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SQL Keywords: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INSERT, UPDATE, DELETE, SELECT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7884-4070-4099-89E6-34C6CCAF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2869"/>
          </a:xfrm>
        </p:spPr>
        <p:txBody>
          <a:bodyPr/>
          <a:lstStyle/>
          <a:p>
            <a:r>
              <a:rPr lang="en-US" dirty="0"/>
              <a:t>Uses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55BE-F417-4A43-9C78-50F68C1E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Vital for any kind of financial transaction</a:t>
            </a:r>
          </a:p>
          <a:p>
            <a:r>
              <a:rPr lang="en-US" sz="2400" dirty="0"/>
              <a:t>Needed to store user information</a:t>
            </a:r>
          </a:p>
          <a:p>
            <a:r>
              <a:rPr lang="en-US" sz="2400" dirty="0"/>
              <a:t>Servers host web content, and Relational Databases are used to store a lot of that info</a:t>
            </a:r>
          </a:p>
          <a:p>
            <a:r>
              <a:rPr lang="en-US" sz="2400" dirty="0"/>
              <a:t>SELECT statements always required to retrieve data</a:t>
            </a:r>
          </a:p>
          <a:p>
            <a:r>
              <a:rPr lang="en-US" sz="2400" dirty="0"/>
              <a:t>INSERT, UPDATE, DELETE used very frequently to update sales transactions, user information, inventory, etc.</a:t>
            </a:r>
          </a:p>
        </p:txBody>
      </p:sp>
    </p:spTree>
    <p:extLst>
      <p:ext uri="{BB962C8B-B14F-4D97-AF65-F5344CB8AC3E}">
        <p14:creationId xmlns:p14="http://schemas.microsoft.com/office/powerpoint/2010/main" val="6527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 tiny bit of SQL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5CCE-B849-4C34-8026-042BF72D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Structured Query Language</a:t>
            </a:r>
          </a:p>
          <a:p>
            <a:r>
              <a:rPr lang="en-US" dirty="0"/>
              <a:t>Used with Relational Database Management Systems</a:t>
            </a:r>
          </a:p>
          <a:p>
            <a:r>
              <a:rPr lang="en-US" dirty="0"/>
              <a:t>Lots of different SQL clients and systems:</a:t>
            </a:r>
          </a:p>
          <a:p>
            <a:pPr lvl="3"/>
            <a:r>
              <a:rPr lang="en-US" sz="2000" dirty="0"/>
              <a:t>  MySQL</a:t>
            </a:r>
          </a:p>
          <a:p>
            <a:pPr lvl="3"/>
            <a:r>
              <a:rPr lang="en-US" sz="2000" dirty="0"/>
              <a:t>	Microsoft SQL Server</a:t>
            </a:r>
          </a:p>
          <a:p>
            <a:pPr lvl="3"/>
            <a:r>
              <a:rPr lang="en-US" sz="2000" dirty="0"/>
              <a:t>	Oracle</a:t>
            </a:r>
          </a:p>
          <a:p>
            <a:pPr lvl="3"/>
            <a:r>
              <a:rPr lang="en-US" sz="2000" dirty="0"/>
              <a:t>	Cloud Systems like Google Cloud, AWS (Amazon), Snowflake, etc.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DA4-52BC-4173-8457-993FF6D5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pronounced “S-Q-L” or “Sequel?”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50CB2-E888-47EA-8138-36CD02BDD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827" y="2323052"/>
            <a:ext cx="6324346" cy="3379341"/>
          </a:xfrm>
        </p:spPr>
      </p:pic>
    </p:spTree>
    <p:extLst>
      <p:ext uri="{BB962C8B-B14F-4D97-AF65-F5344CB8AC3E}">
        <p14:creationId xmlns:p14="http://schemas.microsoft.com/office/powerpoint/2010/main" val="229454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DBD4-D129-4B75-AE7B-4C8F4A78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8EDD-7AEA-4251-A17B-BBDC0571A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2084832" cy="3748193"/>
          </a:xfrm>
        </p:spPr>
        <p:txBody>
          <a:bodyPr/>
          <a:lstStyle/>
          <a:p>
            <a:r>
              <a:rPr lang="en-US" dirty="0"/>
              <a:t>Consensus is 4 Groups of SQL commands</a:t>
            </a:r>
          </a:p>
          <a:p>
            <a:endParaRPr lang="en-US" dirty="0"/>
          </a:p>
          <a:p>
            <a:r>
              <a:rPr lang="en-US" dirty="0"/>
              <a:t>Some think DML should be split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0B31D5-65A3-4982-A797-4DC3C350B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70633" y="2120900"/>
            <a:ext cx="7424087" cy="3284393"/>
          </a:xfrm>
        </p:spPr>
      </p:pic>
    </p:spTree>
    <p:extLst>
      <p:ext uri="{BB962C8B-B14F-4D97-AF65-F5344CB8AC3E}">
        <p14:creationId xmlns:p14="http://schemas.microsoft.com/office/powerpoint/2010/main" val="143050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12D9-9AE5-4418-B77F-7B65DFC6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98795"/>
            <a:ext cx="4498848" cy="835061"/>
          </a:xfrm>
        </p:spPr>
        <p:txBody>
          <a:bodyPr/>
          <a:lstStyle/>
          <a:p>
            <a:r>
              <a:rPr lang="en-US" dirty="0"/>
              <a:t>INSERT (INTO)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A9E-B9C3-4BA9-A57C-28E1AFB53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984" y="2120900"/>
            <a:ext cx="5103032" cy="4109212"/>
          </a:xfrm>
        </p:spPr>
        <p:txBody>
          <a:bodyPr/>
          <a:lstStyle/>
          <a:p>
            <a:r>
              <a:rPr lang="en-US" dirty="0"/>
              <a:t>The INSERT statement allows you to….. Insert data into a table</a:t>
            </a:r>
          </a:p>
          <a:p>
            <a:r>
              <a:rPr lang="en-US" dirty="0"/>
              <a:t>Used in its own statement</a:t>
            </a:r>
          </a:p>
          <a:p>
            <a:r>
              <a:rPr lang="en-US" dirty="0"/>
              <a:t>Must have the full phrase INSERT INTO followed by VALUES;</a:t>
            </a:r>
          </a:p>
          <a:p>
            <a:r>
              <a:rPr lang="en-US" dirty="0"/>
              <a:t>Must end in a semicolon ;</a:t>
            </a:r>
          </a:p>
          <a:p>
            <a:r>
              <a:rPr lang="en-US" dirty="0"/>
              <a:t>Values are listed in same order as columns (fields)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E42E-C5A6-4D52-93AC-C163AD00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6544" y="2120900"/>
            <a:ext cx="5681472" cy="3748194"/>
          </a:xfrm>
        </p:spPr>
        <p:txBody>
          <a:bodyPr/>
          <a:lstStyle/>
          <a:p>
            <a:r>
              <a:rPr lang="en-US" b="1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(column1, column2,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VALUES</a:t>
            </a:r>
            <a:r>
              <a:rPr lang="en-US" dirty="0"/>
              <a:t> (value1, value2,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INSERT INTO s</a:t>
            </a:r>
            <a:r>
              <a:rPr lang="en-US" dirty="0"/>
              <a:t>tudents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b="1" dirty="0"/>
              <a:t>VALUES</a:t>
            </a:r>
            <a:r>
              <a:rPr lang="en-US" dirty="0"/>
              <a:t> (0001, ‘Fred’, ‘Flintstone’),</a:t>
            </a:r>
          </a:p>
          <a:p>
            <a:pPr marL="749808" lvl="4" indent="0">
              <a:buNone/>
            </a:pPr>
            <a:r>
              <a:rPr lang="en-US" b="1" dirty="0"/>
              <a:t>	</a:t>
            </a:r>
            <a:r>
              <a:rPr lang="en-US" sz="1800" dirty="0"/>
              <a:t>(0002, ‘Donald’, ‘Duck’);</a:t>
            </a:r>
          </a:p>
        </p:txBody>
      </p:sp>
    </p:spTree>
    <p:extLst>
      <p:ext uri="{BB962C8B-B14F-4D97-AF65-F5344CB8AC3E}">
        <p14:creationId xmlns:p14="http://schemas.microsoft.com/office/powerpoint/2010/main" val="299657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8A35-2538-4F16-8561-19C83574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9445"/>
          </a:xfrm>
        </p:spPr>
        <p:txBody>
          <a:bodyPr/>
          <a:lstStyle/>
          <a:p>
            <a:r>
              <a:rPr lang="en-US" dirty="0"/>
              <a:t>UPDATE (SET)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21EF-3AA1-4923-BA1D-04D64F83B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2120900"/>
            <a:ext cx="5078648" cy="4109212"/>
          </a:xfrm>
        </p:spPr>
        <p:txBody>
          <a:bodyPr/>
          <a:lstStyle/>
          <a:p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b="1" dirty="0"/>
              <a:t>SET</a:t>
            </a:r>
            <a:r>
              <a:rPr lang="en-US" dirty="0"/>
              <a:t> column1 = value1, column2 = value2</a:t>
            </a:r>
          </a:p>
          <a:p>
            <a:r>
              <a:rPr lang="en-US" b="1" dirty="0"/>
              <a:t>WHERE</a:t>
            </a:r>
            <a:r>
              <a:rPr lang="en-US" dirty="0"/>
              <a:t> condition;</a:t>
            </a:r>
          </a:p>
          <a:p>
            <a:endParaRPr lang="en-US" dirty="0"/>
          </a:p>
          <a:p>
            <a:r>
              <a:rPr lang="en-US" b="1" dirty="0"/>
              <a:t>UPDATE s</a:t>
            </a:r>
            <a:r>
              <a:rPr lang="en-US" dirty="0"/>
              <a:t>tudents</a:t>
            </a:r>
          </a:p>
          <a:p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= ‘George’, </a:t>
            </a:r>
            <a:r>
              <a:rPr lang="en-US" dirty="0" err="1"/>
              <a:t>lastname</a:t>
            </a:r>
            <a:r>
              <a:rPr lang="en-US" dirty="0"/>
              <a:t> = ‘Jungle’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studentID</a:t>
            </a:r>
            <a:r>
              <a:rPr lang="en-US" dirty="0"/>
              <a:t> = 0005;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9C20-73BA-4A9A-A8DD-0F1ADDB42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7104" y="2120900"/>
            <a:ext cx="4901184" cy="3748194"/>
          </a:xfrm>
        </p:spPr>
        <p:txBody>
          <a:bodyPr/>
          <a:lstStyle/>
          <a:p>
            <a:r>
              <a:rPr lang="en-US" dirty="0"/>
              <a:t>UPDATE is used to change existing values in a table</a:t>
            </a:r>
          </a:p>
          <a:p>
            <a:r>
              <a:rPr lang="en-US" dirty="0"/>
              <a:t>Indicates specific columns that need to be changed to certain values</a:t>
            </a:r>
          </a:p>
          <a:p>
            <a:r>
              <a:rPr lang="en-US" dirty="0"/>
              <a:t>Used with the SET and WHERE clauses</a:t>
            </a:r>
          </a:p>
          <a:p>
            <a:r>
              <a:rPr lang="en-US" sz="2800" b="1" dirty="0"/>
              <a:t>MUST HAVE A </a:t>
            </a:r>
            <a:r>
              <a:rPr lang="en-US" sz="2800" b="1" i="1" u="sng" dirty="0"/>
              <a:t>WHERE</a:t>
            </a:r>
            <a:r>
              <a:rPr lang="en-US" sz="2800" b="1" dirty="0"/>
              <a:t> CLAUSE</a:t>
            </a:r>
          </a:p>
          <a:p>
            <a:pPr lvl="1"/>
            <a:r>
              <a:rPr lang="en-US" dirty="0"/>
              <a:t>Every value in the table will be changed without a WHERE clause to indicate which records are being updated</a:t>
            </a:r>
          </a:p>
        </p:txBody>
      </p:sp>
    </p:spTree>
    <p:extLst>
      <p:ext uri="{BB962C8B-B14F-4D97-AF65-F5344CB8AC3E}">
        <p14:creationId xmlns:p14="http://schemas.microsoft.com/office/powerpoint/2010/main" val="142851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B49F-2D91-421F-9A5A-A400914A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2869"/>
          </a:xfrm>
        </p:spPr>
        <p:txBody>
          <a:bodyPr/>
          <a:lstStyle/>
          <a:p>
            <a:pPr algn="r"/>
            <a:r>
              <a:rPr lang="en-US" dirty="0"/>
              <a:t>DELETE (FROM)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D1AE-0934-482D-8454-A7362F8FD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20900"/>
            <a:ext cx="4956728" cy="3987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DELETE is used to delete records from a table</a:t>
            </a:r>
          </a:p>
          <a:p>
            <a:pPr marL="0" indent="0">
              <a:buNone/>
            </a:pPr>
            <a:r>
              <a:rPr lang="en-US" dirty="0"/>
              <a:t>It is not used to delete tables (DROP is used for that)</a:t>
            </a:r>
          </a:p>
          <a:p>
            <a:pPr marL="0" indent="0">
              <a:buNone/>
            </a:pPr>
            <a:r>
              <a:rPr lang="en-US" dirty="0"/>
              <a:t>Will delete entire row (record)</a:t>
            </a:r>
          </a:p>
          <a:p>
            <a:pPr marL="0" indent="0">
              <a:buNone/>
            </a:pPr>
            <a:r>
              <a:rPr lang="en-US" dirty="0"/>
              <a:t>Always used as DELETE FROM</a:t>
            </a:r>
          </a:p>
          <a:p>
            <a:r>
              <a:rPr lang="en-US" sz="2800" b="1" dirty="0"/>
              <a:t>MUST HAVE A </a:t>
            </a:r>
            <a:r>
              <a:rPr lang="en-US" sz="2800" b="1" i="1" u="sng" dirty="0"/>
              <a:t>WHERE</a:t>
            </a:r>
            <a:r>
              <a:rPr lang="en-US" sz="2800" b="1" dirty="0"/>
              <a:t> CLAUSE</a:t>
            </a:r>
          </a:p>
          <a:p>
            <a:pPr lvl="1"/>
            <a:r>
              <a:rPr lang="en-US" dirty="0"/>
              <a:t>Every value in the table will be deleted without a WHERE clause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2904E-469D-4E64-8A60-BC425F7A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889756"/>
          </a:xfrm>
        </p:spPr>
        <p:txBody>
          <a:bodyPr>
            <a:normAutofit/>
          </a:bodyPr>
          <a:lstStyle/>
          <a:p>
            <a:r>
              <a:rPr lang="en-US" b="1" dirty="0"/>
              <a:t>DELETE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b="1" dirty="0"/>
              <a:t>WHERE </a:t>
            </a:r>
            <a:r>
              <a:rPr lang="en-US" dirty="0"/>
              <a:t>condition;</a:t>
            </a:r>
          </a:p>
          <a:p>
            <a:endParaRPr lang="en-US" dirty="0"/>
          </a:p>
          <a:p>
            <a:r>
              <a:rPr lang="en-US" b="1" dirty="0"/>
              <a:t>DELETE FROM s</a:t>
            </a:r>
            <a:r>
              <a:rPr lang="en-US" dirty="0"/>
              <a:t>tudents</a:t>
            </a:r>
          </a:p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firstname</a:t>
            </a:r>
            <a:r>
              <a:rPr lang="en-US" dirty="0"/>
              <a:t> = ‘Fred’;</a:t>
            </a:r>
          </a:p>
          <a:p>
            <a:r>
              <a:rPr lang="en-US" dirty="0"/>
              <a:t>(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studentID</a:t>
            </a:r>
            <a:r>
              <a:rPr lang="en-US" dirty="0"/>
              <a:t> = ‘0001’) is better!</a:t>
            </a:r>
          </a:p>
        </p:txBody>
      </p:sp>
    </p:spTree>
    <p:extLst>
      <p:ext uri="{BB962C8B-B14F-4D97-AF65-F5344CB8AC3E}">
        <p14:creationId xmlns:p14="http://schemas.microsoft.com/office/powerpoint/2010/main" val="3334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D9CF-AE0B-405D-AFCE-F1EDD489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2869"/>
          </a:xfrm>
        </p:spPr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4E00-27DD-48EA-B144-60CB3F2C0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120900"/>
            <a:ext cx="4981112" cy="3748193"/>
          </a:xfrm>
        </p:spPr>
        <p:txBody>
          <a:bodyPr/>
          <a:lstStyle/>
          <a:p>
            <a:r>
              <a:rPr lang="en-US" dirty="0"/>
              <a:t>SELECT is used to select data from a database</a:t>
            </a:r>
          </a:p>
          <a:p>
            <a:r>
              <a:rPr lang="en-US" dirty="0"/>
              <a:t>May include column names, certain keywords, string methods and more</a:t>
            </a:r>
          </a:p>
          <a:p>
            <a:r>
              <a:rPr lang="en-US" dirty="0"/>
              <a:t>Must include a FROM clause at a minimum to specify where the data is coming from</a:t>
            </a:r>
          </a:p>
          <a:p>
            <a:r>
              <a:rPr lang="en-US" dirty="0"/>
              <a:t>Using SELECT * will include all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A7A2C-8574-42ED-B41B-22376BB274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SELECT </a:t>
            </a:r>
            <a:r>
              <a:rPr lang="en-US" dirty="0"/>
              <a:t>column1, column2, column4</a:t>
            </a:r>
          </a:p>
          <a:p>
            <a:r>
              <a:rPr lang="en-US" b="1" dirty="0"/>
              <a:t>FROM </a:t>
            </a:r>
            <a:r>
              <a:rPr lang="en-US" dirty="0"/>
              <a:t>students;</a:t>
            </a:r>
          </a:p>
          <a:p>
            <a:endParaRPr lang="en-US" b="1" dirty="0"/>
          </a:p>
          <a:p>
            <a:r>
              <a:rPr lang="en-US" b="1" dirty="0"/>
              <a:t>SELECT </a:t>
            </a:r>
            <a:r>
              <a:rPr lang="en-US" dirty="0"/>
              <a:t>*</a:t>
            </a:r>
          </a:p>
          <a:p>
            <a:r>
              <a:rPr lang="en-US" b="1" dirty="0"/>
              <a:t>FROM </a:t>
            </a:r>
            <a:r>
              <a:rPr lang="en-US" dirty="0"/>
              <a:t>students;</a:t>
            </a:r>
          </a:p>
          <a:p>
            <a:r>
              <a:rPr lang="en-US" b="1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b="1" dirty="0"/>
              <a:t>FROM </a:t>
            </a:r>
            <a:r>
              <a:rPr lang="en-US" dirty="0"/>
              <a:t>students;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403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79E3-5CFB-4EC6-BD2A-C66F7CF0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Some Keywords for 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459B-719D-45F8-B1A4-35F10B43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01952"/>
            <a:ext cx="9704832" cy="3967141"/>
          </a:xfrm>
        </p:spPr>
        <p:txBody>
          <a:bodyPr>
            <a:normAutofit/>
          </a:bodyPr>
          <a:lstStyle/>
          <a:p>
            <a:r>
              <a:rPr lang="en-US" sz="2400" b="1" dirty="0"/>
              <a:t>DISTINCT</a:t>
            </a:r>
            <a:r>
              <a:rPr lang="en-US" sz="2400" dirty="0"/>
              <a:t> – SELECT DISTINCT will filter duplicates</a:t>
            </a:r>
          </a:p>
          <a:p>
            <a:r>
              <a:rPr lang="en-US" sz="2400" b="1" dirty="0"/>
              <a:t>MIN</a:t>
            </a:r>
            <a:r>
              <a:rPr lang="en-US" sz="2400" dirty="0"/>
              <a:t>(</a:t>
            </a:r>
            <a:r>
              <a:rPr lang="en-US" sz="2400" dirty="0" err="1"/>
              <a:t>column_name</a:t>
            </a:r>
            <a:r>
              <a:rPr lang="en-US" sz="2400" dirty="0"/>
              <a:t>) – Selects lowest value in column</a:t>
            </a:r>
          </a:p>
          <a:p>
            <a:r>
              <a:rPr lang="en-US" sz="2400" b="1" dirty="0"/>
              <a:t>MAX</a:t>
            </a:r>
            <a:r>
              <a:rPr lang="en-US" sz="2400" dirty="0"/>
              <a:t>(</a:t>
            </a:r>
            <a:r>
              <a:rPr lang="en-US" sz="2400" dirty="0" err="1"/>
              <a:t>column_name</a:t>
            </a:r>
            <a:r>
              <a:rPr lang="en-US" sz="2400" dirty="0"/>
              <a:t>) – Selects highest value in column</a:t>
            </a:r>
          </a:p>
          <a:p>
            <a:r>
              <a:rPr lang="en-US" sz="2400" b="1" dirty="0"/>
              <a:t>COUNT</a:t>
            </a:r>
            <a:r>
              <a:rPr lang="en-US" sz="2400" dirty="0"/>
              <a:t>(</a:t>
            </a:r>
            <a:r>
              <a:rPr lang="en-US" sz="2400" dirty="0" err="1"/>
              <a:t>column_name</a:t>
            </a:r>
            <a:r>
              <a:rPr lang="en-US" sz="2400" dirty="0"/>
              <a:t>) – Provides a count of values in the column (as specified in a different clause)</a:t>
            </a:r>
          </a:p>
          <a:p>
            <a:r>
              <a:rPr lang="en-US" sz="2400" b="1" dirty="0"/>
              <a:t>AVG</a:t>
            </a:r>
            <a:r>
              <a:rPr lang="en-US" sz="2400" dirty="0"/>
              <a:t>(</a:t>
            </a:r>
            <a:r>
              <a:rPr lang="en-US" sz="2400" dirty="0" err="1"/>
              <a:t>column_name</a:t>
            </a:r>
            <a:r>
              <a:rPr lang="en-US" sz="2400" dirty="0"/>
              <a:t>) – Provides the average value in that column</a:t>
            </a:r>
          </a:p>
          <a:p>
            <a:r>
              <a:rPr lang="en-US" sz="2400" b="1" dirty="0"/>
              <a:t>SUM</a:t>
            </a:r>
            <a:r>
              <a:rPr lang="en-US" sz="2400" dirty="0"/>
              <a:t>(</a:t>
            </a:r>
            <a:r>
              <a:rPr lang="en-US" sz="2400" dirty="0" err="1"/>
              <a:t>column_name</a:t>
            </a:r>
            <a:r>
              <a:rPr lang="en-US" sz="2400" dirty="0"/>
              <a:t>) – Adds all values in the column together</a:t>
            </a:r>
          </a:p>
        </p:txBody>
      </p:sp>
    </p:spTree>
    <p:extLst>
      <p:ext uri="{BB962C8B-B14F-4D97-AF65-F5344CB8AC3E}">
        <p14:creationId xmlns:p14="http://schemas.microsoft.com/office/powerpoint/2010/main" val="5106480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{65FBBCF6-E158-4F86-8384-ACB97FA00C27}tf33845126_win32</Template>
  <TotalTime>421</TotalTime>
  <Words>570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SQL Keywords:</vt:lpstr>
      <vt:lpstr>A tiny bit of SQL background</vt:lpstr>
      <vt:lpstr>Is it pronounced “S-Q-L” or “Sequel?”</vt:lpstr>
      <vt:lpstr>Types of SQL Keywords</vt:lpstr>
      <vt:lpstr>INSERT (INTO)</vt:lpstr>
      <vt:lpstr>UPDATE (SET)</vt:lpstr>
      <vt:lpstr>DELETE (FROM)</vt:lpstr>
      <vt:lpstr>SELECT</vt:lpstr>
      <vt:lpstr>Some Keywords for SELECT clause</vt:lpstr>
      <vt:lpstr>Uses in Web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Keywords:</dc:title>
  <dc:creator>Joel Hopper</dc:creator>
  <cp:lastModifiedBy>Joel Hopper</cp:lastModifiedBy>
  <cp:revision>2</cp:revision>
  <dcterms:created xsi:type="dcterms:W3CDTF">2021-09-27T17:41:57Z</dcterms:created>
  <dcterms:modified xsi:type="dcterms:W3CDTF">2021-09-28T02:13:11Z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