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D6B5-DB21-4B14-B3DC-9A8CC0EA8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E58A-9D65-411A-9528-D5DCB8ED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133D-2257-4048-8317-163F191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9FDD-F8E3-4BD6-9271-61D93CD1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BC90-1360-4251-893F-5112FDD2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4974-84CF-46F8-BC4E-084A4C7F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C59B-8EE8-4653-8D20-5BF3B1F6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A214-ACC5-4A43-90E6-41C2261B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F2DD-1AFF-49C8-AE28-5756A229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E69B-0212-4358-86AD-6F335A73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474D8-F1BA-46D4-81AF-364BD3CAD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2474-4028-4CB7-9142-7B779D06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F065-6F89-479B-BD44-32B8AF1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2867-AE45-4169-8D42-E3ED6F21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50C9-6436-4616-89B8-1BEE162B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7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4103-A9B5-4D77-8312-0223E42F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7609-FC3B-4620-B8A8-0BCF5B50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E368-2617-498A-B63A-6F1C7C3F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1ADA-46F3-46D0-B671-4BED5B5B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8319-35E4-4188-98C9-0D9C9FB0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B30B-4DA8-4838-98D4-F087B642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A5111-1545-4441-ACF0-8A4D336C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B180-F51D-46A9-81B9-A78EF469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B414-DFC9-4078-A638-95C40EAB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0C2B-A633-4B08-8516-6345B53E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9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9B27-FD4B-42FE-AAB7-48BA17E5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4CE0-6A60-4461-ADDA-BDDD7B7F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6029-F865-405B-B127-B3F1892B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F8550-3D18-42D7-A8D1-4876A084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9187-CD67-4F61-92FC-2D4E720B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C8CB-67B7-4BE7-8A02-FDB7BC0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1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DE95-D780-4127-A53B-0AF1AACE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C5CE6-4199-4A28-946F-68C63289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E0395-9247-4638-93B1-DA5E6AF4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D26F-520F-4B2D-B346-4C4D52188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1B9AB-317E-47B7-9458-141829AA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24653-0035-4ED7-9619-1EB1396A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85C9C-884A-4138-BCC9-4E41F8F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E1FD-FC86-4EED-A863-2866E7D8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74E5-CF93-4286-B41A-9FE52D60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D1170-F270-449B-83C7-F9D16C08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7472E-6BA9-4819-BF7D-7EEAE951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7F7B1-76BA-423F-A983-E5DC6F8E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044B-A6C6-4D24-8000-5841B84E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2B36E-B702-4500-B530-1F69B758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D162-F436-4EE0-AB39-5A62D8CD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8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9674-8039-4863-8CD0-FDB615E1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A3D4-8E30-4D2D-8DE3-A7250C60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BBFEF-8922-4B88-A571-AADF6AECF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B353-51CA-4721-9F3A-A22EBC69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4305-3DEF-4DA8-9480-00B231B7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DB30-688D-45BC-B4DD-3AC83D46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0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C583-215D-4012-82A1-0561B1EB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EE09C-0391-47DA-ADCA-4C8CE252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63229-2D12-4520-9074-39C5D4BF2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BCDB-82CB-4CD6-B235-CEEE2175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ACEA1-2EEC-44F0-845A-51B28CDA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0A00-C2B4-4297-907C-8E846941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AA354-92C5-4655-88BB-748B65D3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312D-2DFA-47D0-8849-91E6074B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1214-CB1F-44AA-A2EA-ABFE7B95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607A-3DC1-4DA8-89EA-12FA7CA7A2B8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D087-377F-4A18-B0A7-5116B2769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B068-355C-4984-8137-283588302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24D2-B8E1-43EA-8407-60F009D76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0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52A0-FA01-4F78-8ED7-0B7A2870F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Building foot print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1EE3-9D56-4DDB-8F44-E624EF4CA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56B5-5BA7-4A8D-B6B1-F5C56CF2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E7ADC4F-A53A-40BA-B0A1-60D220DD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Problem Statement: Identify the building footprints on the satellite image</a:t>
            </a:r>
          </a:p>
          <a:p>
            <a:r>
              <a:rPr lang="en-GB" dirty="0"/>
              <a:t>Input</a:t>
            </a:r>
          </a:p>
          <a:p>
            <a:pPr lvl="2"/>
            <a:r>
              <a:rPr lang="en-GB" dirty="0"/>
              <a:t>Satellite image </a:t>
            </a:r>
          </a:p>
          <a:p>
            <a:pPr lvl="1"/>
            <a:r>
              <a:rPr lang="en-GB" dirty="0"/>
              <a:t>Dataset</a:t>
            </a:r>
          </a:p>
          <a:p>
            <a:pPr lvl="2"/>
            <a:r>
              <a:rPr lang="en-GB" dirty="0"/>
              <a:t>Training Dataset</a:t>
            </a:r>
          </a:p>
          <a:p>
            <a:pPr lvl="3"/>
            <a:r>
              <a:rPr lang="en-IN" dirty="0"/>
              <a:t>The training set contains </a:t>
            </a:r>
            <a:r>
              <a:rPr lang="en-GB" dirty="0"/>
              <a:t>10000 images </a:t>
            </a:r>
          </a:p>
          <a:p>
            <a:pPr lvl="3"/>
            <a:r>
              <a:rPr lang="en-IN" dirty="0"/>
              <a:t>Image tiles covering a surface of 250 m × 250 m each (at a 30 cm resolution). </a:t>
            </a:r>
            <a:endParaRPr lang="en-GB" dirty="0"/>
          </a:p>
          <a:p>
            <a:pPr lvl="4"/>
            <a:r>
              <a:rPr lang="en-IN" dirty="0"/>
              <a:t>Labelling:</a:t>
            </a:r>
          </a:p>
          <a:p>
            <a:pPr lvl="5"/>
            <a:r>
              <a:rPr lang="en-IN" dirty="0"/>
              <a:t>Semantic labelling of aerial images </a:t>
            </a:r>
            <a:endParaRPr lang="en-GB" dirty="0"/>
          </a:p>
          <a:p>
            <a:pPr lvl="3"/>
            <a:r>
              <a:rPr lang="en-GB" dirty="0"/>
              <a:t>Building Footprint Mask</a:t>
            </a:r>
          </a:p>
          <a:p>
            <a:pPr lvl="2"/>
            <a:r>
              <a:rPr lang="en-GB" dirty="0"/>
              <a:t>Testing Dataset</a:t>
            </a:r>
          </a:p>
          <a:p>
            <a:pPr lvl="3"/>
            <a:r>
              <a:rPr lang="en-IN" sz="1700" dirty="0"/>
              <a:t>Instead of splitting adjacent portions of the same images into the training and test subsets, different cities are included in each of the subsets</a:t>
            </a:r>
            <a:endParaRPr lang="en-GB" sz="1700" dirty="0"/>
          </a:p>
          <a:p>
            <a:pPr lvl="3"/>
            <a:r>
              <a:rPr lang="en-GB" dirty="0"/>
              <a:t>Satellite Image – Size in multiples of 32, image must be square, i.e. width and height of the image must be equal. So that we can avoid the missing's </a:t>
            </a:r>
          </a:p>
          <a:p>
            <a:pPr lvl="1"/>
            <a:r>
              <a:rPr lang="en-GB" dirty="0"/>
              <a:t>Model</a:t>
            </a:r>
          </a:p>
          <a:p>
            <a:pPr lvl="2"/>
            <a:r>
              <a:rPr lang="en-GB" dirty="0"/>
              <a:t>Existing Building Footprint Segmentation</a:t>
            </a:r>
          </a:p>
          <a:p>
            <a:pPr lvl="3"/>
            <a:r>
              <a:rPr lang="en-GB" dirty="0"/>
              <a:t>Deep Learning Framework : </a:t>
            </a:r>
            <a:r>
              <a:rPr lang="en-GB" dirty="0" err="1"/>
              <a:t>Pytorch</a:t>
            </a:r>
            <a:endParaRPr lang="en-GB" dirty="0"/>
          </a:p>
          <a:p>
            <a:pPr lvl="3"/>
            <a:r>
              <a:rPr lang="en-GB" dirty="0" err="1"/>
              <a:t>ReFineNet</a:t>
            </a:r>
            <a:r>
              <a:rPr lang="en-GB" dirty="0"/>
              <a:t> neural network – Weights trained on forementioned dataset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To Improve the model accuracy and to be work on the 50cm we need to go for the MASKRCNN with the 50cm training dataset (min 5000 images)</a:t>
            </a:r>
          </a:p>
          <a:p>
            <a:pPr lvl="1"/>
            <a:r>
              <a:rPr lang="en-GB" dirty="0"/>
              <a:t>Output</a:t>
            </a:r>
          </a:p>
          <a:p>
            <a:pPr lvl="2"/>
            <a:r>
              <a:rPr lang="en-GB" dirty="0"/>
              <a:t>Masked Image with identified building footprints, which can be further extracted as polygons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63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6A56D8D-3222-4FFC-8AE8-88727268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N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8E1BA0-ACC0-4138-B786-01C20E354302}"/>
              </a:ext>
            </a:extLst>
          </p:cNvPr>
          <p:cNvGrpSpPr/>
          <p:nvPr/>
        </p:nvGrpSpPr>
        <p:grpSpPr>
          <a:xfrm>
            <a:off x="1286525" y="2380066"/>
            <a:ext cx="9340045" cy="3796897"/>
            <a:chOff x="2200925" y="2841591"/>
            <a:chExt cx="8951357" cy="37968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98F4C0-9BE1-449B-B8E4-A7B5699DFF78}"/>
                </a:ext>
              </a:extLst>
            </p:cNvPr>
            <p:cNvSpPr/>
            <p:nvPr/>
          </p:nvSpPr>
          <p:spPr>
            <a:xfrm>
              <a:off x="2230803" y="2842572"/>
              <a:ext cx="1234835" cy="27363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Satellite Image</a:t>
              </a:r>
            </a:p>
            <a:p>
              <a:pPr algn="ctr"/>
              <a:r>
                <a:rPr lang="en-IN" sz="1600" dirty="0"/>
                <a:t>(32x X 32x pixels)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AC9976-2FCF-4C97-9913-28EE5DAA81DB}"/>
                </a:ext>
              </a:extLst>
            </p:cNvPr>
            <p:cNvSpPr/>
            <p:nvPr/>
          </p:nvSpPr>
          <p:spPr>
            <a:xfrm>
              <a:off x="4099498" y="2842572"/>
              <a:ext cx="1234835" cy="27363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Check for </a:t>
              </a:r>
              <a:r>
                <a:rPr lang="en-IN" sz="1600" dirty="0" err="1"/>
                <a:t>tif</a:t>
              </a:r>
              <a:r>
                <a:rPr lang="en-IN" sz="1600" dirty="0"/>
                <a:t> files, convert to jpegs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25F91A-4B6D-4DB7-B778-4A30DA58B181}"/>
                </a:ext>
              </a:extLst>
            </p:cNvPr>
            <p:cNvSpPr/>
            <p:nvPr/>
          </p:nvSpPr>
          <p:spPr>
            <a:xfrm>
              <a:off x="5968193" y="2867971"/>
              <a:ext cx="1803713" cy="270992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Identify Building Footprint</a:t>
              </a:r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  <a:p>
              <a:pPr algn="ctr"/>
              <a:endParaRPr lang="en-IN" sz="1600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92CFEDB-B763-4AB6-A1D1-524F2FA91DF6}"/>
                </a:ext>
              </a:extLst>
            </p:cNvPr>
            <p:cNvSpPr/>
            <p:nvPr/>
          </p:nvSpPr>
          <p:spPr>
            <a:xfrm>
              <a:off x="3465638" y="4101732"/>
              <a:ext cx="633860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 err="1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BBA17C3-928A-41BE-8AA8-2195B6A79BD9}"/>
                </a:ext>
              </a:extLst>
            </p:cNvPr>
            <p:cNvSpPr/>
            <p:nvPr/>
          </p:nvSpPr>
          <p:spPr>
            <a:xfrm>
              <a:off x="5337285" y="4101732"/>
              <a:ext cx="633860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 err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6862A1-298D-4383-947A-7C1D1551C4A2}"/>
                </a:ext>
              </a:extLst>
            </p:cNvPr>
            <p:cNvSpPr/>
            <p:nvPr/>
          </p:nvSpPr>
          <p:spPr>
            <a:xfrm>
              <a:off x="8399366" y="2841591"/>
              <a:ext cx="1234835" cy="27363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Post process</a:t>
              </a:r>
            </a:p>
            <a:p>
              <a:pPr algn="ctr"/>
              <a:r>
                <a:rPr lang="en-IN" sz="1600" dirty="0"/>
                <a:t>Regularise the foot prints using special algorithms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090706EA-5657-4840-AFA1-77DC5B8DB124}"/>
                </a:ext>
              </a:extLst>
            </p:cNvPr>
            <p:cNvSpPr/>
            <p:nvPr/>
          </p:nvSpPr>
          <p:spPr>
            <a:xfrm rot="16200000">
              <a:off x="3551605" y="4407236"/>
              <a:ext cx="432050" cy="31334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AB2B5-E033-4C9B-AA28-594B7EA453FC}"/>
                </a:ext>
              </a:extLst>
            </p:cNvPr>
            <p:cNvSpPr txBox="1"/>
            <p:nvPr/>
          </p:nvSpPr>
          <p:spPr>
            <a:xfrm>
              <a:off x="3454939" y="6269156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Input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1937715C-63B6-4490-A45E-58FA389A2C87}"/>
                </a:ext>
              </a:extLst>
            </p:cNvPr>
            <p:cNvSpPr/>
            <p:nvPr/>
          </p:nvSpPr>
          <p:spPr>
            <a:xfrm rot="16200000">
              <a:off x="6632884" y="4943599"/>
              <a:ext cx="474330" cy="21029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AF447F-4476-40EC-9BC3-E1F37897CA7E}"/>
                </a:ext>
              </a:extLst>
            </p:cNvPr>
            <p:cNvSpPr txBox="1"/>
            <p:nvPr/>
          </p:nvSpPr>
          <p:spPr>
            <a:xfrm>
              <a:off x="6354523" y="626615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Analysis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DBEA47-C07B-4F15-8789-B842F78140D6}"/>
                </a:ext>
              </a:extLst>
            </p:cNvPr>
            <p:cNvSpPr/>
            <p:nvPr/>
          </p:nvSpPr>
          <p:spPr>
            <a:xfrm>
              <a:off x="7807910" y="3943954"/>
              <a:ext cx="633860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1DDCB8-23A9-4068-BFE5-C970D16AE5E1}"/>
                </a:ext>
              </a:extLst>
            </p:cNvPr>
            <p:cNvSpPr/>
            <p:nvPr/>
          </p:nvSpPr>
          <p:spPr>
            <a:xfrm>
              <a:off x="6220857" y="3943954"/>
              <a:ext cx="1462980" cy="52263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Deep Learning </a:t>
              </a:r>
            </a:p>
            <a:p>
              <a:pPr algn="ctr"/>
              <a:r>
                <a:rPr lang="en-IN" sz="1600" dirty="0"/>
                <a:t>(</a:t>
              </a:r>
              <a:r>
                <a:rPr lang="en-IN" sz="1600" dirty="0" err="1"/>
                <a:t>RefineNet</a:t>
              </a:r>
              <a:r>
                <a:rPr lang="en-IN" sz="1600" dirty="0"/>
                <a:t>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55EA03-6330-44BB-BBE1-398433CE269E}"/>
                </a:ext>
              </a:extLst>
            </p:cNvPr>
            <p:cNvSpPr/>
            <p:nvPr/>
          </p:nvSpPr>
          <p:spPr>
            <a:xfrm>
              <a:off x="6220857" y="4601314"/>
              <a:ext cx="1462980" cy="72008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/>
                <a:t>Opencv</a:t>
              </a:r>
              <a:r>
                <a:rPr lang="en-IN" sz="1600" dirty="0"/>
                <a:t> for image analysis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939F68-C98D-4E94-AC10-2EB52B18F979}"/>
                </a:ext>
              </a:extLst>
            </p:cNvPr>
            <p:cNvSpPr/>
            <p:nvPr/>
          </p:nvSpPr>
          <p:spPr>
            <a:xfrm>
              <a:off x="9917447" y="2877102"/>
              <a:ext cx="1234835" cy="27363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Convert image coordinates to georeferenced coordinates </a:t>
              </a:r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B460BDEE-1CA2-4CCE-97E6-EE3A617EE491}"/>
                </a:ext>
              </a:extLst>
            </p:cNvPr>
            <p:cNvSpPr/>
            <p:nvPr/>
          </p:nvSpPr>
          <p:spPr>
            <a:xfrm rot="16200000">
              <a:off x="9406565" y="4916967"/>
              <a:ext cx="474330" cy="21029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36B427-2039-4DA2-B0C0-29078414F7B9}"/>
                </a:ext>
              </a:extLst>
            </p:cNvPr>
            <p:cNvSpPr txBox="1"/>
            <p:nvPr/>
          </p:nvSpPr>
          <p:spPr>
            <a:xfrm>
              <a:off x="8592248" y="6178881"/>
              <a:ext cx="2328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Postprocess and Output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6DBE1-DCAD-4552-85AC-09AA45D8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3DD7EF9-D528-4855-8729-4941D09E11CD}"/>
              </a:ext>
            </a:extLst>
          </p:cNvPr>
          <p:cNvSpPr/>
          <p:nvPr/>
        </p:nvSpPr>
        <p:spPr>
          <a:xfrm>
            <a:off x="9001185" y="3527720"/>
            <a:ext cx="404999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</p:spTree>
    <p:extLst>
      <p:ext uri="{BB962C8B-B14F-4D97-AF65-F5344CB8AC3E}">
        <p14:creationId xmlns:p14="http://schemas.microsoft.com/office/powerpoint/2010/main" val="31690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2D8-C65C-41B9-A7AE-939E5827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C72BCD-EFA7-49BD-B0BE-507D92AE7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1901825"/>
            <a:ext cx="4351338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0C51B-FB63-4990-BA56-64F42B4F5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1" r="10841"/>
          <a:stretch/>
        </p:blipFill>
        <p:spPr>
          <a:xfrm>
            <a:off x="6404300" y="1901825"/>
            <a:ext cx="4492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522FF-DB35-47CC-8F65-FB297ACC2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2" y="1845521"/>
            <a:ext cx="4255654" cy="4351338"/>
          </a:xfrm>
        </p:spPr>
      </p:pic>
      <p:pic>
        <p:nvPicPr>
          <p:cNvPr id="7" name="Picture 6" descr="A picture containing apartment building&#10;&#10;Description automatically generated">
            <a:extLst>
              <a:ext uri="{FF2B5EF4-FFF2-40B4-BE49-F238E27FC236}">
                <a16:creationId xmlns:a16="http://schemas.microsoft.com/office/drawing/2014/main" id="{4AED1DD5-2AE9-42BD-AF25-CFFDFA0E8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1845521"/>
            <a:ext cx="4434840" cy="45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230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foot print extraction</vt:lpstr>
      <vt:lpstr>PowerPoint Presentation</vt:lpstr>
      <vt:lpstr>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foot print extraction</dc:title>
  <dc:creator>santhi, pavuluri</dc:creator>
  <cp:lastModifiedBy>santhi, pavuluri</cp:lastModifiedBy>
  <cp:revision>6</cp:revision>
  <dcterms:created xsi:type="dcterms:W3CDTF">2022-01-25T07:19:09Z</dcterms:created>
  <dcterms:modified xsi:type="dcterms:W3CDTF">2022-01-25T11:46:18Z</dcterms:modified>
</cp:coreProperties>
</file>