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61" r:id="rId4"/>
    <p:sldId id="262" r:id="rId5"/>
    <p:sldId id="294" r:id="rId6"/>
    <p:sldId id="297" r:id="rId7"/>
    <p:sldId id="308" r:id="rId8"/>
    <p:sldId id="309" r:id="rId9"/>
    <p:sldId id="258" r:id="rId10"/>
    <p:sldId id="296" r:id="rId11"/>
    <p:sldId id="295" r:id="rId12"/>
    <p:sldId id="298" r:id="rId13"/>
    <p:sldId id="307" r:id="rId14"/>
    <p:sldId id="310" r:id="rId15"/>
    <p:sldId id="273" r:id="rId16"/>
    <p:sldId id="259" r:id="rId17"/>
    <p:sldId id="275" r:id="rId18"/>
    <p:sldId id="304" r:id="rId19"/>
    <p:sldId id="306" r:id="rId20"/>
    <p:sldId id="305" r:id="rId21"/>
    <p:sldId id="278" r:id="rId22"/>
    <p:sldId id="282" r:id="rId23"/>
    <p:sldId id="288" r:id="rId24"/>
    <p:sldId id="299" r:id="rId25"/>
    <p:sldId id="287" r:id="rId26"/>
    <p:sldId id="290" r:id="rId27"/>
    <p:sldId id="291" r:id="rId28"/>
    <p:sldId id="292" r:id="rId29"/>
    <p:sldId id="293" r:id="rId30"/>
    <p:sldId id="301" r:id="rId31"/>
    <p:sldId id="302" r:id="rId32"/>
    <p:sldId id="311" r:id="rId33"/>
    <p:sldId id="260" r:id="rId3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B3AA599-C37F-574B-A74A-B27DC202F8B6}">
          <p14:sldIdLst>
            <p14:sldId id="256"/>
          </p14:sldIdLst>
        </p14:section>
        <p14:section name="Vision" id="{DD249AB1-5F20-3346-B795-C2406E3DE2B7}">
          <p14:sldIdLst>
            <p14:sldId id="257"/>
            <p14:sldId id="261"/>
            <p14:sldId id="262"/>
          </p14:sldIdLst>
        </p14:section>
        <p14:section name="Project Methodology and Management" id="{33D0B18B-4B9D-D34D-ACF7-B5CFB1046044}">
          <p14:sldIdLst>
            <p14:sldId id="294"/>
            <p14:sldId id="297"/>
            <p14:sldId id="308"/>
            <p14:sldId id="309"/>
            <p14:sldId id="258"/>
            <p14:sldId id="296"/>
            <p14:sldId id="295"/>
            <p14:sldId id="298"/>
            <p14:sldId id="307"/>
            <p14:sldId id="310"/>
          </p14:sldIdLst>
        </p14:section>
        <p14:section name="Architecture" id="{070F07AA-FE23-BF46-AB11-BB3ACC63F6B3}">
          <p14:sldIdLst>
            <p14:sldId id="273"/>
            <p14:sldId id="259"/>
            <p14:sldId id="275"/>
            <p14:sldId id="304"/>
            <p14:sldId id="306"/>
            <p14:sldId id="305"/>
          </p14:sldIdLst>
        </p14:section>
        <p14:section name="Class Diagram" id="{CDA9C5C2-E7DC-854F-A239-BCA3F32D4FB2}">
          <p14:sldIdLst>
            <p14:sldId id="278"/>
            <p14:sldId id="282"/>
          </p14:sldIdLst>
        </p14:section>
        <p14:section name="Automation" id="{F4B96650-2775-454A-9502-17D75CFBEFB1}">
          <p14:sldIdLst>
            <p14:sldId id="288"/>
            <p14:sldId id="299"/>
            <p14:sldId id="287"/>
          </p14:sldIdLst>
        </p14:section>
        <p14:section name="Testing" id="{49CFB998-A6EA-FA47-A51E-2D0EABF08CF1}">
          <p14:sldIdLst>
            <p14:sldId id="290"/>
            <p14:sldId id="291"/>
            <p14:sldId id="292"/>
            <p14:sldId id="293"/>
          </p14:sldIdLst>
        </p14:section>
        <p14:section name="Patterns" id="{FD602D4E-2DE1-6C45-B603-79471A42535C}">
          <p14:sldIdLst>
            <p14:sldId id="301"/>
          </p14:sldIdLst>
        </p14:section>
        <p14:section name="Metrics" id="{A63CF714-9F59-0045-9AEB-5D70FB0F8153}">
          <p14:sldIdLst>
            <p14:sldId id="302"/>
          </p14:sldIdLst>
        </p14:section>
        <p14:section name="Partners" id="{22E5B3C0-E879-6441-95D9-72434211E02F}">
          <p14:sldIdLst>
            <p14:sldId id="311"/>
          </p14:sldIdLst>
        </p14:section>
        <p14:section name="Demo" id="{1705B915-E2D6-4D47-91D6-FF8DAA999F71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1A0"/>
    <a:srgbClr val="00C0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37"/>
    <p:restoredTop sz="94728"/>
  </p:normalViewPr>
  <p:slideViewPr>
    <p:cSldViewPr snapToGrid="0" snapToObjects="1">
      <p:cViewPr varScale="1">
        <p:scale>
          <a:sx n="205" d="100"/>
          <a:sy n="205" d="100"/>
        </p:scale>
        <p:origin x="18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7BDF5-6901-F148-B569-E78942E22754}" type="datetimeFigureOut">
              <a:rPr lang="de-DE" smtClean="0"/>
              <a:t>30.06.20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8A7C2-DB03-3F4E-B47C-A5D04117A88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69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8A7C2-DB03-3F4E-B47C-A5D04117A88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4933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8A7C2-DB03-3F4E-B47C-A5D04117A880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510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8A7C2-DB03-3F4E-B47C-A5D04117A880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2945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8A7C2-DB03-3F4E-B47C-A5D04117A880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7368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B2004-BBFD-3E43-B766-C170E50AA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B413BF-937E-B14E-820F-FF2E89565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423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7C04E-70FD-0D49-BED8-D997AE4EB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FCFC9-BC87-7443-9B93-04F6FE6AB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350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de-DE" dirty="0"/>
          </a:p>
        </p:txBody>
      </p:sp>
      <p:sp>
        <p:nvSpPr>
          <p:cNvPr id="7" name="Slide Number Placeholder 20">
            <a:extLst>
              <a:ext uri="{FF2B5EF4-FFF2-40B4-BE49-F238E27FC236}">
                <a16:creationId xmlns:a16="http://schemas.microsoft.com/office/drawing/2014/main" id="{96F133C9-C60B-D042-AE22-55A4BBF94005}"/>
              </a:ext>
            </a:extLst>
          </p:cNvPr>
          <p:cNvSpPr txBox="1">
            <a:spLocks/>
          </p:cNvSpPr>
          <p:nvPr userDrawn="1"/>
        </p:nvSpPr>
        <p:spPr>
          <a:xfrm>
            <a:off x="11469189" y="6375817"/>
            <a:ext cx="637903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AD67590-BF07-114A-9F0D-3BE9C138907F}" type="slidenum">
              <a:rPr lang="de-DE" smtClean="0">
                <a:solidFill>
                  <a:schemeClr val="bg1"/>
                </a:solidFill>
              </a:rPr>
              <a:pPr algn="ctr"/>
              <a:t>‹#›</a:t>
            </a:fld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D2778BB-EF3E-5B44-BA28-8B2A4179BC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908" y="6336591"/>
            <a:ext cx="463731" cy="463731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D133332-E23F-BC45-9CA1-3DBD8CF07C36}"/>
              </a:ext>
            </a:extLst>
          </p:cNvPr>
          <p:cNvSpPr/>
          <p:nvPr userDrawn="1"/>
        </p:nvSpPr>
        <p:spPr>
          <a:xfrm>
            <a:off x="1868914" y="6474875"/>
            <a:ext cx="8280000" cy="36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68318A-31DB-A048-9400-2158467264E6}"/>
              </a:ext>
            </a:extLst>
          </p:cNvPr>
          <p:cNvSpPr/>
          <p:nvPr userDrawn="1"/>
        </p:nvSpPr>
        <p:spPr>
          <a:xfrm>
            <a:off x="1814914" y="6438875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742941C-F6E1-E740-9A7C-E871722326CC}"/>
              </a:ext>
            </a:extLst>
          </p:cNvPr>
          <p:cNvSpPr/>
          <p:nvPr userDrawn="1"/>
        </p:nvSpPr>
        <p:spPr>
          <a:xfrm>
            <a:off x="10094914" y="6438875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2E421ED-E375-CE44-8986-E79FE02372F5}"/>
              </a:ext>
            </a:extLst>
          </p:cNvPr>
          <p:cNvSpPr/>
          <p:nvPr userDrawn="1"/>
        </p:nvSpPr>
        <p:spPr>
          <a:xfrm>
            <a:off x="4635434" y="6438875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024E99B-E8C2-5044-94A0-AC1B53D7D5E8}"/>
              </a:ext>
            </a:extLst>
          </p:cNvPr>
          <p:cNvSpPr/>
          <p:nvPr userDrawn="1"/>
        </p:nvSpPr>
        <p:spPr>
          <a:xfrm>
            <a:off x="7274395" y="6442208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2361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FCD14-6BBB-3344-A89B-7DED7C245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259070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E7303-849A-174A-83F8-883CEDA18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8901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20">
            <a:extLst>
              <a:ext uri="{FF2B5EF4-FFF2-40B4-BE49-F238E27FC236}">
                <a16:creationId xmlns:a16="http://schemas.microsoft.com/office/drawing/2014/main" id="{DA8C0AE1-2F79-174C-B71D-A0EB1593DCC3}"/>
              </a:ext>
            </a:extLst>
          </p:cNvPr>
          <p:cNvSpPr txBox="1">
            <a:spLocks/>
          </p:cNvSpPr>
          <p:nvPr userDrawn="1"/>
        </p:nvSpPr>
        <p:spPr>
          <a:xfrm>
            <a:off x="11353800" y="6387437"/>
            <a:ext cx="637903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AD67590-BF07-114A-9F0D-3BE9C138907F}" type="slidenum">
              <a:rPr lang="de-DE" smtClean="0">
                <a:solidFill>
                  <a:schemeClr val="bg1"/>
                </a:solidFill>
              </a:rPr>
              <a:pPr algn="ctr"/>
              <a:t>‹#›</a:t>
            </a:fld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E1C94C7-DD87-E54A-8866-35C3208EC1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908" y="6336591"/>
            <a:ext cx="463731" cy="463731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C3925F0-ADA5-FD4B-A73D-DF4947FC6F7A}"/>
              </a:ext>
            </a:extLst>
          </p:cNvPr>
          <p:cNvSpPr/>
          <p:nvPr userDrawn="1"/>
        </p:nvSpPr>
        <p:spPr>
          <a:xfrm>
            <a:off x="1868914" y="6474875"/>
            <a:ext cx="8280000" cy="36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BC7087-E7C1-2743-8673-D3BC9E6E53F5}"/>
              </a:ext>
            </a:extLst>
          </p:cNvPr>
          <p:cNvSpPr/>
          <p:nvPr userDrawn="1"/>
        </p:nvSpPr>
        <p:spPr>
          <a:xfrm>
            <a:off x="1814914" y="6438875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E128A26-0AA9-144F-BD37-DD17FF350F0F}"/>
              </a:ext>
            </a:extLst>
          </p:cNvPr>
          <p:cNvSpPr/>
          <p:nvPr userDrawn="1"/>
        </p:nvSpPr>
        <p:spPr>
          <a:xfrm>
            <a:off x="10094914" y="6438875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9DD2688-0EEF-0A44-A654-6D13270DF6AD}"/>
              </a:ext>
            </a:extLst>
          </p:cNvPr>
          <p:cNvSpPr/>
          <p:nvPr userDrawn="1"/>
        </p:nvSpPr>
        <p:spPr>
          <a:xfrm>
            <a:off x="4635434" y="6438875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231BC9F-8366-5E41-8693-35A619BB7BDD}"/>
              </a:ext>
            </a:extLst>
          </p:cNvPr>
          <p:cNvSpPr/>
          <p:nvPr userDrawn="1"/>
        </p:nvSpPr>
        <p:spPr>
          <a:xfrm>
            <a:off x="7274395" y="6442208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7289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5ED2E-83D4-D148-8D2E-4F1136A21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7BC79-3AA7-BD4E-AEF5-336B0A07A6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350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DCCBE-A0CE-704A-9B28-82E4D42CF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350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8" name="Slide Number Placeholder 20">
            <a:extLst>
              <a:ext uri="{FF2B5EF4-FFF2-40B4-BE49-F238E27FC236}">
                <a16:creationId xmlns:a16="http://schemas.microsoft.com/office/drawing/2014/main" id="{DD8F978A-CEB3-AB4E-8E62-98EE6F2C78A0}"/>
              </a:ext>
            </a:extLst>
          </p:cNvPr>
          <p:cNvSpPr txBox="1">
            <a:spLocks/>
          </p:cNvSpPr>
          <p:nvPr userDrawn="1"/>
        </p:nvSpPr>
        <p:spPr>
          <a:xfrm>
            <a:off x="11353800" y="6387437"/>
            <a:ext cx="637903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AD67590-BF07-114A-9F0D-3BE9C138907F}" type="slidenum">
              <a:rPr lang="de-DE" smtClean="0">
                <a:solidFill>
                  <a:schemeClr val="bg1"/>
                </a:solidFill>
              </a:rPr>
              <a:pPr algn="ctr"/>
              <a:t>‹#›</a:t>
            </a:fld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8726820-E453-5248-A304-0F205BA1DB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908" y="6336591"/>
            <a:ext cx="463731" cy="463731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863D5F6-BC97-3544-A354-E342CECD54A8}"/>
              </a:ext>
            </a:extLst>
          </p:cNvPr>
          <p:cNvSpPr/>
          <p:nvPr userDrawn="1"/>
        </p:nvSpPr>
        <p:spPr>
          <a:xfrm>
            <a:off x="1868914" y="6474875"/>
            <a:ext cx="8280000" cy="36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73B40BA-321C-7F49-B769-9C6735DE26AC}"/>
              </a:ext>
            </a:extLst>
          </p:cNvPr>
          <p:cNvSpPr/>
          <p:nvPr userDrawn="1"/>
        </p:nvSpPr>
        <p:spPr>
          <a:xfrm>
            <a:off x="1814914" y="6438875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6FF8A29-4B82-4A4C-B8D4-414609ACF6F9}"/>
              </a:ext>
            </a:extLst>
          </p:cNvPr>
          <p:cNvSpPr/>
          <p:nvPr userDrawn="1"/>
        </p:nvSpPr>
        <p:spPr>
          <a:xfrm>
            <a:off x="10094914" y="6438875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CF8C67E-160C-0848-BD55-CDCE024F08B7}"/>
              </a:ext>
            </a:extLst>
          </p:cNvPr>
          <p:cNvSpPr/>
          <p:nvPr userDrawn="1"/>
        </p:nvSpPr>
        <p:spPr>
          <a:xfrm>
            <a:off x="4635434" y="6438875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3083C9-F83D-134E-A430-DE8FB2554AB2}"/>
              </a:ext>
            </a:extLst>
          </p:cNvPr>
          <p:cNvSpPr/>
          <p:nvPr userDrawn="1"/>
        </p:nvSpPr>
        <p:spPr>
          <a:xfrm>
            <a:off x="7274395" y="6442208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5408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6DB7D-C2B3-3A47-9DB0-A53F5C90B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88F87-A9C9-F54C-9C97-01CF27BFC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2C8FBB-2309-974B-B5BA-75E2F0F6F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Slide Number Placeholder 20">
            <a:extLst>
              <a:ext uri="{FF2B5EF4-FFF2-40B4-BE49-F238E27FC236}">
                <a16:creationId xmlns:a16="http://schemas.microsoft.com/office/drawing/2014/main" id="{02836032-4583-3047-A873-21CE079F847F}"/>
              </a:ext>
            </a:extLst>
          </p:cNvPr>
          <p:cNvSpPr txBox="1">
            <a:spLocks/>
          </p:cNvSpPr>
          <p:nvPr userDrawn="1"/>
        </p:nvSpPr>
        <p:spPr>
          <a:xfrm>
            <a:off x="11353800" y="6387437"/>
            <a:ext cx="637903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AD67590-BF07-114A-9F0D-3BE9C138907F}" type="slidenum">
              <a:rPr lang="de-DE" smtClean="0">
                <a:solidFill>
                  <a:schemeClr val="bg1"/>
                </a:solidFill>
              </a:rPr>
              <a:pPr algn="ctr"/>
              <a:t>‹#›</a:t>
            </a:fld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6B2916D1-3259-0A45-993C-306CBA81C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908" y="6336591"/>
            <a:ext cx="463731" cy="463731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00488F8-97BC-8F48-BE8B-B5CF8FF8DB84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38200" y="2505075"/>
            <a:ext cx="5157787" cy="32556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F1CACA-71F8-344C-8625-B9072D489A18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168436" y="2505075"/>
            <a:ext cx="5183188" cy="32556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C930496-E4C2-3F47-8D35-E74AB263E145}"/>
              </a:ext>
            </a:extLst>
          </p:cNvPr>
          <p:cNvSpPr/>
          <p:nvPr userDrawn="1"/>
        </p:nvSpPr>
        <p:spPr>
          <a:xfrm>
            <a:off x="1868914" y="6474875"/>
            <a:ext cx="8280000" cy="36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B3E2177-B12E-664B-A8EB-68F278AF23E7}"/>
              </a:ext>
            </a:extLst>
          </p:cNvPr>
          <p:cNvSpPr/>
          <p:nvPr userDrawn="1"/>
        </p:nvSpPr>
        <p:spPr>
          <a:xfrm>
            <a:off x="1814914" y="6438875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B512807-C71F-634F-8274-DDF81B4D018F}"/>
              </a:ext>
            </a:extLst>
          </p:cNvPr>
          <p:cNvSpPr/>
          <p:nvPr userDrawn="1"/>
        </p:nvSpPr>
        <p:spPr>
          <a:xfrm>
            <a:off x="10094914" y="6438875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0CEB76D-1856-614A-9B1E-FB9A3B56D760}"/>
              </a:ext>
            </a:extLst>
          </p:cNvPr>
          <p:cNvSpPr/>
          <p:nvPr userDrawn="1"/>
        </p:nvSpPr>
        <p:spPr>
          <a:xfrm>
            <a:off x="4635434" y="6438875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37398E3-9396-7241-92ED-0D0C01EEE297}"/>
              </a:ext>
            </a:extLst>
          </p:cNvPr>
          <p:cNvSpPr/>
          <p:nvPr userDrawn="1"/>
        </p:nvSpPr>
        <p:spPr>
          <a:xfrm>
            <a:off x="7274395" y="6442208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3420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7BBB7-3608-1041-84EE-03CBBDC0F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6" name="Slide Number Placeholder 20">
            <a:extLst>
              <a:ext uri="{FF2B5EF4-FFF2-40B4-BE49-F238E27FC236}">
                <a16:creationId xmlns:a16="http://schemas.microsoft.com/office/drawing/2014/main" id="{874361E9-2E0C-0D41-9830-3D0481CE9E72}"/>
              </a:ext>
            </a:extLst>
          </p:cNvPr>
          <p:cNvSpPr txBox="1">
            <a:spLocks/>
          </p:cNvSpPr>
          <p:nvPr userDrawn="1"/>
        </p:nvSpPr>
        <p:spPr>
          <a:xfrm>
            <a:off x="11353800" y="6387437"/>
            <a:ext cx="637903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AD67590-BF07-114A-9F0D-3BE9C138907F}" type="slidenum">
              <a:rPr lang="de-DE" smtClean="0">
                <a:solidFill>
                  <a:schemeClr val="bg1"/>
                </a:solidFill>
              </a:rPr>
              <a:pPr algn="ctr"/>
              <a:t>‹#›</a:t>
            </a:fld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3560083-12FF-764C-87B8-B10B31620A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908" y="6336591"/>
            <a:ext cx="463731" cy="463731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8072763-23EC-5B4A-9E20-6A9A1DEF75AC}"/>
              </a:ext>
            </a:extLst>
          </p:cNvPr>
          <p:cNvSpPr/>
          <p:nvPr userDrawn="1"/>
        </p:nvSpPr>
        <p:spPr>
          <a:xfrm>
            <a:off x="1868914" y="6474875"/>
            <a:ext cx="8280000" cy="36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FFF64E3-9674-324F-B09F-CB11F005B59A}"/>
              </a:ext>
            </a:extLst>
          </p:cNvPr>
          <p:cNvSpPr/>
          <p:nvPr userDrawn="1"/>
        </p:nvSpPr>
        <p:spPr>
          <a:xfrm>
            <a:off x="1814914" y="6438875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764300-9709-A347-888C-4C4C8D2E8EE1}"/>
              </a:ext>
            </a:extLst>
          </p:cNvPr>
          <p:cNvSpPr/>
          <p:nvPr userDrawn="1"/>
        </p:nvSpPr>
        <p:spPr>
          <a:xfrm>
            <a:off x="10094914" y="6438875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760A57-7EAD-2F4A-8661-E8E9CCB1E58E}"/>
              </a:ext>
            </a:extLst>
          </p:cNvPr>
          <p:cNvSpPr/>
          <p:nvPr userDrawn="1"/>
        </p:nvSpPr>
        <p:spPr>
          <a:xfrm>
            <a:off x="4635434" y="6438875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8173890-92C3-2249-905A-2EAA67D08CCE}"/>
              </a:ext>
            </a:extLst>
          </p:cNvPr>
          <p:cNvSpPr/>
          <p:nvPr userDrawn="1"/>
        </p:nvSpPr>
        <p:spPr>
          <a:xfrm>
            <a:off x="7274395" y="6442208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1699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0">
            <a:extLst>
              <a:ext uri="{FF2B5EF4-FFF2-40B4-BE49-F238E27FC236}">
                <a16:creationId xmlns:a16="http://schemas.microsoft.com/office/drawing/2014/main" id="{DA5B8E1A-12B6-3846-A08D-511C477E55BF}"/>
              </a:ext>
            </a:extLst>
          </p:cNvPr>
          <p:cNvSpPr txBox="1">
            <a:spLocks/>
          </p:cNvSpPr>
          <p:nvPr userDrawn="1"/>
        </p:nvSpPr>
        <p:spPr>
          <a:xfrm>
            <a:off x="11353800" y="6387437"/>
            <a:ext cx="637903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AD67590-BF07-114A-9F0D-3BE9C138907F}" type="slidenum">
              <a:rPr lang="de-DE" smtClean="0">
                <a:solidFill>
                  <a:schemeClr val="bg1"/>
                </a:solidFill>
              </a:rPr>
              <a:pPr algn="ctr"/>
              <a:t>‹#›</a:t>
            </a:fld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C00DBBB-991B-2240-BF5B-04A17FD08B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908" y="6336591"/>
            <a:ext cx="463731" cy="463731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73759B1-4A74-5F4B-8013-9619E3FD3CA0}"/>
              </a:ext>
            </a:extLst>
          </p:cNvPr>
          <p:cNvSpPr/>
          <p:nvPr userDrawn="1"/>
        </p:nvSpPr>
        <p:spPr>
          <a:xfrm>
            <a:off x="1868914" y="6474875"/>
            <a:ext cx="8280000" cy="36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21AF941-D950-8142-866D-D3D39472A56E}"/>
              </a:ext>
            </a:extLst>
          </p:cNvPr>
          <p:cNvSpPr/>
          <p:nvPr userDrawn="1"/>
        </p:nvSpPr>
        <p:spPr>
          <a:xfrm>
            <a:off x="1814914" y="6438875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F1154E2-8018-8643-99FD-C59248D816A1}"/>
              </a:ext>
            </a:extLst>
          </p:cNvPr>
          <p:cNvSpPr/>
          <p:nvPr userDrawn="1"/>
        </p:nvSpPr>
        <p:spPr>
          <a:xfrm>
            <a:off x="10094914" y="6438875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DE4BAF0-5C83-C447-BA0F-5251769DC9ED}"/>
              </a:ext>
            </a:extLst>
          </p:cNvPr>
          <p:cNvSpPr/>
          <p:nvPr userDrawn="1"/>
        </p:nvSpPr>
        <p:spPr>
          <a:xfrm>
            <a:off x="4635434" y="6438875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6B0FCCA-1926-7543-8D75-25B72A82A8EA}"/>
              </a:ext>
            </a:extLst>
          </p:cNvPr>
          <p:cNvSpPr/>
          <p:nvPr userDrawn="1"/>
        </p:nvSpPr>
        <p:spPr>
          <a:xfrm>
            <a:off x="7274395" y="6442208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1245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42A59-5C63-9543-8B04-AADE5D73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776C4-D050-B14B-A252-FAB004171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A07358-F062-F042-B33A-B97DC1FE8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Slide Number Placeholder 20">
            <a:extLst>
              <a:ext uri="{FF2B5EF4-FFF2-40B4-BE49-F238E27FC236}">
                <a16:creationId xmlns:a16="http://schemas.microsoft.com/office/drawing/2014/main" id="{26B6D27D-087A-1340-B5F0-DAA1B6584793}"/>
              </a:ext>
            </a:extLst>
          </p:cNvPr>
          <p:cNvSpPr txBox="1">
            <a:spLocks/>
          </p:cNvSpPr>
          <p:nvPr userDrawn="1"/>
        </p:nvSpPr>
        <p:spPr>
          <a:xfrm>
            <a:off x="11353800" y="6387437"/>
            <a:ext cx="637903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AD67590-BF07-114A-9F0D-3BE9C138907F}" type="slidenum">
              <a:rPr lang="de-DE" smtClean="0">
                <a:solidFill>
                  <a:schemeClr val="bg1"/>
                </a:solidFill>
              </a:rPr>
              <a:pPr algn="ctr"/>
              <a:t>‹#›</a:t>
            </a:fld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AC92241-0946-B74D-A1AE-7A2EE0672B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908" y="6336591"/>
            <a:ext cx="463731" cy="46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878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CB56B-EE70-EF4F-AB5B-9542978EA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031666-0685-AC43-8C6F-3A77D9DF8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6E619-A17D-FF4E-86C7-C70B32AEF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Slide Number Placeholder 20">
            <a:extLst>
              <a:ext uri="{FF2B5EF4-FFF2-40B4-BE49-F238E27FC236}">
                <a16:creationId xmlns:a16="http://schemas.microsoft.com/office/drawing/2014/main" id="{8060FA51-ABCA-7C42-98E7-8E88DAC74662}"/>
              </a:ext>
            </a:extLst>
          </p:cNvPr>
          <p:cNvSpPr txBox="1">
            <a:spLocks/>
          </p:cNvSpPr>
          <p:nvPr userDrawn="1"/>
        </p:nvSpPr>
        <p:spPr>
          <a:xfrm>
            <a:off x="11353800" y="6387437"/>
            <a:ext cx="637903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AD67590-BF07-114A-9F0D-3BE9C138907F}" type="slidenum">
              <a:rPr lang="de-DE" smtClean="0">
                <a:solidFill>
                  <a:schemeClr val="bg1"/>
                </a:solidFill>
              </a:rPr>
              <a:pPr algn="ctr"/>
              <a:t>‹#›</a:t>
            </a:fld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252F216-E5A0-3441-928F-6CEFA18DB0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908" y="6336591"/>
            <a:ext cx="463731" cy="46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888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CD46BA-BF10-5641-A748-9511FA16F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F341A-6218-E042-817A-97CE5B50A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06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9B915-8003-6A49-A7EE-649EA5FBE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E489B-CBE4-1041-95B8-DB34B69EFF7E}" type="datetime1">
              <a:rPr lang="de-DE" smtClean="0"/>
              <a:t>30.06.20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4283D-F562-0140-A052-5AFFCF97E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0A776-ACA0-2D4E-B4C0-9434DEE0BF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67590-BF07-114A-9F0D-3BE9C138907F}" type="slidenum">
              <a:rPr lang="de-DE" smtClean="0"/>
              <a:t>‹#›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8C4E38-D910-6A44-97B5-899BB6209C4D}"/>
              </a:ext>
            </a:extLst>
          </p:cNvPr>
          <p:cNvSpPr/>
          <p:nvPr userDrawn="1"/>
        </p:nvSpPr>
        <p:spPr>
          <a:xfrm>
            <a:off x="0" y="1"/>
            <a:ext cx="12192000" cy="71845"/>
          </a:xfrm>
          <a:prstGeom prst="rect">
            <a:avLst/>
          </a:prstGeom>
          <a:gradFill flip="none" rotWithShape="1">
            <a:gsLst>
              <a:gs pos="0">
                <a:srgbClr val="00C08A"/>
              </a:gs>
              <a:gs pos="100000">
                <a:srgbClr val="00D1A0"/>
              </a:gs>
            </a:gsLst>
            <a:lin ang="0" scaled="1"/>
            <a:tileRect/>
          </a:gradFill>
          <a:ln>
            <a:noFill/>
          </a:ln>
          <a:effectLst>
            <a:outerShdw blurRad="101600" dist="25400" dir="456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9853BD-6CCE-3444-A601-AC91A24C9E20}"/>
              </a:ext>
            </a:extLst>
          </p:cNvPr>
          <p:cNvSpPr/>
          <p:nvPr userDrawn="1"/>
        </p:nvSpPr>
        <p:spPr>
          <a:xfrm>
            <a:off x="0" y="6282000"/>
            <a:ext cx="12192000" cy="576000"/>
          </a:xfrm>
          <a:prstGeom prst="rect">
            <a:avLst/>
          </a:prstGeom>
          <a:gradFill flip="none" rotWithShape="1">
            <a:gsLst>
              <a:gs pos="0">
                <a:srgbClr val="00C08A"/>
              </a:gs>
              <a:gs pos="100000">
                <a:srgbClr val="00D1A0"/>
              </a:gs>
            </a:gsLst>
            <a:lin ang="0" scaled="1"/>
            <a:tileRect/>
          </a:gradFill>
          <a:ln>
            <a:noFill/>
          </a:ln>
          <a:effectLst>
            <a:outerShdw blurRad="127000" dist="38100" dir="132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53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2"/>
          </a:solidFill>
          <a:latin typeface="Muli" pitchFamily="2" charset="77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b="0" i="0" kern="1200">
          <a:solidFill>
            <a:schemeClr val="tx1"/>
          </a:solidFill>
          <a:latin typeface="Muli Ligh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itchFamily="2" charset="2"/>
        <a:buChar char="-"/>
        <a:defRPr sz="1800" b="0" i="0" kern="1200">
          <a:solidFill>
            <a:schemeClr val="tx1"/>
          </a:solidFill>
          <a:latin typeface="Muli Ligh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600" b="0" i="0" kern="1200">
          <a:solidFill>
            <a:schemeClr val="tx1"/>
          </a:solidFill>
          <a:latin typeface="Muli Ligh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600" b="0" i="0" kern="1200">
          <a:solidFill>
            <a:schemeClr val="tx1"/>
          </a:solidFill>
          <a:latin typeface="Muli Ligh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uli Ligh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tiff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tiff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tiff"/><Relationship Id="rId9" Type="http://schemas.openxmlformats.org/officeDocument/2006/relationships/image" Target="../media/image24.tif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svg"/><Relationship Id="rId7" Type="http://schemas.openxmlformats.org/officeDocument/2006/relationships/image" Target="../media/image2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28.svg"/><Relationship Id="rId3" Type="http://schemas.openxmlformats.org/officeDocument/2006/relationships/image" Target="../media/image2.svg"/><Relationship Id="rId7" Type="http://schemas.microsoft.com/office/2007/relationships/hdphoto" Target="../media/hdphoto1.wdp"/><Relationship Id="rId12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11" Type="http://schemas.openxmlformats.org/officeDocument/2006/relationships/image" Target="../media/image26.svg"/><Relationship Id="rId5" Type="http://schemas.openxmlformats.org/officeDocument/2006/relationships/image" Target="../media/image30.svg"/><Relationship Id="rId10" Type="http://schemas.openxmlformats.org/officeDocument/2006/relationships/image" Target="../media/image25.png"/><Relationship Id="rId4" Type="http://schemas.openxmlformats.org/officeDocument/2006/relationships/image" Target="../media/image29.png"/><Relationship Id="rId9" Type="http://schemas.microsoft.com/office/2007/relationships/hdphoto" Target="../media/hdphoto2.wdp"/><Relationship Id="rId1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F75D00D2-1FAF-CB44-93AF-1D1B5A6D5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2225" y="2198192"/>
            <a:ext cx="5107550" cy="195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957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3478-4019-A348-92C7-CF92D3B2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in </a:t>
            </a:r>
            <a:r>
              <a:rPr lang="en-US" dirty="0">
                <a:solidFill>
                  <a:schemeClr val="accent1"/>
                </a:solidFill>
              </a:rPr>
              <a:t>Hopper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74A10-E0F5-7948-9178-8E7009FEB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3374"/>
            <a:ext cx="10515600" cy="3935095"/>
          </a:xfrm>
        </p:spPr>
        <p:txBody>
          <a:bodyPr/>
          <a:lstStyle/>
          <a:p>
            <a:r>
              <a:rPr lang="en-US" dirty="0"/>
              <a:t>Weekly sprints</a:t>
            </a:r>
          </a:p>
          <a:p>
            <a:r>
              <a:rPr lang="en-US" dirty="0"/>
              <a:t>Planning on Tuesday</a:t>
            </a:r>
          </a:p>
          <a:p>
            <a:r>
              <a:rPr lang="en-US" dirty="0"/>
              <a:t>Retrospective on Monday</a:t>
            </a:r>
          </a:p>
          <a:p>
            <a:r>
              <a:rPr lang="en-US" dirty="0"/>
              <a:t>Syncing every day </a:t>
            </a:r>
          </a:p>
          <a:p>
            <a:r>
              <a:rPr lang="en-US" dirty="0"/>
              <a:t>Remote work via MS Teams, Discord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BC9FB0-84B6-E549-87E3-7454EE461D20}"/>
              </a:ext>
            </a:extLst>
          </p:cNvPr>
          <p:cNvSpPr txBox="1"/>
          <p:nvPr/>
        </p:nvSpPr>
        <p:spPr>
          <a:xfrm>
            <a:off x="3871456" y="6564875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Muli Light" pitchFamily="2" charset="77"/>
              </a:rPr>
              <a:t>Project Management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5F1C332-80FC-7148-ACF8-FA88B0D74EDE}"/>
              </a:ext>
            </a:extLst>
          </p:cNvPr>
          <p:cNvSpPr/>
          <p:nvPr/>
        </p:nvSpPr>
        <p:spPr>
          <a:xfrm>
            <a:off x="4619553" y="6420875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5908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3478-4019-A348-92C7-CF92D3B2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in </a:t>
            </a:r>
            <a:r>
              <a:rPr lang="en-US" dirty="0">
                <a:solidFill>
                  <a:schemeClr val="accent1"/>
                </a:solidFill>
              </a:rPr>
              <a:t>YouTrack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74A10-E0F5-7948-9178-8E7009FEB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8872"/>
            <a:ext cx="10515600" cy="3935095"/>
          </a:xfrm>
        </p:spPr>
        <p:txBody>
          <a:bodyPr/>
          <a:lstStyle/>
          <a:p>
            <a:r>
              <a:rPr lang="en-US" dirty="0"/>
              <a:t>Issues represent tasks</a:t>
            </a:r>
          </a:p>
          <a:p>
            <a:r>
              <a:rPr lang="en-US" dirty="0"/>
              <a:t>Scrumboard as Agile Board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1"/>
                </a:solidFill>
                <a:latin typeface="Muli" pitchFamily="2" charset="77"/>
              </a:rPr>
              <a:t>Review Process</a:t>
            </a:r>
            <a:r>
              <a:rPr lang="en-US" dirty="0"/>
              <a:t>: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Assignee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Code review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Functional testing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BC9FB0-84B6-E549-87E3-7454EE461D20}"/>
              </a:ext>
            </a:extLst>
          </p:cNvPr>
          <p:cNvSpPr txBox="1"/>
          <p:nvPr/>
        </p:nvSpPr>
        <p:spPr>
          <a:xfrm>
            <a:off x="3871456" y="6564875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Muli Light" pitchFamily="2" charset="77"/>
              </a:rPr>
              <a:t>Project Management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5F1C332-80FC-7148-ACF8-FA88B0D74EDE}"/>
              </a:ext>
            </a:extLst>
          </p:cNvPr>
          <p:cNvSpPr/>
          <p:nvPr/>
        </p:nvSpPr>
        <p:spPr>
          <a:xfrm>
            <a:off x="4619553" y="6420875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1033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3478-4019-A348-92C7-CF92D3B2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BC9FB0-84B6-E549-87E3-7454EE461D20}"/>
              </a:ext>
            </a:extLst>
          </p:cNvPr>
          <p:cNvSpPr txBox="1"/>
          <p:nvPr/>
        </p:nvSpPr>
        <p:spPr>
          <a:xfrm>
            <a:off x="3871456" y="6564875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Muli Light" pitchFamily="2" charset="77"/>
              </a:rPr>
              <a:t>Project Management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5F1C332-80FC-7148-ACF8-FA88B0D74EDE}"/>
              </a:ext>
            </a:extLst>
          </p:cNvPr>
          <p:cNvSpPr/>
          <p:nvPr/>
        </p:nvSpPr>
        <p:spPr>
          <a:xfrm>
            <a:off x="4619553" y="6420875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C683BAD-8639-2A41-95EC-A9FA67AF4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1456" y="365125"/>
            <a:ext cx="6694944" cy="574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748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3478-4019-A348-92C7-CF92D3B2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time estimation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BC9FB0-84B6-E549-87E3-7454EE461D20}"/>
              </a:ext>
            </a:extLst>
          </p:cNvPr>
          <p:cNvSpPr txBox="1"/>
          <p:nvPr/>
        </p:nvSpPr>
        <p:spPr>
          <a:xfrm>
            <a:off x="3871456" y="6564875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Muli Light" pitchFamily="2" charset="77"/>
              </a:rPr>
              <a:t>Project Management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5F1C332-80FC-7148-ACF8-FA88B0D74EDE}"/>
              </a:ext>
            </a:extLst>
          </p:cNvPr>
          <p:cNvSpPr/>
          <p:nvPr/>
        </p:nvSpPr>
        <p:spPr>
          <a:xfrm>
            <a:off x="4619553" y="6420875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4DEE3A8-A2C0-1E4A-BF24-665C4A079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367021"/>
              </p:ext>
            </p:extLst>
          </p:nvPr>
        </p:nvGraphicFramePr>
        <p:xfrm>
          <a:off x="838200" y="2500422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95829316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4978663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7732098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35745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Use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Function 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Actual 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737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Delete </a:t>
                      </a:r>
                      <a:r>
                        <a:rPr lang="en-US" noProof="0"/>
                        <a:t>notification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14.9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71.5h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560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Subscribe user to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96.7h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233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21.8h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943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039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C4E3D-94AA-E448-943F-1D062EC45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D6EE0-A175-AF44-8D62-283CC342D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Muli SemiBold" pitchFamily="2" charset="77"/>
              </a:rPr>
              <a:t>Not enough partners being available to users </a:t>
            </a:r>
            <a:r>
              <a:rPr lang="en-US" i="1" dirty="0">
                <a:latin typeface="Muli ExtraLight" pitchFamily="2" charset="77"/>
              </a:rPr>
              <a:t>(Luca)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Build simple, easy to integrate APIs, collaborate with projects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Build connections ourselves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Muli SemiBold" pitchFamily="2" charset="77"/>
              </a:rPr>
              <a:t>Inexperienced team members </a:t>
            </a:r>
            <a:r>
              <a:rPr lang="en-US" i="1" dirty="0">
                <a:latin typeface="Muli ExtraLight" pitchFamily="2" charset="77"/>
              </a:rPr>
              <a:t>(Marc)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Pair programming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Upskilling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Muli SemiBold" pitchFamily="2" charset="77"/>
              </a:rPr>
              <a:t>Real-time development performance shortfalls </a:t>
            </a:r>
            <a:r>
              <a:rPr lang="en-US" i="1" dirty="0">
                <a:latin typeface="Muli ExtraLight" pitchFamily="2" charset="77"/>
              </a:rPr>
              <a:t>(Konrad)</a:t>
            </a:r>
            <a:endParaRPr lang="en-US" b="1" dirty="0">
              <a:latin typeface="Muli SemiBold" pitchFamily="2" charset="77"/>
            </a:endParaRP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Allocate enough buffers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Track performance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Keep all team members up to date (to be able to swap out assignee)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AC784B-6060-CB4B-A0CB-2A39001BBE84}"/>
              </a:ext>
            </a:extLst>
          </p:cNvPr>
          <p:cNvSpPr txBox="1"/>
          <p:nvPr/>
        </p:nvSpPr>
        <p:spPr>
          <a:xfrm>
            <a:off x="3871456" y="6564875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Muli Light" pitchFamily="2" charset="77"/>
              </a:rPr>
              <a:t>Project Management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C58A87-1F63-5D4A-817D-C4F426998CC2}"/>
              </a:ext>
            </a:extLst>
          </p:cNvPr>
          <p:cNvSpPr/>
          <p:nvPr/>
        </p:nvSpPr>
        <p:spPr>
          <a:xfrm>
            <a:off x="4619553" y="6420875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163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3478-4019-A348-92C7-CF92D3B2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technologies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5E358A9-634F-0342-A8F3-83607F7622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Muli SemiBold" pitchFamily="2" charset="77"/>
              </a:rPr>
              <a:t>Project Management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8B20E03-170A-2845-87AB-BF180AFAB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Muli SemiBold" pitchFamily="2" charset="77"/>
              </a:rPr>
              <a:t>Code Management &amp;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74A10-E0F5-7948-9178-8E7009FEBCEF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63602" y="2527606"/>
            <a:ext cx="5157787" cy="1211308"/>
          </a:xfrm>
        </p:spPr>
        <p:txBody>
          <a:bodyPr/>
          <a:lstStyle/>
          <a:p>
            <a:r>
              <a:rPr lang="en-US" dirty="0"/>
              <a:t>YouTrack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3716E33-22A2-0E4E-8D82-B49A47B3BF22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168436" y="2505075"/>
            <a:ext cx="5183188" cy="1211309"/>
          </a:xfrm>
        </p:spPr>
        <p:txBody>
          <a:bodyPr/>
          <a:lstStyle/>
          <a:p>
            <a:r>
              <a:rPr lang="en-US" dirty="0"/>
              <a:t>GitHub</a:t>
            </a:r>
          </a:p>
          <a:p>
            <a:r>
              <a:rPr lang="en-US" dirty="0"/>
              <a:t>Postman</a:t>
            </a:r>
          </a:p>
          <a:p>
            <a:r>
              <a:rPr lang="en-US" dirty="0"/>
              <a:t>SonarCloud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BC9FB0-84B6-E549-87E3-7454EE461D20}"/>
              </a:ext>
            </a:extLst>
          </p:cNvPr>
          <p:cNvSpPr txBox="1"/>
          <p:nvPr/>
        </p:nvSpPr>
        <p:spPr>
          <a:xfrm>
            <a:off x="6602911" y="6564875"/>
            <a:ext cx="1451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Muli Light" pitchFamily="2" charset="77"/>
              </a:rPr>
              <a:t>Technical </a:t>
            </a:r>
            <a:r>
              <a:rPr lang="en-US" sz="1200" dirty="0">
                <a:solidFill>
                  <a:schemeClr val="bg1"/>
                </a:solidFill>
                <a:latin typeface="Muli Light" pitchFamily="2" charset="77"/>
              </a:rPr>
              <a:t>Aspects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38589C6-BD96-C846-8C88-12A5B23B346A}"/>
              </a:ext>
            </a:extLst>
          </p:cNvPr>
          <p:cNvSpPr/>
          <p:nvPr/>
        </p:nvSpPr>
        <p:spPr>
          <a:xfrm>
            <a:off x="7256430" y="6420875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4B6B42DE-F8B6-1549-9141-4DC32FB5B0A1}"/>
              </a:ext>
            </a:extLst>
          </p:cNvPr>
          <p:cNvSpPr txBox="1">
            <a:spLocks/>
          </p:cNvSpPr>
          <p:nvPr/>
        </p:nvSpPr>
        <p:spPr>
          <a:xfrm>
            <a:off x="838200" y="3529014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chemeClr val="tx1"/>
                </a:solidFill>
                <a:latin typeface="Muli Light" pitchFamily="2" charset="77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mbol" pitchFamily="2" charset="2"/>
              <a:buNone/>
              <a:defRPr sz="2000" b="1" i="0" kern="1200">
                <a:solidFill>
                  <a:schemeClr val="tx1"/>
                </a:solidFill>
                <a:latin typeface="Muli Light" pitchFamily="2" charset="77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defRPr sz="1800" b="1" i="0" kern="1200">
                <a:solidFill>
                  <a:schemeClr val="tx1"/>
                </a:solidFill>
                <a:latin typeface="Muli Light" pitchFamily="2" charset="77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defRPr sz="1600" b="1" i="0" kern="1200">
                <a:solidFill>
                  <a:schemeClr val="tx1"/>
                </a:solidFill>
                <a:latin typeface="Muli Light" pitchFamily="2" charset="77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tx1"/>
                </a:solidFill>
                <a:latin typeface="Muli Light" pitchFamily="2" charset="77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  <a:latin typeface="Muli SemiBold" pitchFamily="2" charset="77"/>
              </a:rPr>
              <a:t>Testing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8DA72989-6B8A-1C4C-A01B-2B66CE649865}"/>
              </a:ext>
            </a:extLst>
          </p:cNvPr>
          <p:cNvSpPr txBox="1">
            <a:spLocks/>
          </p:cNvSpPr>
          <p:nvPr/>
        </p:nvSpPr>
        <p:spPr>
          <a:xfrm>
            <a:off x="6170612" y="3529014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chemeClr val="tx1"/>
                </a:solidFill>
                <a:latin typeface="Muli Light" pitchFamily="2" charset="77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mbol" pitchFamily="2" charset="2"/>
              <a:buNone/>
              <a:defRPr sz="2000" b="1" i="0" kern="1200">
                <a:solidFill>
                  <a:schemeClr val="tx1"/>
                </a:solidFill>
                <a:latin typeface="Muli Light" pitchFamily="2" charset="77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defRPr sz="1800" b="1" i="0" kern="1200">
                <a:solidFill>
                  <a:schemeClr val="tx1"/>
                </a:solidFill>
                <a:latin typeface="Muli Light" pitchFamily="2" charset="77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defRPr sz="1600" b="1" i="0" kern="1200">
                <a:solidFill>
                  <a:schemeClr val="tx1"/>
                </a:solidFill>
                <a:latin typeface="Muli Light" pitchFamily="2" charset="77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tx1"/>
                </a:solidFill>
                <a:latin typeface="Muli Light" pitchFamily="2" charset="77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  <a:latin typeface="Muli SemiBold" pitchFamily="2" charset="77"/>
              </a:rPr>
              <a:t>Deployment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CA80CCB-8619-6240-A948-578A8F70BCE3}"/>
              </a:ext>
            </a:extLst>
          </p:cNvPr>
          <p:cNvSpPr txBox="1">
            <a:spLocks/>
          </p:cNvSpPr>
          <p:nvPr/>
        </p:nvSpPr>
        <p:spPr>
          <a:xfrm>
            <a:off x="836612" y="4352927"/>
            <a:ext cx="5157787" cy="1597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Muli Ligh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mbol" pitchFamily="2" charset="2"/>
              <a:buChar char="-"/>
              <a:defRPr sz="1800" b="0" i="0" kern="1200">
                <a:solidFill>
                  <a:schemeClr val="tx1"/>
                </a:solidFill>
                <a:latin typeface="Muli Ligh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b="0" i="0" kern="1200">
                <a:solidFill>
                  <a:schemeClr val="tx1"/>
                </a:solidFill>
                <a:latin typeface="Muli Ligh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600" b="0" i="0" kern="1200">
                <a:solidFill>
                  <a:schemeClr val="tx1"/>
                </a:solidFill>
                <a:latin typeface="Muli Ligh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uli Ligh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TeamCity</a:t>
            </a:r>
          </a:p>
          <a:p>
            <a:r>
              <a:rPr lang="en-US" dirty="0"/>
              <a:t>Cucumber.js</a:t>
            </a:r>
          </a:p>
          <a:p>
            <a:r>
              <a:rPr lang="en-US" dirty="0"/>
              <a:t>Postman</a:t>
            </a:r>
          </a:p>
          <a:p>
            <a:r>
              <a:rPr lang="en-US" dirty="0"/>
              <a:t>Jest</a:t>
            </a:r>
          </a:p>
        </p:txBody>
      </p: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65EB00A7-9AE9-3349-9011-5F6B3D81874C}"/>
              </a:ext>
            </a:extLst>
          </p:cNvPr>
          <p:cNvSpPr txBox="1">
            <a:spLocks/>
          </p:cNvSpPr>
          <p:nvPr/>
        </p:nvSpPr>
        <p:spPr>
          <a:xfrm>
            <a:off x="6166848" y="4352926"/>
            <a:ext cx="5183188" cy="166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Muli Ligh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mbol" pitchFamily="2" charset="2"/>
              <a:buChar char="-"/>
              <a:defRPr sz="1800" b="0" i="0" kern="1200">
                <a:solidFill>
                  <a:schemeClr val="tx1"/>
                </a:solidFill>
                <a:latin typeface="Muli Ligh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b="0" i="0" kern="1200">
                <a:solidFill>
                  <a:schemeClr val="tx1"/>
                </a:solidFill>
                <a:latin typeface="Muli Ligh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600" b="0" i="0" kern="1200">
                <a:solidFill>
                  <a:schemeClr val="tx1"/>
                </a:solidFill>
                <a:latin typeface="Muli Ligh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uli Ligh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TeamCity</a:t>
            </a:r>
          </a:p>
          <a:p>
            <a:r>
              <a:rPr lang="en-US" dirty="0"/>
              <a:t>Docker</a:t>
            </a:r>
          </a:p>
          <a:p>
            <a:r>
              <a:rPr lang="en-US" dirty="0"/>
              <a:t>Kubernetes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86275A-58DD-BD45-A472-BAEF608D4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743" y="2470104"/>
            <a:ext cx="377826" cy="3778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12D36A-1A2D-E94A-A072-16185DE6A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743" y="4352926"/>
            <a:ext cx="377826" cy="3778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917652-4960-9447-9070-EBFE137E6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056" y="4743868"/>
            <a:ext cx="377826" cy="3778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449D508-0E04-4049-8C1B-BA9998AF78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1273" y="5158086"/>
            <a:ext cx="618538" cy="3778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87AE6DA-4225-1449-9B6C-64B620DE00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8430" y="2921816"/>
            <a:ext cx="618538" cy="3778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601BF55-3675-D644-9A61-11EC575564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9683" y="5515431"/>
            <a:ext cx="598281" cy="4478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2B59650-AA57-0341-B560-8166487F6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123" y="4341858"/>
            <a:ext cx="377826" cy="37782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C8A1DDA-3653-734C-939E-CF54436C9D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9299" y="4758355"/>
            <a:ext cx="442261" cy="37782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CAAB250-B264-7443-9B18-A33486FDFA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6990" y="5158086"/>
            <a:ext cx="389916" cy="37782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BB9AA9D-CC98-4F45-BFEF-69E41DB25A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46547" y="2470104"/>
            <a:ext cx="718489" cy="37782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88B221B-12F1-FB42-96A9-A08E516A447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99541" y="3241403"/>
            <a:ext cx="508815" cy="5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730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3478-4019-A348-92C7-CF92D3B2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technologies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5E358A9-634F-0342-A8F3-83607F7622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Muli SemiBold" pitchFamily="2" charset="77"/>
              </a:rPr>
              <a:t>Backend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8B20E03-170A-2845-87AB-BF180AFAB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Muli SemiBold" pitchFamily="2" charset="77"/>
              </a:rPr>
              <a:t>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74A10-E0F5-7948-9178-8E7009FEBCE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  <a:p>
            <a:endParaRPr lang="en-US" dirty="0"/>
          </a:p>
          <a:p>
            <a:r>
              <a:rPr lang="en-US" dirty="0"/>
              <a:t>NodeJS</a:t>
            </a:r>
          </a:p>
          <a:p>
            <a:r>
              <a:rPr lang="en-US" dirty="0"/>
              <a:t>Express.js</a:t>
            </a:r>
          </a:p>
          <a:p>
            <a:endParaRPr lang="en-US" dirty="0"/>
          </a:p>
          <a:p>
            <a:r>
              <a:rPr lang="en-US" dirty="0"/>
              <a:t>MongoDB</a:t>
            </a:r>
          </a:p>
          <a:p>
            <a:r>
              <a:rPr lang="en-US" dirty="0"/>
              <a:t>Mongoose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3716E33-22A2-0E4E-8D82-B49A47B3BF22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168436" y="2505076"/>
            <a:ext cx="5183188" cy="1988548"/>
          </a:xfrm>
        </p:spPr>
        <p:txBody>
          <a:bodyPr/>
          <a:lstStyle/>
          <a:p>
            <a:r>
              <a:rPr lang="en-US" dirty="0"/>
              <a:t>TypeScript, JavaScript</a:t>
            </a:r>
          </a:p>
          <a:p>
            <a:r>
              <a:rPr lang="en-US" dirty="0"/>
              <a:t>ReactJS</a:t>
            </a:r>
          </a:p>
          <a:p>
            <a:endParaRPr lang="en-US" dirty="0"/>
          </a:p>
          <a:p>
            <a:r>
              <a:rPr lang="en-US" dirty="0"/>
              <a:t>Webpack</a:t>
            </a:r>
          </a:p>
          <a:p>
            <a:r>
              <a:rPr lang="en-US" dirty="0"/>
              <a:t>Sass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BC9FB0-84B6-E549-87E3-7454EE461D20}"/>
              </a:ext>
            </a:extLst>
          </p:cNvPr>
          <p:cNvSpPr txBox="1"/>
          <p:nvPr/>
        </p:nvSpPr>
        <p:spPr>
          <a:xfrm>
            <a:off x="6602911" y="6564875"/>
            <a:ext cx="1451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Muli Light" pitchFamily="2" charset="77"/>
              </a:rPr>
              <a:t>Technical </a:t>
            </a:r>
            <a:r>
              <a:rPr lang="en-US" sz="1200" dirty="0">
                <a:solidFill>
                  <a:schemeClr val="bg1"/>
                </a:solidFill>
                <a:latin typeface="Muli Light" pitchFamily="2" charset="77"/>
              </a:rPr>
              <a:t>Aspects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38589C6-BD96-C846-8C88-12A5B23B346A}"/>
              </a:ext>
            </a:extLst>
          </p:cNvPr>
          <p:cNvSpPr/>
          <p:nvPr/>
        </p:nvSpPr>
        <p:spPr>
          <a:xfrm>
            <a:off x="7256430" y="6420875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83E2124F-2FAB-D147-9917-562CA83D99CD}"/>
              </a:ext>
            </a:extLst>
          </p:cNvPr>
          <p:cNvSpPr txBox="1">
            <a:spLocks/>
          </p:cNvSpPr>
          <p:nvPr/>
        </p:nvSpPr>
        <p:spPr>
          <a:xfrm>
            <a:off x="6175964" y="4368031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chemeClr val="tx1"/>
                </a:solidFill>
                <a:latin typeface="Muli Light" pitchFamily="2" charset="77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mbol" pitchFamily="2" charset="2"/>
              <a:buNone/>
              <a:defRPr sz="2000" b="1" i="0" kern="1200">
                <a:solidFill>
                  <a:schemeClr val="tx1"/>
                </a:solidFill>
                <a:latin typeface="Muli Light" pitchFamily="2" charset="77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defRPr sz="1800" b="1" i="0" kern="1200">
                <a:solidFill>
                  <a:schemeClr val="tx1"/>
                </a:solidFill>
                <a:latin typeface="Muli Light" pitchFamily="2" charset="77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defRPr sz="1600" b="1" i="0" kern="1200">
                <a:solidFill>
                  <a:schemeClr val="tx1"/>
                </a:solidFill>
                <a:latin typeface="Muli Light" pitchFamily="2" charset="77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tx1"/>
                </a:solidFill>
                <a:latin typeface="Muli Light" pitchFamily="2" charset="77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  <a:latin typeface="Muli SemiBold" pitchFamily="2" charset="77"/>
              </a:rPr>
              <a:t>IDE</a:t>
            </a:r>
          </a:p>
        </p:txBody>
      </p:sp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D7BF04E9-7912-ED4C-BEA4-7ACCC26043CE}"/>
              </a:ext>
            </a:extLst>
          </p:cNvPr>
          <p:cNvSpPr txBox="1">
            <a:spLocks/>
          </p:cNvSpPr>
          <p:nvPr/>
        </p:nvSpPr>
        <p:spPr>
          <a:xfrm>
            <a:off x="6172200" y="5191943"/>
            <a:ext cx="5183188" cy="948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Muli Ligh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mbol" pitchFamily="2" charset="2"/>
              <a:buChar char="-"/>
              <a:defRPr sz="1800" b="0" i="0" kern="1200">
                <a:solidFill>
                  <a:schemeClr val="tx1"/>
                </a:solidFill>
                <a:latin typeface="Muli Ligh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b="0" i="0" kern="1200">
                <a:solidFill>
                  <a:schemeClr val="tx1"/>
                </a:solidFill>
                <a:latin typeface="Muli Ligh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600" b="0" i="0" kern="1200">
                <a:solidFill>
                  <a:schemeClr val="tx1"/>
                </a:solidFill>
                <a:latin typeface="Muli Ligh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uli Ligh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WebStorm</a:t>
            </a:r>
          </a:p>
          <a:p>
            <a:r>
              <a:rPr lang="en-US" dirty="0"/>
              <a:t>Visual Studio Code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3FD2ED-93E9-F249-96D8-CBF8E4EF9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210" y="2514600"/>
            <a:ext cx="327137" cy="3271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8AF6C22-BCEF-374A-982B-5026DF633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1790" y="2514599"/>
            <a:ext cx="327137" cy="3271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EAB749-02BB-864A-9248-F5559091C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597" y="3319462"/>
            <a:ext cx="291075" cy="3271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B3C0410-FAA9-9345-9069-BE2211B15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1672" y="4504311"/>
            <a:ext cx="327137" cy="3271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FB84353-B58C-DC46-A61F-CB44DA042F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6430" y="2882277"/>
            <a:ext cx="566498" cy="3998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BE6F807-09F1-1C45-9F88-AF386739AF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6793" y="3631318"/>
            <a:ext cx="491142" cy="49114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FD263CE-7B8F-5C43-AC79-711877B83E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4442" y="4087771"/>
            <a:ext cx="467976" cy="35242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E130C9C-E5C7-6244-A19D-2B62F3C72E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07873" y="5191943"/>
            <a:ext cx="346076" cy="34607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9A66CCA-8A4F-D74C-8826-BCDA9F33FA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15061" y="5597401"/>
            <a:ext cx="326638" cy="32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225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D68E3-A9B5-2D49-9686-C4EA3FF18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AF4B24-AC00-4C41-A7E5-BD3B5E27066B}"/>
              </a:ext>
            </a:extLst>
          </p:cNvPr>
          <p:cNvSpPr txBox="1"/>
          <p:nvPr/>
        </p:nvSpPr>
        <p:spPr>
          <a:xfrm>
            <a:off x="6602911" y="6564875"/>
            <a:ext cx="1451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Muli Light" pitchFamily="2" charset="77"/>
              </a:rPr>
              <a:t>Technical </a:t>
            </a:r>
            <a:r>
              <a:rPr lang="en-US" sz="1200" dirty="0">
                <a:solidFill>
                  <a:schemeClr val="bg1"/>
                </a:solidFill>
                <a:latin typeface="Muli Light" pitchFamily="2" charset="77"/>
              </a:rPr>
              <a:t>Aspects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2C49A18-B01D-7A41-AD7D-1B67A86ADFB9}"/>
              </a:ext>
            </a:extLst>
          </p:cNvPr>
          <p:cNvSpPr/>
          <p:nvPr/>
        </p:nvSpPr>
        <p:spPr>
          <a:xfrm>
            <a:off x="7256430" y="6420875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FE9A83-7391-3940-966F-7EFD9DD02227}"/>
              </a:ext>
            </a:extLst>
          </p:cNvPr>
          <p:cNvSpPr/>
          <p:nvPr/>
        </p:nvSpPr>
        <p:spPr>
          <a:xfrm>
            <a:off x="2121531" y="2775857"/>
            <a:ext cx="1600200" cy="130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77CC7EDC-59D1-F445-983D-6BE461E6E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4431" y="2775857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8F0D36-A2ED-DF46-8FC5-820EA331559A}"/>
              </a:ext>
            </a:extLst>
          </p:cNvPr>
          <p:cNvSpPr txBox="1"/>
          <p:nvPr/>
        </p:nvSpPr>
        <p:spPr>
          <a:xfrm>
            <a:off x="2353206" y="3686449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Muli" pitchFamily="2" charset="77"/>
              </a:rPr>
              <a:t>Backend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CEB359-CB8D-1043-AD02-1D5097A788A6}"/>
              </a:ext>
            </a:extLst>
          </p:cNvPr>
          <p:cNvSpPr/>
          <p:nvPr/>
        </p:nvSpPr>
        <p:spPr>
          <a:xfrm>
            <a:off x="8470269" y="2775857"/>
            <a:ext cx="1600200" cy="130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Browser window">
            <a:extLst>
              <a:ext uri="{FF2B5EF4-FFF2-40B4-BE49-F238E27FC236}">
                <a16:creationId xmlns:a16="http://schemas.microsoft.com/office/drawing/2014/main" id="{0F48388B-5347-7641-B3B0-B562649C4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8813170" y="2775857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6D4AA32-4B4C-BB46-8ECA-30AA287204E9}"/>
              </a:ext>
            </a:extLst>
          </p:cNvPr>
          <p:cNvSpPr txBox="1"/>
          <p:nvPr/>
        </p:nvSpPr>
        <p:spPr>
          <a:xfrm>
            <a:off x="8701945" y="3686449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Muli" pitchFamily="2" charset="77"/>
              </a:rPr>
              <a:t>Frontend</a:t>
            </a:r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B65AE4F4-F2FE-1842-9794-6AD71A4AAEE0}"/>
              </a:ext>
            </a:extLst>
          </p:cNvPr>
          <p:cNvSpPr/>
          <p:nvPr/>
        </p:nvSpPr>
        <p:spPr>
          <a:xfrm>
            <a:off x="4577443" y="2775858"/>
            <a:ext cx="3037114" cy="476794"/>
          </a:xfrm>
          <a:prstGeom prst="left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Muli" pitchFamily="2" charset="77"/>
              </a:rPr>
              <a:t>RESTful API</a:t>
            </a:r>
          </a:p>
        </p:txBody>
      </p:sp>
      <p:sp>
        <p:nvSpPr>
          <p:cNvPr id="18" name="Left Arrow 17">
            <a:extLst>
              <a:ext uri="{FF2B5EF4-FFF2-40B4-BE49-F238E27FC236}">
                <a16:creationId xmlns:a16="http://schemas.microsoft.com/office/drawing/2014/main" id="{A9B52CEE-927F-E142-B633-4A6B596EF604}"/>
              </a:ext>
            </a:extLst>
          </p:cNvPr>
          <p:cNvSpPr/>
          <p:nvPr/>
        </p:nvSpPr>
        <p:spPr>
          <a:xfrm flipH="1">
            <a:off x="4577440" y="3608028"/>
            <a:ext cx="3037115" cy="476794"/>
          </a:xfrm>
          <a:prstGeom prst="lef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Muli" pitchFamily="2" charset="77"/>
              </a:rPr>
              <a:t>WebSocket</a:t>
            </a:r>
          </a:p>
        </p:txBody>
      </p:sp>
    </p:spTree>
    <p:extLst>
      <p:ext uri="{BB962C8B-B14F-4D97-AF65-F5344CB8AC3E}">
        <p14:creationId xmlns:p14="http://schemas.microsoft.com/office/powerpoint/2010/main" val="27683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3478-4019-A348-92C7-CF92D3B2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Microservice-based 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BC9FB0-84B6-E549-87E3-7454EE461D20}"/>
              </a:ext>
            </a:extLst>
          </p:cNvPr>
          <p:cNvSpPr txBox="1"/>
          <p:nvPr/>
        </p:nvSpPr>
        <p:spPr>
          <a:xfrm>
            <a:off x="6602911" y="6564875"/>
            <a:ext cx="1451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Muli Light" pitchFamily="2" charset="77"/>
              </a:rPr>
              <a:t>Technical </a:t>
            </a:r>
            <a:r>
              <a:rPr lang="en-US" sz="1200" dirty="0">
                <a:solidFill>
                  <a:schemeClr val="bg1"/>
                </a:solidFill>
                <a:latin typeface="Muli Light" pitchFamily="2" charset="77"/>
              </a:rPr>
              <a:t>Aspects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38589C6-BD96-C846-8C88-12A5B23B346A}"/>
              </a:ext>
            </a:extLst>
          </p:cNvPr>
          <p:cNvSpPr/>
          <p:nvPr/>
        </p:nvSpPr>
        <p:spPr>
          <a:xfrm>
            <a:off x="7256430" y="6420875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48DD8A-E507-104D-A27C-28569453B31A}"/>
              </a:ext>
            </a:extLst>
          </p:cNvPr>
          <p:cNvSpPr/>
          <p:nvPr/>
        </p:nvSpPr>
        <p:spPr>
          <a:xfrm>
            <a:off x="5295900" y="2673295"/>
            <a:ext cx="1600200" cy="130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DE6ED6-75EB-AD49-888D-442359CEC7C5}"/>
              </a:ext>
            </a:extLst>
          </p:cNvPr>
          <p:cNvSpPr txBox="1"/>
          <p:nvPr/>
        </p:nvSpPr>
        <p:spPr>
          <a:xfrm>
            <a:off x="5595702" y="3587695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Muli" pitchFamily="2" charset="77"/>
              </a:rPr>
              <a:t>Hopper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FBA3D348-FE61-EC4F-99A7-C7ECE332B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5702" y="2700922"/>
            <a:ext cx="882865" cy="88286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33CE5A2-6F23-164A-BE2D-E1473DBA2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800" y="742655"/>
            <a:ext cx="588757" cy="57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32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3478-4019-A348-92C7-CF92D3B2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Microservice-based 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BC9FB0-84B6-E549-87E3-7454EE461D20}"/>
              </a:ext>
            </a:extLst>
          </p:cNvPr>
          <p:cNvSpPr txBox="1"/>
          <p:nvPr/>
        </p:nvSpPr>
        <p:spPr>
          <a:xfrm>
            <a:off x="6602911" y="6564875"/>
            <a:ext cx="1451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Muli Light" pitchFamily="2" charset="77"/>
              </a:rPr>
              <a:t>Technical </a:t>
            </a:r>
            <a:r>
              <a:rPr lang="en-US" sz="1200" dirty="0">
                <a:solidFill>
                  <a:schemeClr val="bg1"/>
                </a:solidFill>
                <a:latin typeface="Muli Light" pitchFamily="2" charset="77"/>
              </a:rPr>
              <a:t>Aspects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38589C6-BD96-C846-8C88-12A5B23B346A}"/>
              </a:ext>
            </a:extLst>
          </p:cNvPr>
          <p:cNvSpPr/>
          <p:nvPr/>
        </p:nvSpPr>
        <p:spPr>
          <a:xfrm>
            <a:off x="7256430" y="6420875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14C1B5-06FB-DB4E-BF06-40B3CD7F81D9}"/>
              </a:ext>
            </a:extLst>
          </p:cNvPr>
          <p:cNvSpPr/>
          <p:nvPr/>
        </p:nvSpPr>
        <p:spPr>
          <a:xfrm>
            <a:off x="4266224" y="2679001"/>
            <a:ext cx="1600200" cy="130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F3F3CE-BFDD-FF45-B508-689C4B129228}"/>
              </a:ext>
            </a:extLst>
          </p:cNvPr>
          <p:cNvSpPr txBox="1"/>
          <p:nvPr/>
        </p:nvSpPr>
        <p:spPr>
          <a:xfrm>
            <a:off x="4266224" y="3589493"/>
            <a:ext cx="1609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Muli" pitchFamily="2" charset="77"/>
              </a:rPr>
              <a:t>Hopper Backend</a:t>
            </a:r>
            <a:endParaRPr lang="en-US" b="1" dirty="0">
              <a:solidFill>
                <a:schemeClr val="bg1"/>
              </a:solidFill>
              <a:latin typeface="Muli" pitchFamily="2" charset="77"/>
            </a:endParaRP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DE6E5E1B-A618-DF40-BCAE-C2D22D7B3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045" y="2718426"/>
            <a:ext cx="882865" cy="882865"/>
          </a:xfrm>
          <a:prstGeom prst="rect">
            <a:avLst/>
          </a:prstGeom>
        </p:spPr>
      </p:pic>
      <p:pic>
        <p:nvPicPr>
          <p:cNvPr id="36" name="Graphic 35" descr="Server">
            <a:extLst>
              <a:ext uri="{FF2B5EF4-FFF2-40B4-BE49-F238E27FC236}">
                <a16:creationId xmlns:a16="http://schemas.microsoft.com/office/drawing/2014/main" id="{5DFA9C7C-B43A-E446-AFF3-C069425127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36731" y="3059381"/>
            <a:ext cx="505962" cy="505962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110F582-6622-B947-A1DE-D495D4F13FAF}"/>
              </a:ext>
            </a:extLst>
          </p:cNvPr>
          <p:cNvSpPr/>
          <p:nvPr/>
        </p:nvSpPr>
        <p:spPr>
          <a:xfrm>
            <a:off x="6336879" y="2675991"/>
            <a:ext cx="1600200" cy="130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72974D-083A-5D4C-BAA4-E85A951507F5}"/>
              </a:ext>
            </a:extLst>
          </p:cNvPr>
          <p:cNvSpPr txBox="1"/>
          <p:nvPr/>
        </p:nvSpPr>
        <p:spPr>
          <a:xfrm>
            <a:off x="6336879" y="3586483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Muli" pitchFamily="2" charset="77"/>
              </a:rPr>
              <a:t>Hopper Frontend</a:t>
            </a:r>
            <a:endParaRPr lang="en-US" b="1" dirty="0">
              <a:solidFill>
                <a:schemeClr val="bg1"/>
              </a:solidFill>
              <a:latin typeface="Muli" pitchFamily="2" charset="77"/>
            </a:endParaRP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92C623F7-9809-8C49-811E-841281ECD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0700" y="2715416"/>
            <a:ext cx="882865" cy="882865"/>
          </a:xfrm>
          <a:prstGeom prst="rect">
            <a:avLst/>
          </a:prstGeom>
        </p:spPr>
      </p:pic>
      <p:pic>
        <p:nvPicPr>
          <p:cNvPr id="40" name="Graphic 39" descr="Browser window">
            <a:extLst>
              <a:ext uri="{FF2B5EF4-FFF2-40B4-BE49-F238E27FC236}">
                <a16:creationId xmlns:a16="http://schemas.microsoft.com/office/drawing/2014/main" id="{D7E32621-FC5B-284F-8784-1DDAE30CDC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307386" y="3056888"/>
            <a:ext cx="508455" cy="50845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1438541-78DC-A049-B8E8-7AA1769322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53800" y="742655"/>
            <a:ext cx="588757" cy="57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45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3478-4019-A348-92C7-CF92D3B2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74A10-E0F5-7948-9178-8E7009FEB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Single place for all notification channels</a:t>
            </a:r>
          </a:p>
          <a:p>
            <a:r>
              <a:rPr lang="en-US" sz="2400" dirty="0"/>
              <a:t>Integrations to major apps</a:t>
            </a:r>
          </a:p>
          <a:p>
            <a:r>
              <a:rPr lang="en-US" dirty="0"/>
              <a:t>Easy to integrate in apps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BC9FB0-84B6-E549-87E3-7454EE461D20}"/>
              </a:ext>
            </a:extLst>
          </p:cNvPr>
          <p:cNvSpPr txBox="1"/>
          <p:nvPr/>
        </p:nvSpPr>
        <p:spPr>
          <a:xfrm>
            <a:off x="1571938" y="6564875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Muli Light" pitchFamily="2" charset="77"/>
              </a:rPr>
              <a:t>Vision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7B4F1E-AD91-5748-A71F-9759D2F31C3E}"/>
              </a:ext>
            </a:extLst>
          </p:cNvPr>
          <p:cNvSpPr/>
          <p:nvPr/>
        </p:nvSpPr>
        <p:spPr>
          <a:xfrm>
            <a:off x="1805471" y="6420875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889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3478-4019-A348-92C7-CF92D3B2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Microservice-based 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BC9FB0-84B6-E549-87E3-7454EE461D20}"/>
              </a:ext>
            </a:extLst>
          </p:cNvPr>
          <p:cNvSpPr txBox="1"/>
          <p:nvPr/>
        </p:nvSpPr>
        <p:spPr>
          <a:xfrm>
            <a:off x="6602911" y="6564875"/>
            <a:ext cx="1451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Muli Light" pitchFamily="2" charset="77"/>
              </a:rPr>
              <a:t>Technical </a:t>
            </a:r>
            <a:r>
              <a:rPr lang="en-US" sz="1200" dirty="0">
                <a:solidFill>
                  <a:schemeClr val="bg1"/>
                </a:solidFill>
                <a:latin typeface="Muli Light" pitchFamily="2" charset="77"/>
              </a:rPr>
              <a:t>Aspects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38589C6-BD96-C846-8C88-12A5B23B346A}"/>
              </a:ext>
            </a:extLst>
          </p:cNvPr>
          <p:cNvSpPr/>
          <p:nvPr/>
        </p:nvSpPr>
        <p:spPr>
          <a:xfrm>
            <a:off x="7256430" y="6420875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530557-D9D4-0143-B128-6AED4B56C457}"/>
              </a:ext>
            </a:extLst>
          </p:cNvPr>
          <p:cNvSpPr/>
          <p:nvPr/>
        </p:nvSpPr>
        <p:spPr>
          <a:xfrm>
            <a:off x="1431940" y="2673295"/>
            <a:ext cx="1600200" cy="130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CF2EAD-A1BC-B547-B029-F909C39A5DFA}"/>
              </a:ext>
            </a:extLst>
          </p:cNvPr>
          <p:cNvSpPr txBox="1"/>
          <p:nvPr/>
        </p:nvSpPr>
        <p:spPr>
          <a:xfrm>
            <a:off x="1445607" y="3585226"/>
            <a:ext cx="1572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Muli" pitchFamily="2" charset="77"/>
              </a:rPr>
              <a:t>Hopper Account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206F5B-7E91-674F-BC5D-3392D977A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7107" y="2700922"/>
            <a:ext cx="882865" cy="882865"/>
          </a:xfrm>
          <a:prstGeom prst="rect">
            <a:avLst/>
          </a:prstGeom>
        </p:spPr>
      </p:pic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3045BFBD-7F35-8346-9F30-5FF7F027E8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0972" y="2925399"/>
            <a:ext cx="573249" cy="57324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1DED490-B403-E141-B4C8-03F8715395B6}"/>
              </a:ext>
            </a:extLst>
          </p:cNvPr>
          <p:cNvSpPr/>
          <p:nvPr/>
        </p:nvSpPr>
        <p:spPr>
          <a:xfrm>
            <a:off x="9146193" y="2673295"/>
            <a:ext cx="1600200" cy="130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0C191C-B57A-6947-A1BF-A2DDE7DF9D74}"/>
              </a:ext>
            </a:extLst>
          </p:cNvPr>
          <p:cNvSpPr txBox="1"/>
          <p:nvPr/>
        </p:nvSpPr>
        <p:spPr>
          <a:xfrm>
            <a:off x="9186309" y="3609567"/>
            <a:ext cx="1519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Muli" pitchFamily="2" charset="77"/>
              </a:rPr>
              <a:t>Hopper Slack App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126977A-5B66-BC41-95F3-BA22103C1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4496" y="2700922"/>
            <a:ext cx="882865" cy="8828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A049FC-E466-324C-86BA-4EB7C041D201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2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778" b="94667" l="2667" r="93333">
                        <a14:foregroundMark x1="61778" y1="18667" x2="60444" y2="20889"/>
                        <a14:foregroundMark x1="38222" y1="11556" x2="34667" y2="12444"/>
                        <a14:foregroundMark x1="28889" y1="12444" x2="33778" y2="5778"/>
                        <a14:foregroundMark x1="37333" y1="6667" x2="34667" y2="2222"/>
                        <a14:foregroundMark x1="38222" y1="37333" x2="3111" y2="38222"/>
                        <a14:foregroundMark x1="13778" y1="57333" x2="5333" y2="68889"/>
                        <a14:foregroundMark x1="38222" y1="57333" x2="38222" y2="94667"/>
                        <a14:foregroundMark x1="54667" y1="81778" x2="65333" y2="93333"/>
                        <a14:foregroundMark x1="53333" y1="63111" x2="93333" y2="64000"/>
                        <a14:foregroundMark x1="80444" y1="44444" x2="92000" y2="33778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88286" y="2910179"/>
            <a:ext cx="603688" cy="60368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08C7538-0B18-2A42-B379-F09ECAFBA95D}"/>
              </a:ext>
            </a:extLst>
          </p:cNvPr>
          <p:cNvSpPr/>
          <p:nvPr/>
        </p:nvSpPr>
        <p:spPr>
          <a:xfrm>
            <a:off x="5295900" y="4498187"/>
            <a:ext cx="1600200" cy="130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B9A536-70FB-3040-9F61-54780E778AD4}"/>
              </a:ext>
            </a:extLst>
          </p:cNvPr>
          <p:cNvSpPr txBox="1"/>
          <p:nvPr/>
        </p:nvSpPr>
        <p:spPr>
          <a:xfrm>
            <a:off x="5295900" y="5454278"/>
            <a:ext cx="16770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Muli" pitchFamily="2" charset="77"/>
              </a:rPr>
              <a:t>Hopper Telegram App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95597E3C-E5C8-FF4D-8142-B0FDCC53F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7024" y="4534800"/>
            <a:ext cx="882865" cy="88286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21B40D8-0C0A-AF42-9368-9B55F0AC7F85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5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100" b="98100" l="2000" r="97100">
                        <a14:foregroundMark x1="55600" y1="13300" x2="32400" y2="20900"/>
                        <a14:foregroundMark x1="32400" y1="20900" x2="15600" y2="38900"/>
                        <a14:foregroundMark x1="15600" y1="38900" x2="14800" y2="64200"/>
                        <a14:foregroundMark x1="14800" y1="64200" x2="38100" y2="78600"/>
                        <a14:foregroundMark x1="38100" y1="78600" x2="67400" y2="80900"/>
                        <a14:foregroundMark x1="67400" y1="80900" x2="82400" y2="58400"/>
                        <a14:foregroundMark x1="82400" y1="58400" x2="78800" y2="33300"/>
                        <a14:foregroundMark x1="78800" y1="33300" x2="62600" y2="12500"/>
                        <a14:foregroundMark x1="62600" y1="12500" x2="53700" y2="10100"/>
                        <a14:foregroundMark x1="50500" y1="10700" x2="25300" y2="15200"/>
                        <a14:foregroundMark x1="25300" y1="15200" x2="6400" y2="30900"/>
                        <a14:foregroundMark x1="6400" y1="30900" x2="7800" y2="55700"/>
                        <a14:foregroundMark x1="7800" y1="55700" x2="19100" y2="77700"/>
                        <a14:foregroundMark x1="19100" y1="77700" x2="41700" y2="88000"/>
                        <a14:foregroundMark x1="41700" y1="88000" x2="66200" y2="89800"/>
                        <a14:foregroundMark x1="66200" y1="89800" x2="86500" y2="76400"/>
                        <a14:foregroundMark x1="86500" y1="76400" x2="92000" y2="52000"/>
                        <a14:foregroundMark x1="92000" y1="52000" x2="87800" y2="27700"/>
                        <a14:foregroundMark x1="87800" y1="27700" x2="68400" y2="11800"/>
                        <a14:foregroundMark x1="68400" y1="11800" x2="44000" y2="7100"/>
                        <a14:foregroundMark x1="44000" y1="7100" x2="39700" y2="10700"/>
                        <a14:foregroundMark x1="34600" y1="10700" x2="58700" y2="4300"/>
                        <a14:foregroundMark x1="58700" y1="4300" x2="59500" y2="4300"/>
                        <a14:foregroundMark x1="86200" y1="40000" x2="97100" y2="50900"/>
                        <a14:foregroundMark x1="69700" y1="85300" x2="52400" y2="98100"/>
                        <a14:foregroundMark x1="31400" y1="64300" x2="2000" y2="50900"/>
                        <a14:foregroundMark x1="43500" y1="19600" x2="51800" y2="1100"/>
                        <a14:backgroundMark x1="24400" y1="56000" x2="69000" y2="34300"/>
                        <a14:backgroundMark x1="69000" y1="34300" x2="50500" y2="65600"/>
                        <a14:backgroundMark x1="57500" y1="73200" x2="67100" y2="46400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73697" y="4812899"/>
            <a:ext cx="441432" cy="441432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F133E111-9225-1740-8FE7-40E58D02148C}"/>
              </a:ext>
            </a:extLst>
          </p:cNvPr>
          <p:cNvSpPr/>
          <p:nvPr/>
        </p:nvSpPr>
        <p:spPr>
          <a:xfrm>
            <a:off x="4266224" y="2679001"/>
            <a:ext cx="1600200" cy="130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071A86-6967-374F-9073-BCF8132BA1A4}"/>
              </a:ext>
            </a:extLst>
          </p:cNvPr>
          <p:cNvSpPr txBox="1"/>
          <p:nvPr/>
        </p:nvSpPr>
        <p:spPr>
          <a:xfrm>
            <a:off x="4266224" y="3589493"/>
            <a:ext cx="1609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Muli" pitchFamily="2" charset="77"/>
              </a:rPr>
              <a:t>Hopper Backend</a:t>
            </a:r>
            <a:endParaRPr lang="en-US" b="1" dirty="0">
              <a:solidFill>
                <a:schemeClr val="bg1"/>
              </a:solidFill>
              <a:latin typeface="Muli" pitchFamily="2" charset="77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B8B6BE05-27A8-FB43-BF38-53F1BA1AA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045" y="2718426"/>
            <a:ext cx="882865" cy="882865"/>
          </a:xfrm>
          <a:prstGeom prst="rect">
            <a:avLst/>
          </a:prstGeom>
        </p:spPr>
      </p:pic>
      <p:pic>
        <p:nvPicPr>
          <p:cNvPr id="32" name="Graphic 31" descr="Server">
            <a:extLst>
              <a:ext uri="{FF2B5EF4-FFF2-40B4-BE49-F238E27FC236}">
                <a16:creationId xmlns:a16="http://schemas.microsoft.com/office/drawing/2014/main" id="{AD9B4EF9-0961-0240-BD1E-D90022D790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36731" y="3059381"/>
            <a:ext cx="505962" cy="505962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4E3029B2-442E-6640-AAFE-82CFBADEAE0B}"/>
              </a:ext>
            </a:extLst>
          </p:cNvPr>
          <p:cNvSpPr/>
          <p:nvPr/>
        </p:nvSpPr>
        <p:spPr>
          <a:xfrm>
            <a:off x="6336879" y="2675991"/>
            <a:ext cx="1600200" cy="130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95F16E-33CF-A440-93CC-4D447E752762}"/>
              </a:ext>
            </a:extLst>
          </p:cNvPr>
          <p:cNvSpPr txBox="1"/>
          <p:nvPr/>
        </p:nvSpPr>
        <p:spPr>
          <a:xfrm>
            <a:off x="6336879" y="3586483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Muli" pitchFamily="2" charset="77"/>
              </a:rPr>
              <a:t>Hopper Frontend</a:t>
            </a:r>
            <a:endParaRPr lang="en-US" b="1" dirty="0">
              <a:solidFill>
                <a:schemeClr val="bg1"/>
              </a:solidFill>
              <a:latin typeface="Muli" pitchFamily="2" charset="77"/>
            </a:endParaRP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989FC430-0137-2B4F-ABA1-2EC016CDF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0700" y="2715416"/>
            <a:ext cx="882865" cy="882865"/>
          </a:xfrm>
          <a:prstGeom prst="rect">
            <a:avLst/>
          </a:prstGeom>
        </p:spPr>
      </p:pic>
      <p:pic>
        <p:nvPicPr>
          <p:cNvPr id="36" name="Graphic 35" descr="Browser window">
            <a:extLst>
              <a:ext uri="{FF2B5EF4-FFF2-40B4-BE49-F238E27FC236}">
                <a16:creationId xmlns:a16="http://schemas.microsoft.com/office/drawing/2014/main" id="{8043FF6A-5604-1844-8D3F-337052898D6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7307386" y="3056888"/>
            <a:ext cx="508455" cy="50845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59A232C-9C7A-854C-81AF-6A85180307F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353800" y="742655"/>
            <a:ext cx="588757" cy="57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99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D68E3-A9B5-2D49-9686-C4EA3FF1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Class Diagram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AF4B24-AC00-4C41-A7E5-BD3B5E27066B}"/>
              </a:ext>
            </a:extLst>
          </p:cNvPr>
          <p:cNvSpPr txBox="1"/>
          <p:nvPr/>
        </p:nvSpPr>
        <p:spPr>
          <a:xfrm>
            <a:off x="6602911" y="6564875"/>
            <a:ext cx="1451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Muli Light" pitchFamily="2" charset="77"/>
              </a:rPr>
              <a:t>Technical </a:t>
            </a:r>
            <a:r>
              <a:rPr lang="en-US" sz="1200" dirty="0">
                <a:solidFill>
                  <a:schemeClr val="bg1"/>
                </a:solidFill>
                <a:latin typeface="Muli Light" pitchFamily="2" charset="77"/>
              </a:rPr>
              <a:t>Aspects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2C49A18-B01D-7A41-AD7D-1B67A86ADFB9}"/>
              </a:ext>
            </a:extLst>
          </p:cNvPr>
          <p:cNvSpPr/>
          <p:nvPr/>
        </p:nvSpPr>
        <p:spPr>
          <a:xfrm>
            <a:off x="7256430" y="6420875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7E9D464-8376-6C48-90C7-28B9C4BB4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177016"/>
            <a:ext cx="12192000" cy="396686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80FE609-4287-F542-B3F3-DDBAA5247FE7}"/>
              </a:ext>
            </a:extLst>
          </p:cNvPr>
          <p:cNvSpPr txBox="1"/>
          <p:nvPr/>
        </p:nvSpPr>
        <p:spPr>
          <a:xfrm>
            <a:off x="838200" y="1229023"/>
            <a:ext cx="1439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Muli SemiBold" pitchFamily="2" charset="77"/>
              </a:rPr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701670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D68E3-A9B5-2D49-9686-C4EA3FF1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Class Diagram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AF4B24-AC00-4C41-A7E5-BD3B5E27066B}"/>
              </a:ext>
            </a:extLst>
          </p:cNvPr>
          <p:cNvSpPr txBox="1"/>
          <p:nvPr/>
        </p:nvSpPr>
        <p:spPr>
          <a:xfrm>
            <a:off x="6602911" y="6564875"/>
            <a:ext cx="1451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Muli Light" pitchFamily="2" charset="77"/>
              </a:rPr>
              <a:t>Technical </a:t>
            </a:r>
            <a:r>
              <a:rPr lang="en-US" sz="1200" dirty="0">
                <a:solidFill>
                  <a:schemeClr val="bg1"/>
                </a:solidFill>
                <a:latin typeface="Muli Light" pitchFamily="2" charset="77"/>
              </a:rPr>
              <a:t>Aspects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2C49A18-B01D-7A41-AD7D-1B67A86ADFB9}"/>
              </a:ext>
            </a:extLst>
          </p:cNvPr>
          <p:cNvSpPr/>
          <p:nvPr/>
        </p:nvSpPr>
        <p:spPr>
          <a:xfrm>
            <a:off x="7256430" y="6420875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0FE609-4287-F542-B3F3-DDBAA5247FE7}"/>
              </a:ext>
            </a:extLst>
          </p:cNvPr>
          <p:cNvSpPr txBox="1"/>
          <p:nvPr/>
        </p:nvSpPr>
        <p:spPr>
          <a:xfrm>
            <a:off x="838200" y="1229023"/>
            <a:ext cx="1487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Muli SemiBold" pitchFamily="2" charset="77"/>
              </a:rPr>
              <a:t>Frontend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1435D78-EF61-EB46-A507-E4450DF6D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283980"/>
            <a:ext cx="12192000" cy="229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139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C4E3D-94AA-E448-943F-1D062EC45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D6EE0-A175-AF44-8D62-283CC342D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GitHub-Organization: </a:t>
            </a:r>
            <a:r>
              <a:rPr lang="en-US" b="1" dirty="0">
                <a:solidFill>
                  <a:schemeClr val="accent1"/>
                </a:solidFill>
                <a:latin typeface="Muli SemiBold" pitchFamily="2" charset="77"/>
              </a:rPr>
              <a:t>hopperteam</a:t>
            </a:r>
            <a:r>
              <a:rPr lang="en-US" dirty="0"/>
              <a:t> </a:t>
            </a:r>
          </a:p>
          <a:p>
            <a:r>
              <a:rPr lang="en-US" dirty="0"/>
              <a:t>Multiple repositories: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hopper-server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hopper-</a:t>
            </a:r>
            <a:r>
              <a:rPr lang="en-US" dirty="0" err="1"/>
              <a:t>ui</a:t>
            </a:r>
            <a:endParaRPr lang="en-US" dirty="0"/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hopper-doc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hopper-account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2CFF1E-69DA-1843-A041-4DD58C78C1AB}"/>
              </a:ext>
            </a:extLst>
          </p:cNvPr>
          <p:cNvSpPr txBox="1"/>
          <p:nvPr/>
        </p:nvSpPr>
        <p:spPr>
          <a:xfrm>
            <a:off x="6602911" y="6564875"/>
            <a:ext cx="1451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Muli Light" pitchFamily="2" charset="77"/>
              </a:rPr>
              <a:t>Technical </a:t>
            </a:r>
            <a:r>
              <a:rPr lang="en-US" sz="1200" dirty="0">
                <a:solidFill>
                  <a:schemeClr val="bg1"/>
                </a:solidFill>
                <a:latin typeface="Muli Light" pitchFamily="2" charset="77"/>
              </a:rPr>
              <a:t>Aspects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732B78-74CF-5E4B-B452-29AF272B01B7}"/>
              </a:ext>
            </a:extLst>
          </p:cNvPr>
          <p:cNvSpPr/>
          <p:nvPr/>
        </p:nvSpPr>
        <p:spPr>
          <a:xfrm>
            <a:off x="7256430" y="6420875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174F01-5E0F-8443-9CCD-2264CD5E0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8948" y="761543"/>
            <a:ext cx="1013052" cy="53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055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C4E3D-94AA-E448-943F-1D062EC45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D6EE0-A175-AF44-8D62-283CC342D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5107"/>
            <a:ext cx="10515600" cy="3935095"/>
          </a:xfrm>
        </p:spPr>
        <p:txBody>
          <a:bodyPr/>
          <a:lstStyle/>
          <a:p>
            <a:r>
              <a:rPr lang="en-US" dirty="0"/>
              <a:t>Hopper backend repository: </a:t>
            </a:r>
            <a:r>
              <a:rPr lang="en-US" b="1" dirty="0">
                <a:solidFill>
                  <a:schemeClr val="accent1"/>
                </a:solidFill>
                <a:latin typeface="Muli SemiBold" pitchFamily="2" charset="77"/>
              </a:rPr>
              <a:t>hopper-server</a:t>
            </a:r>
          </a:p>
          <a:p>
            <a:r>
              <a:rPr lang="en-US" dirty="0"/>
              <a:t>Hopper frontend repository: </a:t>
            </a:r>
            <a:r>
              <a:rPr lang="en-US" b="1" dirty="0">
                <a:solidFill>
                  <a:schemeClr val="accent1"/>
                </a:solidFill>
                <a:latin typeface="Muli SemiBold" pitchFamily="2" charset="77"/>
              </a:rPr>
              <a:t>hopper-</a:t>
            </a:r>
            <a:r>
              <a:rPr lang="en-US" b="1" dirty="0" err="1">
                <a:solidFill>
                  <a:schemeClr val="accent1"/>
                </a:solidFill>
                <a:latin typeface="Muli SemiBold" pitchFamily="2" charset="77"/>
              </a:rPr>
              <a:t>ui</a:t>
            </a:r>
            <a:endParaRPr lang="en-US" dirty="0"/>
          </a:p>
          <a:p>
            <a:pPr lvl="1" indent="0">
              <a:buNone/>
            </a:pPr>
            <a:endParaRPr lang="en-US" dirty="0"/>
          </a:p>
          <a:p>
            <a:r>
              <a:rPr lang="en-US" dirty="0"/>
              <a:t>Feature branch + pull request for new features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D66D1-75A9-1E4A-B246-1F68EEC4813B}"/>
              </a:ext>
            </a:extLst>
          </p:cNvPr>
          <p:cNvSpPr txBox="1"/>
          <p:nvPr/>
        </p:nvSpPr>
        <p:spPr>
          <a:xfrm>
            <a:off x="6602911" y="6564875"/>
            <a:ext cx="1451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Muli Light" pitchFamily="2" charset="77"/>
              </a:rPr>
              <a:t>Technical </a:t>
            </a:r>
            <a:r>
              <a:rPr lang="en-US" sz="1200" dirty="0">
                <a:solidFill>
                  <a:schemeClr val="bg1"/>
                </a:solidFill>
                <a:latin typeface="Muli Light" pitchFamily="2" charset="77"/>
              </a:rPr>
              <a:t>Aspects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D924022-9CB1-C946-A622-C176967B7EB5}"/>
              </a:ext>
            </a:extLst>
          </p:cNvPr>
          <p:cNvSpPr/>
          <p:nvPr/>
        </p:nvSpPr>
        <p:spPr>
          <a:xfrm>
            <a:off x="7256430" y="6420875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7AAF66-9AEF-0B43-9A5E-5A7DD969D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8948" y="761543"/>
            <a:ext cx="1013052" cy="53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868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C4E3D-94AA-E448-943F-1D062EC45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D6EE0-A175-AF44-8D62-283CC342D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Muli SemiBold" pitchFamily="2" charset="77"/>
              </a:rPr>
              <a:t>On push to any </a:t>
            </a:r>
            <a:r>
              <a:rPr lang="en-US" b="1" dirty="0">
                <a:solidFill>
                  <a:schemeClr val="accent1"/>
                </a:solidFill>
                <a:latin typeface="Muli SemiBold" pitchFamily="2" charset="77"/>
              </a:rPr>
              <a:t>pull request</a:t>
            </a:r>
            <a:r>
              <a:rPr lang="en-US" b="1" dirty="0">
                <a:latin typeface="Muli SemiBold" pitchFamily="2" charset="77"/>
              </a:rPr>
              <a:t>: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Start testing pipeline in TeamCity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Start code quality tools (</a:t>
            </a:r>
            <a:r>
              <a:rPr lang="en-US" dirty="0" err="1"/>
              <a:t>Codacy</a:t>
            </a:r>
            <a:r>
              <a:rPr lang="en-US" dirty="0"/>
              <a:t>, SonarCloud)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Report test status to GitHub</a:t>
            </a:r>
          </a:p>
          <a:p>
            <a:pPr lvl="1" indent="0">
              <a:buNone/>
            </a:pPr>
            <a:r>
              <a:rPr lang="en-US" dirty="0"/>
              <a:t> </a:t>
            </a:r>
            <a:endParaRPr lang="en-US" b="1" dirty="0">
              <a:latin typeface="Muli SemiBold" pitchFamily="2" charset="77"/>
            </a:endParaRPr>
          </a:p>
          <a:p>
            <a:r>
              <a:rPr lang="en-US" b="1" dirty="0">
                <a:latin typeface="Muli SemiBold" pitchFamily="2" charset="77"/>
              </a:rPr>
              <a:t>On push to </a:t>
            </a:r>
            <a:r>
              <a:rPr lang="en-US" b="1" dirty="0">
                <a:solidFill>
                  <a:schemeClr val="accent1"/>
                </a:solidFill>
                <a:latin typeface="Muli SemiBold" pitchFamily="2" charset="77"/>
              </a:rPr>
              <a:t>master</a:t>
            </a:r>
            <a:r>
              <a:rPr lang="en-US" b="1" dirty="0">
                <a:latin typeface="Muli SemiBold" pitchFamily="2" charset="77"/>
              </a:rPr>
              <a:t>: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Start testing pipeline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When tests successful, start deployment pipeline for dev environment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6EF3B7-6991-DE49-99C4-21D07C607FB2}"/>
              </a:ext>
            </a:extLst>
          </p:cNvPr>
          <p:cNvSpPr txBox="1"/>
          <p:nvPr/>
        </p:nvSpPr>
        <p:spPr>
          <a:xfrm>
            <a:off x="6602911" y="6564875"/>
            <a:ext cx="1451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Muli Light" pitchFamily="2" charset="77"/>
              </a:rPr>
              <a:t>Technical </a:t>
            </a:r>
            <a:r>
              <a:rPr lang="en-US" sz="1200" dirty="0">
                <a:solidFill>
                  <a:schemeClr val="bg1"/>
                </a:solidFill>
                <a:latin typeface="Muli Light" pitchFamily="2" charset="77"/>
              </a:rPr>
              <a:t>Aspects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EE76FBD-76D2-5848-A193-D566947BE5F3}"/>
              </a:ext>
            </a:extLst>
          </p:cNvPr>
          <p:cNvSpPr/>
          <p:nvPr/>
        </p:nvSpPr>
        <p:spPr>
          <a:xfrm>
            <a:off x="7256430" y="6420875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207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3478-4019-A348-92C7-CF92D3B2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pipeline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5E358A9-634F-0342-A8F3-83607F7622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Muli SemiBold" pitchFamily="2" charset="77"/>
              </a:rPr>
              <a:t>Backend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8B20E03-170A-2845-87AB-BF180AFAB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Muli SemiBold" pitchFamily="2" charset="77"/>
              </a:rPr>
              <a:t>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74A10-E0F5-7948-9178-8E7009FEBCE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API testing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Postman runner tests</a:t>
            </a:r>
          </a:p>
          <a:p>
            <a:endParaRPr lang="en-US" dirty="0"/>
          </a:p>
          <a:p>
            <a:r>
              <a:rPr lang="en-US" dirty="0"/>
              <a:t>Unit testing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jest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3716E33-22A2-0E4E-8D82-B49A47B3BF22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168436" y="2505076"/>
            <a:ext cx="5183188" cy="3255644"/>
          </a:xfrm>
        </p:spPr>
        <p:txBody>
          <a:bodyPr/>
          <a:lstStyle/>
          <a:p>
            <a:r>
              <a:rPr lang="en-US" dirty="0"/>
              <a:t>Behavior testing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cucumber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BC9FB0-84B6-E549-87E3-7454EE461D20}"/>
              </a:ext>
            </a:extLst>
          </p:cNvPr>
          <p:cNvSpPr txBox="1"/>
          <p:nvPr/>
        </p:nvSpPr>
        <p:spPr>
          <a:xfrm>
            <a:off x="6602911" y="6564875"/>
            <a:ext cx="1451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Muli Light" pitchFamily="2" charset="77"/>
              </a:rPr>
              <a:t>Technical </a:t>
            </a:r>
            <a:r>
              <a:rPr lang="en-US" sz="1200" dirty="0">
                <a:solidFill>
                  <a:schemeClr val="bg1"/>
                </a:solidFill>
                <a:latin typeface="Muli Light" pitchFamily="2" charset="77"/>
              </a:rPr>
              <a:t>Aspects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38589C6-BD96-C846-8C88-12A5B23B346A}"/>
              </a:ext>
            </a:extLst>
          </p:cNvPr>
          <p:cNvSpPr/>
          <p:nvPr/>
        </p:nvSpPr>
        <p:spPr>
          <a:xfrm>
            <a:off x="7256430" y="6420875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D3CE6BD-80CE-384E-8405-19CA49D92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1712" y="759740"/>
            <a:ext cx="536332" cy="53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696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3478-4019-A348-92C7-CF92D3B2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pipeline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BC9FB0-84B6-E549-87E3-7454EE461D20}"/>
              </a:ext>
            </a:extLst>
          </p:cNvPr>
          <p:cNvSpPr txBox="1"/>
          <p:nvPr/>
        </p:nvSpPr>
        <p:spPr>
          <a:xfrm>
            <a:off x="6602911" y="6564875"/>
            <a:ext cx="1451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Muli Light" pitchFamily="2" charset="77"/>
              </a:rPr>
              <a:t>Technical </a:t>
            </a:r>
            <a:r>
              <a:rPr lang="en-US" sz="1200" dirty="0">
                <a:solidFill>
                  <a:schemeClr val="bg1"/>
                </a:solidFill>
                <a:latin typeface="Muli Light" pitchFamily="2" charset="77"/>
              </a:rPr>
              <a:t>Aspects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38589C6-BD96-C846-8C88-12A5B23B346A}"/>
              </a:ext>
            </a:extLst>
          </p:cNvPr>
          <p:cNvSpPr/>
          <p:nvPr/>
        </p:nvSpPr>
        <p:spPr>
          <a:xfrm>
            <a:off x="7256430" y="6420875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27A9FC-F5E8-A242-B11B-AB0889A9019B}"/>
              </a:ext>
            </a:extLst>
          </p:cNvPr>
          <p:cNvSpPr txBox="1"/>
          <p:nvPr/>
        </p:nvSpPr>
        <p:spPr>
          <a:xfrm>
            <a:off x="838200" y="1229023"/>
            <a:ext cx="2143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Muli SemiBold" pitchFamily="2" charset="77"/>
              </a:rPr>
              <a:t>CI integration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E6A3101-3249-024D-8E71-12C6DD969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143" y="2451781"/>
            <a:ext cx="5274857" cy="17306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857EB37-A1BF-D04C-9D44-B92C23066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54573"/>
            <a:ext cx="5608665" cy="31488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5AD7E7-D3A4-C549-8A16-21F234AB6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1712" y="759740"/>
            <a:ext cx="536332" cy="53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45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C4E3D-94AA-E448-943F-1D062EC45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D6EE0-A175-AF44-8D62-283CC342D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Muli SemiBold" pitchFamily="2" charset="77"/>
              </a:rPr>
              <a:t>Build project</a:t>
            </a:r>
          </a:p>
          <a:p>
            <a:pPr lvl="1" indent="0">
              <a:buNone/>
            </a:pPr>
            <a:r>
              <a:rPr lang="en-US" dirty="0"/>
              <a:t>Compile TypeScript, Bundle dependencies, …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Muli SemiBold" pitchFamily="2" charset="77"/>
              </a:rPr>
              <a:t>Build docker container</a:t>
            </a:r>
          </a:p>
          <a:p>
            <a:pPr lvl="1" indent="0">
              <a:buNone/>
            </a:pPr>
            <a:r>
              <a:rPr lang="en-US" dirty="0"/>
              <a:t>Based on default node-alpine container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Muli SemiBold" pitchFamily="2" charset="77"/>
              </a:rPr>
              <a:t>Upload docker container</a:t>
            </a:r>
          </a:p>
          <a:p>
            <a:pPr lvl="1" indent="0">
              <a:buNone/>
            </a:pPr>
            <a:r>
              <a:rPr lang="en-US" dirty="0"/>
              <a:t>To docker repository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Muli SemiBold" pitchFamily="2" charset="77"/>
              </a:rPr>
              <a:t>Upgrade Kubernetes Deployment</a:t>
            </a:r>
          </a:p>
          <a:p>
            <a:pPr lvl="1" indent="0">
              <a:buNone/>
            </a:pPr>
            <a:r>
              <a:rPr lang="en-US" dirty="0"/>
              <a:t>Using Kubernetes APIs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6EF3B7-6991-DE49-99C4-21D07C607FB2}"/>
              </a:ext>
            </a:extLst>
          </p:cNvPr>
          <p:cNvSpPr txBox="1"/>
          <p:nvPr/>
        </p:nvSpPr>
        <p:spPr>
          <a:xfrm>
            <a:off x="6602911" y="6564875"/>
            <a:ext cx="1451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Muli Light" pitchFamily="2" charset="77"/>
              </a:rPr>
              <a:t>Technical </a:t>
            </a:r>
            <a:r>
              <a:rPr lang="en-US" sz="1200" dirty="0">
                <a:solidFill>
                  <a:schemeClr val="bg1"/>
                </a:solidFill>
                <a:latin typeface="Muli Light" pitchFamily="2" charset="77"/>
              </a:rPr>
              <a:t>Aspects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EE76FBD-76D2-5848-A193-D566947BE5F3}"/>
              </a:ext>
            </a:extLst>
          </p:cNvPr>
          <p:cNvSpPr/>
          <p:nvPr/>
        </p:nvSpPr>
        <p:spPr>
          <a:xfrm>
            <a:off x="7256430" y="6420875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8574BC-03AE-FD4C-868D-BA0285AFB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1712" y="759740"/>
            <a:ext cx="536332" cy="53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80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C4E3D-94AA-E448-943F-1D062EC45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D6EE0-A175-AF44-8D62-283CC342D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Configuration by standard Kubernetes methodologies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Config maps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Environment variables</a:t>
            </a:r>
          </a:p>
          <a:p>
            <a:endParaRPr lang="en-US" dirty="0"/>
          </a:p>
          <a:p>
            <a:r>
              <a:rPr lang="en-US" dirty="0"/>
              <a:t>Contain database connection data, parameters for testing</a:t>
            </a:r>
          </a:p>
          <a:p>
            <a:endParaRPr lang="en-US" dirty="0"/>
          </a:p>
          <a:p>
            <a:r>
              <a:rPr lang="en-US" dirty="0"/>
              <a:t>Passwords are securely stored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6EF3B7-6991-DE49-99C4-21D07C607FB2}"/>
              </a:ext>
            </a:extLst>
          </p:cNvPr>
          <p:cNvSpPr txBox="1"/>
          <p:nvPr/>
        </p:nvSpPr>
        <p:spPr>
          <a:xfrm>
            <a:off x="6602911" y="6564875"/>
            <a:ext cx="1451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Muli Light" pitchFamily="2" charset="77"/>
              </a:rPr>
              <a:t>Technical </a:t>
            </a:r>
            <a:r>
              <a:rPr lang="en-US" sz="1200" dirty="0">
                <a:solidFill>
                  <a:schemeClr val="bg1"/>
                </a:solidFill>
                <a:latin typeface="Muli Light" pitchFamily="2" charset="77"/>
              </a:rPr>
              <a:t>Aspects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EE76FBD-76D2-5848-A193-D566947BE5F3}"/>
              </a:ext>
            </a:extLst>
          </p:cNvPr>
          <p:cNvSpPr/>
          <p:nvPr/>
        </p:nvSpPr>
        <p:spPr>
          <a:xfrm>
            <a:off x="7256430" y="6420875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6ADFF9-A570-9744-BE48-2A437CFDF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742655"/>
            <a:ext cx="588757" cy="57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690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3478-4019-A348-92C7-CF92D3B2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74A10-E0F5-7948-9178-8E7009FEB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6362"/>
            <a:ext cx="10515600" cy="3935095"/>
          </a:xfrm>
        </p:spPr>
        <p:txBody>
          <a:bodyPr/>
          <a:lstStyle/>
          <a:p>
            <a:r>
              <a:rPr lang="en-US" sz="2400" dirty="0"/>
              <a:t>Single place for all notification channels</a:t>
            </a:r>
          </a:p>
          <a:p>
            <a:r>
              <a:rPr lang="en-US" sz="2400" dirty="0"/>
              <a:t>Available on all devices</a:t>
            </a:r>
          </a:p>
          <a:p>
            <a:r>
              <a:rPr lang="en-US" sz="2400" dirty="0"/>
              <a:t>Notification history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BC9FB0-84B6-E549-87E3-7454EE461D20}"/>
              </a:ext>
            </a:extLst>
          </p:cNvPr>
          <p:cNvSpPr txBox="1"/>
          <p:nvPr/>
        </p:nvSpPr>
        <p:spPr>
          <a:xfrm>
            <a:off x="1571938" y="6564875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Muli Light" pitchFamily="2" charset="77"/>
              </a:rPr>
              <a:t>Vision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7B4F1E-AD91-5748-A71F-9759D2F31C3E}"/>
              </a:ext>
            </a:extLst>
          </p:cNvPr>
          <p:cNvSpPr/>
          <p:nvPr/>
        </p:nvSpPr>
        <p:spPr>
          <a:xfrm>
            <a:off x="1805471" y="6420875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F9353B-03C0-9D4C-A551-205305C8C52A}"/>
              </a:ext>
            </a:extLst>
          </p:cNvPr>
          <p:cNvSpPr txBox="1"/>
          <p:nvPr/>
        </p:nvSpPr>
        <p:spPr>
          <a:xfrm>
            <a:off x="838200" y="1229023"/>
            <a:ext cx="1002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Muli SemiBold" pitchFamily="2" charset="77"/>
              </a:rPr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2564032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C4E3D-94AA-E448-943F-1D062EC45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6EF3B7-6991-DE49-99C4-21D07C607FB2}"/>
              </a:ext>
            </a:extLst>
          </p:cNvPr>
          <p:cNvSpPr txBox="1"/>
          <p:nvPr/>
        </p:nvSpPr>
        <p:spPr>
          <a:xfrm>
            <a:off x="6602911" y="6564875"/>
            <a:ext cx="1451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Muli Light" pitchFamily="2" charset="77"/>
              </a:rPr>
              <a:t>Technical </a:t>
            </a:r>
            <a:r>
              <a:rPr lang="en-US" sz="1200" dirty="0">
                <a:solidFill>
                  <a:schemeClr val="bg1"/>
                </a:solidFill>
                <a:latin typeface="Muli Light" pitchFamily="2" charset="77"/>
              </a:rPr>
              <a:t>Aspects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EE76FBD-76D2-5848-A193-D566947BE5F3}"/>
              </a:ext>
            </a:extLst>
          </p:cNvPr>
          <p:cNvSpPr/>
          <p:nvPr/>
        </p:nvSpPr>
        <p:spPr>
          <a:xfrm>
            <a:off x="7256430" y="6420875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D0BF2CC-44D0-0D45-A205-E6FD588EC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3509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Muli SemiBold" pitchFamily="2" charset="77"/>
              </a:rPr>
              <a:t>Builder Pattern</a:t>
            </a:r>
          </a:p>
          <a:p>
            <a:pPr lvl="1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LoadingController</a:t>
            </a:r>
            <a:r>
              <a:rPr lang="en-US" dirty="0"/>
              <a:t> is the only part of the application where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NotificationSet</a:t>
            </a:r>
            <a:r>
              <a:rPr lang="en-US" dirty="0" err="1">
                <a:cs typeface="Consolas" panose="020B0609020204030204" pitchFamily="49" charset="0"/>
              </a:rPr>
              <a:t>s</a:t>
            </a:r>
            <a:r>
              <a:rPr lang="en-US" dirty="0"/>
              <a:t> are created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Muli SemiBold" pitchFamily="2" charset="77"/>
              </a:rPr>
              <a:t>Iterator Pattern</a:t>
            </a:r>
          </a:p>
          <a:p>
            <a:pPr lvl="1" indent="0">
              <a:buNone/>
            </a:pPr>
            <a:r>
              <a:rPr lang="en-US" dirty="0"/>
              <a:t>For iterating though notifications in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NotificationSet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to abstract data storage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Muli SemiBold" pitchFamily="2" charset="77"/>
              </a:rPr>
              <a:t>Bridge Pattern, Adapter Pattern</a:t>
            </a:r>
          </a:p>
          <a:p>
            <a:pPr lvl="1" indent="0">
              <a:buNone/>
            </a:pPr>
            <a:r>
              <a:rPr lang="en-US" dirty="0"/>
              <a:t>Two API Implementations (of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IHopperAPI</a:t>
            </a:r>
            <a:r>
              <a:rPr lang="en-US" dirty="0">
                <a:cs typeface="Consolas" panose="020B0609020204030204" pitchFamily="49" charset="0"/>
              </a:rPr>
              <a:t>):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HopperApi</a:t>
            </a:r>
            <a:r>
              <a:rPr lang="en-US" dirty="0">
                <a:cs typeface="Consolas" panose="020B0609020204030204" pitchFamily="49" charset="0"/>
              </a:rPr>
              <a:t>,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DummyHopperApi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0">
              <a:buNone/>
            </a:pPr>
            <a:r>
              <a:rPr lang="en-US" dirty="0"/>
              <a:t>Allows for easier testing by switching API to dummy API</a:t>
            </a:r>
          </a:p>
        </p:txBody>
      </p:sp>
    </p:spTree>
    <p:extLst>
      <p:ext uri="{BB962C8B-B14F-4D97-AF65-F5344CB8AC3E}">
        <p14:creationId xmlns:p14="http://schemas.microsoft.com/office/powerpoint/2010/main" val="1617524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C4E3D-94AA-E448-943F-1D062EC45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Metrics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6EF3B7-6991-DE49-99C4-21D07C607FB2}"/>
              </a:ext>
            </a:extLst>
          </p:cNvPr>
          <p:cNvSpPr txBox="1"/>
          <p:nvPr/>
        </p:nvSpPr>
        <p:spPr>
          <a:xfrm>
            <a:off x="6602911" y="6564875"/>
            <a:ext cx="1451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Muli Light" pitchFamily="2" charset="77"/>
              </a:rPr>
              <a:t>Technical </a:t>
            </a:r>
            <a:r>
              <a:rPr lang="en-US" sz="1200" dirty="0">
                <a:solidFill>
                  <a:schemeClr val="bg1"/>
                </a:solidFill>
                <a:latin typeface="Muli Light" pitchFamily="2" charset="77"/>
              </a:rPr>
              <a:t>Aspects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EE76FBD-76D2-5848-A193-D566947BE5F3}"/>
              </a:ext>
            </a:extLst>
          </p:cNvPr>
          <p:cNvSpPr/>
          <p:nvPr/>
        </p:nvSpPr>
        <p:spPr>
          <a:xfrm>
            <a:off x="7256430" y="6420875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D0BF2CC-44D0-0D45-A205-E6FD588EC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3509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Muli SemiBold" pitchFamily="2" charset="77"/>
              </a:rPr>
              <a:t>Duplications</a:t>
            </a:r>
          </a:p>
          <a:p>
            <a:pPr lvl="1" indent="0">
              <a:buNone/>
            </a:pPr>
            <a:r>
              <a:rPr lang="en-US" b="1" dirty="0"/>
              <a:t>Perfect 0% duplications </a:t>
            </a:r>
            <a:r>
              <a:rPr lang="en-US" dirty="0"/>
              <a:t>in all major repositories</a:t>
            </a:r>
          </a:p>
          <a:p>
            <a:pPr lvl="1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Muli SemiBold" pitchFamily="2" charset="77"/>
              </a:rPr>
              <a:t>Cognitive Complexity</a:t>
            </a:r>
          </a:p>
          <a:p>
            <a:pPr lvl="1" indent="0">
              <a:buNone/>
            </a:pPr>
            <a:r>
              <a:rPr lang="en-US" dirty="0"/>
              <a:t>How hard is the code to be understood by humans</a:t>
            </a:r>
          </a:p>
          <a:p>
            <a:pPr lvl="1" indent="0">
              <a:buNone/>
            </a:pPr>
            <a:r>
              <a:rPr lang="en-US" dirty="0"/>
              <a:t>Measured by SonarCloud</a:t>
            </a:r>
          </a:p>
          <a:p>
            <a:pPr lvl="1" indent="0">
              <a:buNone/>
            </a:pPr>
            <a:r>
              <a:rPr lang="en-US" dirty="0"/>
              <a:t>Largely improved within the last time</a:t>
            </a:r>
          </a:p>
          <a:p>
            <a:pPr lvl="1" indent="0">
              <a:buNone/>
            </a:pPr>
            <a:r>
              <a:rPr lang="en-US" dirty="0"/>
              <a:t>Backend much easier to understand than frontend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9C24B7-C766-614F-9F30-1AE3307F7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800" y="700582"/>
            <a:ext cx="654648" cy="65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7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C4E3D-94AA-E448-943F-1D062EC45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Partners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6EF3B7-6991-DE49-99C4-21D07C607FB2}"/>
              </a:ext>
            </a:extLst>
          </p:cNvPr>
          <p:cNvSpPr txBox="1"/>
          <p:nvPr/>
        </p:nvSpPr>
        <p:spPr>
          <a:xfrm>
            <a:off x="6602911" y="6564875"/>
            <a:ext cx="1451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Muli Light" pitchFamily="2" charset="77"/>
              </a:rPr>
              <a:t>Technical </a:t>
            </a:r>
            <a:r>
              <a:rPr lang="en-US" sz="1200" dirty="0">
                <a:solidFill>
                  <a:schemeClr val="bg1"/>
                </a:solidFill>
                <a:latin typeface="Muli Light" pitchFamily="2" charset="77"/>
              </a:rPr>
              <a:t>Aspects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EE76FBD-76D2-5848-A193-D566947BE5F3}"/>
              </a:ext>
            </a:extLst>
          </p:cNvPr>
          <p:cNvSpPr/>
          <p:nvPr/>
        </p:nvSpPr>
        <p:spPr>
          <a:xfrm>
            <a:off x="7256430" y="6420875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6CA5DF-BB6D-8744-802B-31481E38D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179" y="2573299"/>
            <a:ext cx="2828758" cy="17113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42E326-3B3D-CF48-8DED-B9BF5C220A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6363" y="3042528"/>
            <a:ext cx="3875360" cy="77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313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576D6EF4-994D-F540-B2F7-24715FA62D66}"/>
              </a:ext>
            </a:extLst>
          </p:cNvPr>
          <p:cNvSpPr/>
          <p:nvPr/>
        </p:nvSpPr>
        <p:spPr>
          <a:xfrm>
            <a:off x="10087117" y="6420875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FC407F-1298-8240-8FC2-3D5EDEB3B913}"/>
              </a:ext>
            </a:extLst>
          </p:cNvPr>
          <p:cNvSpPr txBox="1"/>
          <p:nvPr/>
        </p:nvSpPr>
        <p:spPr>
          <a:xfrm>
            <a:off x="9858393" y="6564875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Muli Light" pitchFamily="2" charset="77"/>
              </a:rPr>
              <a:t>Demo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B830CA3-CBE1-F84F-8505-55952C0C6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2225" y="1361283"/>
            <a:ext cx="5107550" cy="19574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99CE1A-5976-4C4D-9613-D9A81205AD6E}"/>
              </a:ext>
            </a:extLst>
          </p:cNvPr>
          <p:cNvSpPr txBox="1"/>
          <p:nvPr/>
        </p:nvSpPr>
        <p:spPr>
          <a:xfrm>
            <a:off x="5357657" y="3429000"/>
            <a:ext cx="1476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Muli" pitchFamily="2" charset="77"/>
              </a:rPr>
              <a:t>Demo</a:t>
            </a:r>
            <a:endParaRPr lang="en-US" b="1" dirty="0">
              <a:solidFill>
                <a:schemeClr val="accent1"/>
              </a:solidFill>
              <a:latin typeface="Muli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06240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3478-4019-A348-92C7-CF92D3B2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74A10-E0F5-7948-9178-8E7009FEB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1860"/>
            <a:ext cx="10515600" cy="3935095"/>
          </a:xfrm>
        </p:spPr>
        <p:txBody>
          <a:bodyPr/>
          <a:lstStyle/>
          <a:p>
            <a:r>
              <a:rPr lang="en-US" sz="2400" dirty="0"/>
              <a:t>Apps won’t have to implement notifications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Much work on different platforms</a:t>
            </a:r>
          </a:p>
          <a:p>
            <a:endParaRPr lang="en-US" dirty="0"/>
          </a:p>
          <a:p>
            <a:r>
              <a:rPr lang="en-US" dirty="0"/>
              <a:t>Apps get advertised through hopper</a:t>
            </a:r>
          </a:p>
          <a:p>
            <a:r>
              <a:rPr lang="en-US" dirty="0"/>
              <a:t>Easier to integrate than other notification services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BC9FB0-84B6-E549-87E3-7454EE461D20}"/>
              </a:ext>
            </a:extLst>
          </p:cNvPr>
          <p:cNvSpPr txBox="1"/>
          <p:nvPr/>
        </p:nvSpPr>
        <p:spPr>
          <a:xfrm>
            <a:off x="1571938" y="6564875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Muli Light" pitchFamily="2" charset="77"/>
              </a:rPr>
              <a:t>Vision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7B4F1E-AD91-5748-A71F-9759D2F31C3E}"/>
              </a:ext>
            </a:extLst>
          </p:cNvPr>
          <p:cNvSpPr/>
          <p:nvPr/>
        </p:nvSpPr>
        <p:spPr>
          <a:xfrm>
            <a:off x="1805471" y="6420875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8188DB-B9C8-714A-B8B5-593D3D49541B}"/>
              </a:ext>
            </a:extLst>
          </p:cNvPr>
          <p:cNvSpPr txBox="1"/>
          <p:nvPr/>
        </p:nvSpPr>
        <p:spPr>
          <a:xfrm>
            <a:off x="838200" y="1229023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Muli SemiBold" pitchFamily="2" charset="77"/>
              </a:rPr>
              <a:t>Apps</a:t>
            </a:r>
          </a:p>
        </p:txBody>
      </p:sp>
    </p:spTree>
    <p:extLst>
      <p:ext uri="{BB962C8B-B14F-4D97-AF65-F5344CB8AC3E}">
        <p14:creationId xmlns:p14="http://schemas.microsoft.com/office/powerpoint/2010/main" val="3155781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3478-4019-A348-92C7-CF92D3B2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74A10-E0F5-7948-9178-8E7009FEB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Muli" pitchFamily="2" charset="77"/>
              </a:rPr>
              <a:t>Konrad Hartwig</a:t>
            </a:r>
          </a:p>
          <a:p>
            <a:pPr lvl="1" indent="0">
              <a:buNone/>
            </a:pPr>
            <a:r>
              <a:rPr lang="en-US" dirty="0"/>
              <a:t>Designer, Implementer (Service Provider), Tech Writer</a:t>
            </a:r>
          </a:p>
          <a:p>
            <a:pPr lvl="1" indent="0">
              <a:buNone/>
            </a:pPr>
            <a:endParaRPr lang="en-US" b="1" dirty="0">
              <a:solidFill>
                <a:schemeClr val="accent1"/>
              </a:solidFill>
              <a:latin typeface="Muli" pitchFamily="2" charset="77"/>
            </a:endParaRPr>
          </a:p>
          <a:p>
            <a:r>
              <a:rPr lang="en-US" b="1" dirty="0">
                <a:solidFill>
                  <a:schemeClr val="accent1"/>
                </a:solidFill>
                <a:latin typeface="Muli" pitchFamily="2" charset="77"/>
              </a:rPr>
              <a:t>Marc Jacob</a:t>
            </a:r>
          </a:p>
          <a:p>
            <a:pPr lvl="1" indent="0">
              <a:buNone/>
            </a:pPr>
            <a:r>
              <a:rPr lang="en-US" dirty="0"/>
              <a:t>Implementer (Backend), Test Designer</a:t>
            </a:r>
          </a:p>
          <a:p>
            <a:pPr lvl="1" indent="0">
              <a:buNone/>
            </a:pPr>
            <a:endParaRPr lang="en-US" b="1" dirty="0">
              <a:solidFill>
                <a:schemeClr val="accent1"/>
              </a:solidFill>
              <a:latin typeface="Muli" pitchFamily="2" charset="77"/>
            </a:endParaRPr>
          </a:p>
          <a:p>
            <a:r>
              <a:rPr lang="en-US" b="1" dirty="0">
                <a:solidFill>
                  <a:schemeClr val="accent1"/>
                </a:solidFill>
                <a:latin typeface="Muli" pitchFamily="2" charset="77"/>
              </a:rPr>
              <a:t>Luca Schimweg</a:t>
            </a:r>
          </a:p>
          <a:p>
            <a:pPr lvl="1" indent="0">
              <a:buNone/>
            </a:pPr>
            <a:r>
              <a:rPr lang="en-US" dirty="0"/>
              <a:t>Project Management, Business Designer &amp; Requirement Specifier, Implementer (Frontend), Graphic Artist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BC9FB0-84B6-E549-87E3-7454EE461D20}"/>
              </a:ext>
            </a:extLst>
          </p:cNvPr>
          <p:cNvSpPr txBox="1"/>
          <p:nvPr/>
        </p:nvSpPr>
        <p:spPr>
          <a:xfrm>
            <a:off x="3871456" y="6564875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Muli Light" pitchFamily="2" charset="77"/>
              </a:rPr>
              <a:t>Project Management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5F1C332-80FC-7148-ACF8-FA88B0D74EDE}"/>
              </a:ext>
            </a:extLst>
          </p:cNvPr>
          <p:cNvSpPr/>
          <p:nvPr/>
        </p:nvSpPr>
        <p:spPr>
          <a:xfrm>
            <a:off x="4619553" y="6420875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8597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3478-4019-A348-92C7-CF92D3B2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74A10-E0F5-7948-9178-8E7009FEB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Rework specifications during development</a:t>
            </a:r>
          </a:p>
          <a:p>
            <a:endParaRPr lang="en-US" dirty="0"/>
          </a:p>
          <a:p>
            <a:r>
              <a:rPr lang="en-US" dirty="0"/>
              <a:t>Adjust to requirement changes</a:t>
            </a:r>
          </a:p>
          <a:p>
            <a:endParaRPr lang="en-US" dirty="0"/>
          </a:p>
          <a:p>
            <a:r>
              <a:rPr lang="en-US" dirty="0"/>
              <a:t>Improve code quality</a:t>
            </a:r>
          </a:p>
          <a:p>
            <a:endParaRPr lang="en-US" dirty="0"/>
          </a:p>
          <a:p>
            <a:r>
              <a:rPr lang="en-US" dirty="0"/>
              <a:t>Requires better planning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BC9FB0-84B6-E549-87E3-7454EE461D20}"/>
              </a:ext>
            </a:extLst>
          </p:cNvPr>
          <p:cNvSpPr txBox="1"/>
          <p:nvPr/>
        </p:nvSpPr>
        <p:spPr>
          <a:xfrm>
            <a:off x="3871456" y="6564875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Muli Light" pitchFamily="2" charset="77"/>
              </a:rPr>
              <a:t>Project Management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5F1C332-80FC-7148-ACF8-FA88B0D74EDE}"/>
              </a:ext>
            </a:extLst>
          </p:cNvPr>
          <p:cNvSpPr/>
          <p:nvPr/>
        </p:nvSpPr>
        <p:spPr>
          <a:xfrm>
            <a:off x="4619553" y="6420875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5378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3478-4019-A348-92C7-CF92D3B2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74A10-E0F5-7948-9178-8E7009FEB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5107"/>
            <a:ext cx="10515600" cy="3935095"/>
          </a:xfrm>
        </p:spPr>
        <p:txBody>
          <a:bodyPr/>
          <a:lstStyle/>
          <a:p>
            <a:r>
              <a:rPr lang="en-US" dirty="0"/>
              <a:t>4 Phases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Inception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Elaboration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Construction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Transition</a:t>
            </a:r>
          </a:p>
          <a:p>
            <a:endParaRPr lang="en-US" dirty="0"/>
          </a:p>
          <a:p>
            <a:r>
              <a:rPr lang="en-US" dirty="0"/>
              <a:t>Different workflows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Requirements, Analysis &amp; Design, Implementation, Test, Deployment, Configuration &amp; Change Management, Project Management, Environment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BC9FB0-84B6-E549-87E3-7454EE461D20}"/>
              </a:ext>
            </a:extLst>
          </p:cNvPr>
          <p:cNvSpPr txBox="1"/>
          <p:nvPr/>
        </p:nvSpPr>
        <p:spPr>
          <a:xfrm>
            <a:off x="3871456" y="6564875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Muli Light" pitchFamily="2" charset="77"/>
              </a:rPr>
              <a:t>Project Management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5F1C332-80FC-7148-ACF8-FA88B0D74EDE}"/>
              </a:ext>
            </a:extLst>
          </p:cNvPr>
          <p:cNvSpPr/>
          <p:nvPr/>
        </p:nvSpPr>
        <p:spPr>
          <a:xfrm>
            <a:off x="4619553" y="6420875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396138-8208-0C45-AD04-8D5D9568DB2A}"/>
              </a:ext>
            </a:extLst>
          </p:cNvPr>
          <p:cNvSpPr txBox="1"/>
          <p:nvPr/>
        </p:nvSpPr>
        <p:spPr>
          <a:xfrm>
            <a:off x="838200" y="1229023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Muli SemiBold" pitchFamily="2" charset="77"/>
              </a:rPr>
              <a:t>RUP</a:t>
            </a:r>
          </a:p>
        </p:txBody>
      </p:sp>
    </p:spTree>
    <p:extLst>
      <p:ext uri="{BB962C8B-B14F-4D97-AF65-F5344CB8AC3E}">
        <p14:creationId xmlns:p14="http://schemas.microsoft.com/office/powerpoint/2010/main" val="1984723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3478-4019-A348-92C7-CF92D3B2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B24962A-62FB-1F4E-A0B6-788D102211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0982" y="1690688"/>
            <a:ext cx="9324081" cy="445318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BC9FB0-84B6-E549-87E3-7454EE461D20}"/>
              </a:ext>
            </a:extLst>
          </p:cNvPr>
          <p:cNvSpPr txBox="1"/>
          <p:nvPr/>
        </p:nvSpPr>
        <p:spPr>
          <a:xfrm>
            <a:off x="3871456" y="6564875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Muli Light" pitchFamily="2" charset="77"/>
              </a:rPr>
              <a:t>Project Management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5F1C332-80FC-7148-ACF8-FA88B0D74EDE}"/>
              </a:ext>
            </a:extLst>
          </p:cNvPr>
          <p:cNvSpPr/>
          <p:nvPr/>
        </p:nvSpPr>
        <p:spPr>
          <a:xfrm>
            <a:off x="4619553" y="6420875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396138-8208-0C45-AD04-8D5D9568DB2A}"/>
              </a:ext>
            </a:extLst>
          </p:cNvPr>
          <p:cNvSpPr txBox="1"/>
          <p:nvPr/>
        </p:nvSpPr>
        <p:spPr>
          <a:xfrm>
            <a:off x="838200" y="1229023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Muli SemiBold" pitchFamily="2" charset="77"/>
              </a:rPr>
              <a:t>RUP</a:t>
            </a:r>
          </a:p>
        </p:txBody>
      </p:sp>
    </p:spTree>
    <p:extLst>
      <p:ext uri="{BB962C8B-B14F-4D97-AF65-F5344CB8AC3E}">
        <p14:creationId xmlns:p14="http://schemas.microsoft.com/office/powerpoint/2010/main" val="3753293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3478-4019-A348-92C7-CF92D3B2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74A10-E0F5-7948-9178-8E7009FEB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5107"/>
            <a:ext cx="10515600" cy="3935095"/>
          </a:xfrm>
        </p:spPr>
        <p:txBody>
          <a:bodyPr/>
          <a:lstStyle/>
          <a:p>
            <a:r>
              <a:rPr lang="en-US" dirty="0"/>
              <a:t>Sprints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Starts with Planning (Tasks for sprint get defined)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Sync meetings as needed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Ends with Retrospective</a:t>
            </a:r>
          </a:p>
          <a:p>
            <a:endParaRPr lang="en-US" dirty="0"/>
          </a:p>
          <a:p>
            <a:r>
              <a:rPr lang="en-US" dirty="0"/>
              <a:t>Scrumboard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4 Columns: To-Do, In-Progress, In-Review, Done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One board for each sprint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BC9FB0-84B6-E549-87E3-7454EE461D20}"/>
              </a:ext>
            </a:extLst>
          </p:cNvPr>
          <p:cNvSpPr txBox="1"/>
          <p:nvPr/>
        </p:nvSpPr>
        <p:spPr>
          <a:xfrm>
            <a:off x="3871456" y="6564875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Muli Light" pitchFamily="2" charset="77"/>
              </a:rPr>
              <a:t>Project Management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5F1C332-80FC-7148-ACF8-FA88B0D74EDE}"/>
              </a:ext>
            </a:extLst>
          </p:cNvPr>
          <p:cNvSpPr/>
          <p:nvPr/>
        </p:nvSpPr>
        <p:spPr>
          <a:xfrm>
            <a:off x="4619553" y="6420875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396138-8208-0C45-AD04-8D5D9568DB2A}"/>
              </a:ext>
            </a:extLst>
          </p:cNvPr>
          <p:cNvSpPr txBox="1"/>
          <p:nvPr/>
        </p:nvSpPr>
        <p:spPr>
          <a:xfrm>
            <a:off x="838200" y="1229023"/>
            <a:ext cx="1103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Muli SemiBold" pitchFamily="2" charset="77"/>
              </a:rPr>
              <a:t>Scrum</a:t>
            </a:r>
          </a:p>
        </p:txBody>
      </p:sp>
    </p:spTree>
    <p:extLst>
      <p:ext uri="{BB962C8B-B14F-4D97-AF65-F5344CB8AC3E}">
        <p14:creationId xmlns:p14="http://schemas.microsoft.com/office/powerpoint/2010/main" val="1673004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25664C"/>
      </a:dk2>
      <a:lt2>
        <a:srgbClr val="E7E6E6"/>
      </a:lt2>
      <a:accent1>
        <a:srgbClr val="00BD83"/>
      </a:accent1>
      <a:accent2>
        <a:srgbClr val="3B8C68"/>
      </a:accent2>
      <a:accent3>
        <a:srgbClr val="1F5842"/>
      </a:accent3>
      <a:accent4>
        <a:srgbClr val="FFC000"/>
      </a:accent4>
      <a:accent5>
        <a:srgbClr val="5B9BD5"/>
      </a:accent5>
      <a:accent6>
        <a:srgbClr val="70AD47"/>
      </a:accent6>
      <a:hlink>
        <a:srgbClr val="00BD83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2718</TotalTime>
  <Words>705</Words>
  <Application>Microsoft Macintosh PowerPoint</Application>
  <PresentationFormat>Widescreen</PresentationFormat>
  <Paragraphs>258</Paragraphs>
  <Slides>33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Arial</vt:lpstr>
      <vt:lpstr>Calibri</vt:lpstr>
      <vt:lpstr>Consolas</vt:lpstr>
      <vt:lpstr>Courier New</vt:lpstr>
      <vt:lpstr>Muli</vt:lpstr>
      <vt:lpstr>Muli ExtraLight</vt:lpstr>
      <vt:lpstr>Muli Light</vt:lpstr>
      <vt:lpstr>Muli SemiBold</vt:lpstr>
      <vt:lpstr>Symbol</vt:lpstr>
      <vt:lpstr>Wingdings</vt:lpstr>
      <vt:lpstr>Office Theme</vt:lpstr>
      <vt:lpstr>PowerPoint Presentation</vt:lpstr>
      <vt:lpstr>Vision</vt:lpstr>
      <vt:lpstr>Advantages</vt:lpstr>
      <vt:lpstr>Advantages</vt:lpstr>
      <vt:lpstr>Team</vt:lpstr>
      <vt:lpstr>Iterative Process</vt:lpstr>
      <vt:lpstr>Project Management</vt:lpstr>
      <vt:lpstr>Project Management</vt:lpstr>
      <vt:lpstr>Project Methodology</vt:lpstr>
      <vt:lpstr>Scrum in Hopper</vt:lpstr>
      <vt:lpstr>Scrum in YouTrack</vt:lpstr>
      <vt:lpstr>Use Cases</vt:lpstr>
      <vt:lpstr>Use Case time estimation</vt:lpstr>
      <vt:lpstr>Risk management</vt:lpstr>
      <vt:lpstr>Used technologies</vt:lpstr>
      <vt:lpstr>Used technologies</vt:lpstr>
      <vt:lpstr>Communication</vt:lpstr>
      <vt:lpstr>Microservice-based architecture</vt:lpstr>
      <vt:lpstr>Microservice-based architecture</vt:lpstr>
      <vt:lpstr>Microservice-based architecture</vt:lpstr>
      <vt:lpstr>Class Diagram</vt:lpstr>
      <vt:lpstr>Class Diagram</vt:lpstr>
      <vt:lpstr>Source code management</vt:lpstr>
      <vt:lpstr>Source code management</vt:lpstr>
      <vt:lpstr>Automations</vt:lpstr>
      <vt:lpstr>Testing pipeline</vt:lpstr>
      <vt:lpstr>Testing pipeline</vt:lpstr>
      <vt:lpstr>Deployment pipeline</vt:lpstr>
      <vt:lpstr>Configuration Management</vt:lpstr>
      <vt:lpstr>Design Patterns</vt:lpstr>
      <vt:lpstr>Code Metrics</vt:lpstr>
      <vt:lpstr>Partners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 Schimweg</dc:creator>
  <cp:lastModifiedBy>Luca Schimweg</cp:lastModifiedBy>
  <cp:revision>24</cp:revision>
  <dcterms:created xsi:type="dcterms:W3CDTF">2019-12-07T09:56:29Z</dcterms:created>
  <dcterms:modified xsi:type="dcterms:W3CDTF">2020-06-30T05:35:32Z</dcterms:modified>
</cp:coreProperties>
</file>