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92.xml" ContentType="application/vnd.openxmlformats-officedocument.presentationml.tags+xml"/>
  <Override PartName="/ppt/notesSlides/notesSlide1.xml" ContentType="application/vnd.openxmlformats-officedocument.presentationml.notesSlide+xml"/>
  <Override PartName="/ppt/tags/tag93.xml" ContentType="application/vnd.openxmlformats-officedocument.presentationml.tags+xml"/>
  <Override PartName="/ppt/notesSlides/notesSlide2.xml" ContentType="application/vnd.openxmlformats-officedocument.presentationml.notesSlide+xml"/>
  <Override PartName="/ppt/tags/tag94.xml" ContentType="application/vnd.openxmlformats-officedocument.presentationml.tags+xml"/>
  <Override PartName="/ppt/notesSlides/notesSlide3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4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5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6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7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2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80" r:id="rId6"/>
    <p:sldId id="281" r:id="rId7"/>
    <p:sldId id="282" r:id="rId8"/>
    <p:sldId id="283" r:id="rId9"/>
    <p:sldId id="284" r:id="rId10"/>
    <p:sldId id="298" r:id="rId11"/>
    <p:sldId id="277" r:id="rId12"/>
    <p:sldId id="285" r:id="rId13"/>
    <p:sldId id="278" r:id="rId14"/>
    <p:sldId id="289" r:id="rId15"/>
    <p:sldId id="299" r:id="rId16"/>
    <p:sldId id="293" r:id="rId17"/>
    <p:sldId id="279" r:id="rId18"/>
    <p:sldId id="296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4B4"/>
    <a:srgbClr val="FFFFFF"/>
    <a:srgbClr val="2A5294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20" y="68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2021/4/17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901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pPr/>
              <a:t>2021/4/17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849F42C-2DAE-424C-A4B8-3140182C3E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94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10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2981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hyperlink" Target="http://www.1ppt.com/xiazai/" TargetMode="External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2021/4/17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149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51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56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5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86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  <a:pPr/>
              <a:t>2021/4/17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1518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2021/4/17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3998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2021/4/17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497636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61647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3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43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87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17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  <a:pPr/>
              <a:t>2021/4/17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9704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2021/4/17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535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596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2021/4/17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4065554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7685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08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5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1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3337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  <a:pPr/>
              <a:t>2021/4/17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898521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2021/4/17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2398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2021/4/17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7775587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019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7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2021/4/17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846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2021/4/17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433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74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5600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4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3"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6" r:id="rId16"/>
    <p:sldLayoutId id="2147483667" r:id="rId17"/>
    <p:sldLayoutId id="2147483668" r:id="rId18"/>
    <p:sldLayoutId id="2147483673" r:id="rId19"/>
    <p:sldLayoutId id="2147483675" r:id="rId20"/>
    <p:sldLayoutId id="2147483677" r:id="rId21"/>
    <p:sldLayoutId id="2147483678" r:id="rId22"/>
    <p:sldLayoutId id="2147483679" r:id="rId23"/>
    <p:sldLayoutId id="2147483682" r:id="rId24"/>
    <p:sldLayoutId id="2147483683" r:id="rId25"/>
    <p:sldLayoutId id="2147483684" r:id="rId26"/>
    <p:sldLayoutId id="2147483689" r:id="rId27"/>
    <p:sldLayoutId id="2147483691" r:id="rId28"/>
    <p:sldLayoutId id="2147483693" r:id="rId29"/>
    <p:sldLayoutId id="2147483694" r:id="rId30"/>
    <p:sldLayoutId id="2147483695" r:id="rId31"/>
    <p:sldLayoutId id="2147483698" r:id="rId32"/>
    <p:sldLayoutId id="2147483699" r:id="rId33"/>
    <p:sldLayoutId id="2147483700" r:id="rId34"/>
    <p:sldLayoutId id="2147483705" r:id="rId35"/>
    <p:sldLayoutId id="2147483707" r:id="rId36"/>
    <p:sldLayoutId id="2147483709" r:id="rId37"/>
    <p:sldLayoutId id="2147483710" r:id="rId38"/>
    <p:sldLayoutId id="2147483711" r:id="rId3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0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0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4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4753585" y="2171761"/>
            <a:ext cx="643491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60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中期考核</a:t>
            </a:r>
            <a:endParaRPr lang="en-US" altLang="zh-CN" sz="6000" dirty="0">
              <a:gradFill>
                <a:gsLst>
                  <a:gs pos="0">
                    <a:srgbClr val="69B4B4"/>
                  </a:gs>
                  <a:gs pos="100000">
                    <a:srgbClr val="2A5294"/>
                  </a:gs>
                </a:gsLst>
                <a:lin ang="5400000" scaled="0"/>
              </a:gra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  <a:p>
            <a:pPr algn="r">
              <a:buNone/>
            </a:pPr>
            <a:r>
              <a:rPr lang="zh-CN" altLang="en-US" sz="40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数据挖掘过程展示</a:t>
            </a:r>
            <a:endParaRPr lang="en-US" altLang="zh-CN" sz="4000" dirty="0">
              <a:gradFill>
                <a:gsLst>
                  <a:gs pos="0">
                    <a:srgbClr val="69B4B4"/>
                  </a:gs>
                  <a:gs pos="100000">
                    <a:srgbClr val="2A5294"/>
                  </a:gs>
                </a:gsLst>
                <a:lin ang="5400000" scaled="0"/>
              </a:gra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" name="圆角矩形 17">
            <a:extLst>
              <a:ext uri="{FF2B5EF4-FFF2-40B4-BE49-F238E27FC236}">
                <a16:creationId xmlns:a16="http://schemas.microsoft.com/office/drawing/2014/main" id="{7279E109-A6EA-418B-9FFC-27111CBF6B4E}"/>
              </a:ext>
            </a:extLst>
          </p:cNvPr>
          <p:cNvSpPr/>
          <p:nvPr/>
        </p:nvSpPr>
        <p:spPr>
          <a:xfrm>
            <a:off x="9229795" y="5422077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2021.4.17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5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prstClr val="white"/>
                </a:solidFill>
                <a:cs typeface="+mn-ea"/>
                <a:sym typeface="+mn-lt"/>
              </a:rPr>
              <a:t>2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5512248" y="1809750"/>
            <a:ext cx="4488755" cy="1577905"/>
            <a:chOff x="6081239" y="800550"/>
            <a:chExt cx="4488755" cy="2153150"/>
          </a:xfrm>
        </p:grpSpPr>
        <p:sp>
          <p:nvSpPr>
            <p:cNvPr id="17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101521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kern="0" dirty="0">
                  <a:solidFill>
                    <a:srgbClr val="55C0AF"/>
                  </a:solidFill>
                  <a:cs typeface="+mn-ea"/>
                  <a:sym typeface="+mn-lt"/>
                </a:rPr>
                <a:t>Data pre-processing</a:t>
              </a:r>
              <a:endParaRPr lang="zh-CN" altLang="en-US" sz="3200" kern="0" dirty="0">
                <a:solidFill>
                  <a:srgbClr val="55C0AF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239" y="1384040"/>
              <a:ext cx="4488755" cy="15696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>
                <a:spcBef>
                  <a:spcPct val="0"/>
                </a:spcBef>
                <a:buNone/>
                <a:defRPr sz="4800" b="1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ym typeface="+mn-lt"/>
                </a:rPr>
                <a:t>数据预处理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1026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1051566" y="174920"/>
            <a:ext cx="23654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800" dirty="0">
                <a:sym typeface="+mn-lt"/>
              </a:rPr>
              <a:t>数据清洗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2199553F-04D2-42A9-94E9-25C2E662DA3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17064" y="1298252"/>
            <a:ext cx="4280029" cy="456069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5BD9F8E-8CF8-4636-8123-97F481EE39F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234315" y="925132"/>
            <a:ext cx="7931333" cy="55466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6C26270-68D9-4741-84E0-6DAF91AC0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108" y="3428999"/>
            <a:ext cx="9862206" cy="12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prstClr val="white"/>
                </a:solidFill>
                <a:cs typeface="+mn-ea"/>
                <a:sym typeface="+mn-lt"/>
              </a:rPr>
              <a:t>3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5512248" y="1809750"/>
            <a:ext cx="4488755" cy="1577905"/>
            <a:chOff x="6081239" y="800550"/>
            <a:chExt cx="4488755" cy="2153150"/>
          </a:xfrm>
        </p:grpSpPr>
        <p:sp>
          <p:nvSpPr>
            <p:cNvPr id="17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101521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kern="0" dirty="0">
                  <a:solidFill>
                    <a:srgbClr val="55C0AF"/>
                  </a:solidFill>
                  <a:cs typeface="+mn-ea"/>
                  <a:sym typeface="+mn-lt"/>
                </a:rPr>
                <a:t>Feature Engineering</a:t>
              </a:r>
              <a:endParaRPr lang="zh-CN" altLang="en-US" sz="3200" kern="0" dirty="0">
                <a:solidFill>
                  <a:srgbClr val="55C0AF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239" y="1384040"/>
              <a:ext cx="4488755" cy="15696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>
                <a:spcBef>
                  <a:spcPct val="0"/>
                </a:spcBef>
                <a:buNone/>
                <a:defRPr sz="4800" b="1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zh-CN" sz="4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特征工程</a:t>
              </a:r>
              <a:endParaRPr lang="zh-CN" altLang="en-US" sz="8800" dirty="0"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1706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843379" y="174920"/>
            <a:ext cx="20395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3200" dirty="0">
                <a:sym typeface="+mn-lt"/>
              </a:rPr>
              <a:t>特征工程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DD378A70-F007-408B-915F-8FA9193396C5}"/>
              </a:ext>
            </a:extLst>
          </p:cNvPr>
          <p:cNvSpPr/>
          <p:nvPr/>
        </p:nvSpPr>
        <p:spPr>
          <a:xfrm>
            <a:off x="4835052" y="2491553"/>
            <a:ext cx="2504140" cy="2504140"/>
          </a:xfrm>
          <a:custGeom>
            <a:avLst/>
            <a:gdLst>
              <a:gd name="connsiteX0" fmla="*/ 0 w 2504140"/>
              <a:gd name="connsiteY0" fmla="*/ 1252070 h 2504140"/>
              <a:gd name="connsiteX1" fmla="*/ 1252070 w 2504140"/>
              <a:gd name="connsiteY1" fmla="*/ 0 h 2504140"/>
              <a:gd name="connsiteX2" fmla="*/ 2504140 w 2504140"/>
              <a:gd name="connsiteY2" fmla="*/ 1252070 h 2504140"/>
              <a:gd name="connsiteX3" fmla="*/ 1252070 w 2504140"/>
              <a:gd name="connsiteY3" fmla="*/ 2504140 h 2504140"/>
              <a:gd name="connsiteX4" fmla="*/ 0 w 2504140"/>
              <a:gd name="connsiteY4" fmla="*/ 1252070 h 25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40" h="2504140">
                <a:moveTo>
                  <a:pt x="0" y="1252070"/>
                </a:moveTo>
                <a:cubicBezTo>
                  <a:pt x="0" y="560571"/>
                  <a:pt x="560571" y="0"/>
                  <a:pt x="1252070" y="0"/>
                </a:cubicBezTo>
                <a:cubicBezTo>
                  <a:pt x="1943569" y="0"/>
                  <a:pt x="2504140" y="560571"/>
                  <a:pt x="2504140" y="1252070"/>
                </a:cubicBezTo>
                <a:cubicBezTo>
                  <a:pt x="2504140" y="1943569"/>
                  <a:pt x="1943569" y="2504140"/>
                  <a:pt x="1252070" y="2504140"/>
                </a:cubicBezTo>
                <a:cubicBezTo>
                  <a:pt x="560571" y="2504140"/>
                  <a:pt x="0" y="1943569"/>
                  <a:pt x="0" y="1252070"/>
                </a:cubicBezTo>
                <a:close/>
              </a:path>
            </a:pathLst>
          </a:custGeom>
          <a:solidFill>
            <a:srgbClr val="113F4E"/>
          </a:solidFill>
          <a:ln w="3175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437843" tIns="437843" rIns="437843" bIns="437843" numCol="1" spcCol="1270" anchor="ctr" anchorCtr="0">
            <a:noAutofit/>
          </a:bodyPr>
          <a:lstStyle/>
          <a:p>
            <a:pPr marL="0" marR="0" lvl="0" indent="0" algn="ctr" defTabSz="2489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B4794A82-E83C-4A3C-9F98-617361C07EA3}"/>
              </a:ext>
            </a:extLst>
          </p:cNvPr>
          <p:cNvSpPr/>
          <p:nvPr/>
        </p:nvSpPr>
        <p:spPr>
          <a:xfrm>
            <a:off x="5461087" y="1486817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113F4E"/>
          </a:solidFill>
          <a:ln w="3175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marL="0" marR="0" lvl="0" indent="0" algn="ctr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0530903A-8BE2-4734-A783-5AA592D5F975}"/>
              </a:ext>
            </a:extLst>
          </p:cNvPr>
          <p:cNvSpPr/>
          <p:nvPr/>
        </p:nvSpPr>
        <p:spPr>
          <a:xfrm>
            <a:off x="7091859" y="3117588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55C0AF"/>
          </a:solidFill>
          <a:ln w="3175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marL="0" marR="0" lvl="0" indent="0" algn="ctr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AEB5C7A0-D7F7-4F01-9152-2A5414D6BE8B}"/>
              </a:ext>
            </a:extLst>
          </p:cNvPr>
          <p:cNvSpPr/>
          <p:nvPr/>
        </p:nvSpPr>
        <p:spPr>
          <a:xfrm>
            <a:off x="5461087" y="4748360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113F4E"/>
          </a:solidFill>
          <a:ln w="3175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marL="0" marR="0" lvl="0" indent="0" algn="ctr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2C5348AF-5185-40A1-B669-1692CD33981E}"/>
              </a:ext>
            </a:extLst>
          </p:cNvPr>
          <p:cNvSpPr/>
          <p:nvPr/>
        </p:nvSpPr>
        <p:spPr>
          <a:xfrm>
            <a:off x="3830316" y="3117588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55C0AF"/>
          </a:solidFill>
          <a:ln w="3175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marL="0" marR="0" lvl="0" indent="0" algn="ctr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27" name="TextBox 78">
            <a:extLst>
              <a:ext uri="{FF2B5EF4-FFF2-40B4-BE49-F238E27FC236}">
                <a16:creationId xmlns:a16="http://schemas.microsoft.com/office/drawing/2014/main" id="{74CDBEE7-5DFB-4A51-BAF8-E9438A84E7FE}"/>
              </a:ext>
            </a:extLst>
          </p:cNvPr>
          <p:cNvSpPr txBox="1"/>
          <p:nvPr/>
        </p:nvSpPr>
        <p:spPr>
          <a:xfrm>
            <a:off x="5189624" y="3482013"/>
            <a:ext cx="1812751" cy="523220"/>
          </a:xfrm>
          <a:prstGeom prst="rect">
            <a:avLst/>
          </a:prstGeom>
          <a:solidFill>
            <a:srgbClr val="113F4E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prstClr val="white"/>
                </a:solidFill>
                <a:cs typeface="+mn-ea"/>
                <a:sym typeface="+mn-lt"/>
              </a:rPr>
              <a:t>特征工程</a:t>
            </a:r>
            <a:endParaRPr 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F37D0ACE-F94E-4074-8E5F-DF58E866C89A}"/>
              </a:ext>
            </a:extLst>
          </p:cNvPr>
          <p:cNvSpPr/>
          <p:nvPr/>
        </p:nvSpPr>
        <p:spPr>
          <a:xfrm>
            <a:off x="941500" y="2480864"/>
            <a:ext cx="392048" cy="392048"/>
          </a:xfrm>
          <a:prstGeom prst="ellipse">
            <a:avLst/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29" name="TextBox 80">
            <a:extLst>
              <a:ext uri="{FF2B5EF4-FFF2-40B4-BE49-F238E27FC236}">
                <a16:creationId xmlns:a16="http://schemas.microsoft.com/office/drawing/2014/main" id="{C5A3C2EE-3C97-4A40-871D-50BD5495A6AB}"/>
              </a:ext>
            </a:extLst>
          </p:cNvPr>
          <p:cNvSpPr txBox="1"/>
          <p:nvPr/>
        </p:nvSpPr>
        <p:spPr>
          <a:xfrm>
            <a:off x="1588522" y="2384500"/>
            <a:ext cx="3031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删除无用特征</a:t>
            </a:r>
            <a:endParaRPr lang="en-US" altLang="zh-CN" sz="3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0" name="Oval 20">
            <a:extLst>
              <a:ext uri="{FF2B5EF4-FFF2-40B4-BE49-F238E27FC236}">
                <a16:creationId xmlns:a16="http://schemas.microsoft.com/office/drawing/2014/main" id="{B10919AC-9697-4E53-96C9-8D058C7339AE}"/>
              </a:ext>
            </a:extLst>
          </p:cNvPr>
          <p:cNvSpPr/>
          <p:nvPr/>
        </p:nvSpPr>
        <p:spPr>
          <a:xfrm>
            <a:off x="941500" y="4453222"/>
            <a:ext cx="392048" cy="392048"/>
          </a:xfrm>
          <a:prstGeom prst="ellipse">
            <a:avLst/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31" name="TextBox 82">
            <a:extLst>
              <a:ext uri="{FF2B5EF4-FFF2-40B4-BE49-F238E27FC236}">
                <a16:creationId xmlns:a16="http://schemas.microsoft.com/office/drawing/2014/main" id="{F74B2351-2543-448C-9411-2CF9D742F46A}"/>
              </a:ext>
            </a:extLst>
          </p:cNvPr>
          <p:cNvSpPr txBox="1"/>
          <p:nvPr/>
        </p:nvSpPr>
        <p:spPr>
          <a:xfrm>
            <a:off x="1535525" y="4387635"/>
            <a:ext cx="3031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标签编码</a:t>
            </a:r>
            <a:endParaRPr lang="en-US" altLang="zh-CN" sz="3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2" name="Oval 22">
            <a:extLst>
              <a:ext uri="{FF2B5EF4-FFF2-40B4-BE49-F238E27FC236}">
                <a16:creationId xmlns:a16="http://schemas.microsoft.com/office/drawing/2014/main" id="{A2F9EC13-6653-404F-BEA9-7CA61F97CB35}"/>
              </a:ext>
            </a:extLst>
          </p:cNvPr>
          <p:cNvSpPr/>
          <p:nvPr/>
        </p:nvSpPr>
        <p:spPr>
          <a:xfrm>
            <a:off x="10796133" y="2480864"/>
            <a:ext cx="392048" cy="392048"/>
          </a:xfrm>
          <a:prstGeom prst="ellipse">
            <a:avLst/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33" name="TextBox 84">
            <a:extLst>
              <a:ext uri="{FF2B5EF4-FFF2-40B4-BE49-F238E27FC236}">
                <a16:creationId xmlns:a16="http://schemas.microsoft.com/office/drawing/2014/main" id="{FEF9CA34-11CD-4D74-AD78-3F1F80AEBBBE}"/>
              </a:ext>
            </a:extLst>
          </p:cNvPr>
          <p:cNvSpPr txBox="1"/>
          <p:nvPr/>
        </p:nvSpPr>
        <p:spPr>
          <a:xfrm>
            <a:off x="7656578" y="2415278"/>
            <a:ext cx="3031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归一化</a:t>
            </a:r>
            <a:endParaRPr lang="en-US" altLang="zh-CN" sz="3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4" name="Oval 24">
            <a:extLst>
              <a:ext uri="{FF2B5EF4-FFF2-40B4-BE49-F238E27FC236}">
                <a16:creationId xmlns:a16="http://schemas.microsoft.com/office/drawing/2014/main" id="{B5BA6125-E154-47DB-8CEB-BE23C278CEAA}"/>
              </a:ext>
            </a:extLst>
          </p:cNvPr>
          <p:cNvSpPr/>
          <p:nvPr/>
        </p:nvSpPr>
        <p:spPr>
          <a:xfrm>
            <a:off x="10796133" y="4468610"/>
            <a:ext cx="392048" cy="392048"/>
          </a:xfrm>
          <a:prstGeom prst="ellipse">
            <a:avLst/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35" name="TextBox 86">
            <a:extLst>
              <a:ext uri="{FF2B5EF4-FFF2-40B4-BE49-F238E27FC236}">
                <a16:creationId xmlns:a16="http://schemas.microsoft.com/office/drawing/2014/main" id="{BD562336-C421-46BF-86B5-4A7A6DE457F0}"/>
              </a:ext>
            </a:extLst>
          </p:cNvPr>
          <p:cNvSpPr txBox="1"/>
          <p:nvPr/>
        </p:nvSpPr>
        <p:spPr>
          <a:xfrm>
            <a:off x="7612262" y="4437533"/>
            <a:ext cx="3031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独热编码</a:t>
            </a:r>
            <a:endParaRPr lang="en-US" altLang="zh-CN" sz="3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prstClr val="white"/>
                </a:solidFill>
                <a:cs typeface="+mn-ea"/>
                <a:sym typeface="+mn-lt"/>
              </a:rPr>
              <a:t>4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5555663" y="1809750"/>
            <a:ext cx="4488755" cy="2338839"/>
            <a:chOff x="6124654" y="800550"/>
            <a:chExt cx="4488755" cy="3191492"/>
          </a:xfrm>
        </p:grpSpPr>
        <p:sp>
          <p:nvSpPr>
            <p:cNvPr id="17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202316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kern="0" dirty="0">
                  <a:solidFill>
                    <a:srgbClr val="55C0AF"/>
                  </a:solidFill>
                  <a:cs typeface="+mn-ea"/>
                  <a:sym typeface="+mn-lt"/>
                </a:rPr>
                <a:t>Model Training &amp; Promoting</a:t>
              </a:r>
              <a:endParaRPr lang="zh-CN" altLang="en-US" sz="3200" kern="0" dirty="0">
                <a:solidFill>
                  <a:srgbClr val="55C0AF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124654" y="2422382"/>
              <a:ext cx="4488755" cy="15696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>
                <a:spcBef>
                  <a:spcPct val="0"/>
                </a:spcBef>
                <a:buNone/>
                <a:defRPr sz="4800" b="1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</a:defRPr>
              </a:lvl1pPr>
            </a:lstStyle>
            <a:p>
              <a:pPr algn="just">
                <a:lnSpc>
                  <a:spcPct val="240000"/>
                </a:lnSpc>
                <a:spcBef>
                  <a:spcPts val="1700"/>
                </a:spcBef>
                <a:spcAft>
                  <a:spcPts val="1650"/>
                </a:spcAft>
              </a:pPr>
              <a:r>
                <a:rPr lang="zh-CN" altLang="zh-CN" sz="3200" b="1" kern="22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训练模型与模型优化</a:t>
              </a:r>
              <a:endParaRPr lang="zh-CN" altLang="zh-CN" sz="3200" b="1" kern="2200" dirty="0">
                <a:effectLst/>
                <a:latin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7704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404677" y="174920"/>
            <a:ext cx="25654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800" dirty="0">
                <a:sym typeface="+mn-lt"/>
              </a:rPr>
              <a:t>训练模型与优化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63A6E93-853D-4D20-860E-D9FE0A1EACF2}"/>
              </a:ext>
            </a:extLst>
          </p:cNvPr>
          <p:cNvGrpSpPr/>
          <p:nvPr/>
        </p:nvGrpSpPr>
        <p:grpSpPr>
          <a:xfrm>
            <a:off x="96701" y="1006131"/>
            <a:ext cx="11122212" cy="5405623"/>
            <a:chOff x="2574143" y="1727882"/>
            <a:chExt cx="8698455" cy="4227626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B36FB00-2EB1-422B-966C-14A9C223DAEF}"/>
                </a:ext>
              </a:extLst>
            </p:cNvPr>
            <p:cNvSpPr/>
            <p:nvPr/>
          </p:nvSpPr>
          <p:spPr>
            <a:xfrm>
              <a:off x="3100266" y="2549583"/>
              <a:ext cx="2164977" cy="2164977"/>
            </a:xfrm>
            <a:prstGeom prst="ellipse">
              <a:avLst/>
            </a:prstGeom>
            <a:solidFill>
              <a:srgbClr val="113F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4F75BA1-C645-46AD-9107-4DA833EEDCA3}"/>
                </a:ext>
              </a:extLst>
            </p:cNvPr>
            <p:cNvSpPr/>
            <p:nvPr/>
          </p:nvSpPr>
          <p:spPr>
            <a:xfrm>
              <a:off x="6091221" y="2549583"/>
              <a:ext cx="2190422" cy="2230927"/>
            </a:xfrm>
            <a:prstGeom prst="ellipse">
              <a:avLst/>
            </a:prstGeom>
            <a:solidFill>
              <a:srgbClr val="55C0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695A5E5-9B13-464A-9BD8-D0087FB1C207}"/>
                </a:ext>
              </a:extLst>
            </p:cNvPr>
            <p:cNvSpPr/>
            <p:nvPr/>
          </p:nvSpPr>
          <p:spPr>
            <a:xfrm>
              <a:off x="9107621" y="2582558"/>
              <a:ext cx="2164977" cy="2164977"/>
            </a:xfrm>
            <a:prstGeom prst="ellipse">
              <a:avLst/>
            </a:prstGeom>
            <a:solidFill>
              <a:srgbClr val="113F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文本框 31">
              <a:extLst>
                <a:ext uri="{FF2B5EF4-FFF2-40B4-BE49-F238E27FC236}">
                  <a16:creationId xmlns:a16="http://schemas.microsoft.com/office/drawing/2014/main" id="{97804DD3-058B-4506-BE54-9B9E40275706}"/>
                </a:ext>
              </a:extLst>
            </p:cNvPr>
            <p:cNvSpPr txBox="1"/>
            <p:nvPr/>
          </p:nvSpPr>
          <p:spPr>
            <a:xfrm>
              <a:off x="3019441" y="3367478"/>
              <a:ext cx="2147797" cy="60176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  </a:t>
              </a:r>
              <a:r>
                <a:rPr lang="zh-CN" altLang="en-US" sz="4400" b="1" kern="0" dirty="0">
                  <a:solidFill>
                    <a:srgbClr val="FEFEFE"/>
                  </a:solidFill>
                  <a:cs typeface="+mn-ea"/>
                  <a:sym typeface="+mn-lt"/>
                </a:rPr>
                <a:t>训练模型</a:t>
              </a:r>
              <a:endPara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文本框 32">
              <a:extLst>
                <a:ext uri="{FF2B5EF4-FFF2-40B4-BE49-F238E27FC236}">
                  <a16:creationId xmlns:a16="http://schemas.microsoft.com/office/drawing/2014/main" id="{30EA76E4-312F-4747-BD25-317CDBF83A0E}"/>
                </a:ext>
              </a:extLst>
            </p:cNvPr>
            <p:cNvSpPr txBox="1"/>
            <p:nvPr/>
          </p:nvSpPr>
          <p:spPr>
            <a:xfrm>
              <a:off x="6091221" y="3165100"/>
              <a:ext cx="2190422" cy="113131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  </a:t>
              </a:r>
              <a:r>
                <a:rPr lang="zh-CN" altLang="en-US" sz="4400" b="1" kern="0" dirty="0">
                  <a:solidFill>
                    <a:srgbClr val="FEFEFE"/>
                  </a:solidFill>
                  <a:cs typeface="+mn-ea"/>
                  <a:sym typeface="+mn-lt"/>
                </a:rPr>
                <a:t>模型评估</a:t>
              </a:r>
              <a:endParaRPr lang="en-US" altLang="zh-CN" sz="4400" b="1" kern="0" dirty="0">
                <a:solidFill>
                  <a:srgbClr val="FEFEFE"/>
                </a:solidFill>
                <a:cs typeface="+mn-ea"/>
                <a:sym typeface="+mn-lt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400" b="1" kern="0" dirty="0">
                  <a:solidFill>
                    <a:srgbClr val="FEFEFE"/>
                  </a:solidFill>
                  <a:cs typeface="+mn-ea"/>
                  <a:sym typeface="+mn-lt"/>
                </a:rPr>
                <a:t>   </a:t>
              </a:r>
              <a:r>
                <a:rPr lang="zh-CN" altLang="en-US" sz="4400" b="1" kern="0" dirty="0">
                  <a:solidFill>
                    <a:srgbClr val="FEFEFE"/>
                  </a:solidFill>
                  <a:cs typeface="+mn-ea"/>
                  <a:sym typeface="+mn-lt"/>
                </a:rPr>
                <a:t>与选择</a:t>
              </a:r>
              <a:endPara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文本框 33">
              <a:extLst>
                <a:ext uri="{FF2B5EF4-FFF2-40B4-BE49-F238E27FC236}">
                  <a16:creationId xmlns:a16="http://schemas.microsoft.com/office/drawing/2014/main" id="{B5CCA792-98E9-4B03-879C-18765158E7EE}"/>
                </a:ext>
              </a:extLst>
            </p:cNvPr>
            <p:cNvSpPr txBox="1"/>
            <p:nvPr/>
          </p:nvSpPr>
          <p:spPr>
            <a:xfrm>
              <a:off x="9322881" y="3422581"/>
              <a:ext cx="1749128" cy="55362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模型优化</a:t>
              </a:r>
              <a:endPara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文本框 39">
              <a:extLst>
                <a:ext uri="{FF2B5EF4-FFF2-40B4-BE49-F238E27FC236}">
                  <a16:creationId xmlns:a16="http://schemas.microsoft.com/office/drawing/2014/main" id="{81791587-897A-4C8D-8AC7-BAFF1A700B96}"/>
                </a:ext>
              </a:extLst>
            </p:cNvPr>
            <p:cNvSpPr txBox="1"/>
            <p:nvPr/>
          </p:nvSpPr>
          <p:spPr>
            <a:xfrm>
              <a:off x="2574143" y="4920474"/>
              <a:ext cx="3305636" cy="103503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将特征矩阵进行处理，提取出输入</a:t>
              </a:r>
              <a:r>
                <a:rPr lang="en-US" altLang="zh-CN" sz="2000" kern="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X</a:t>
              </a:r>
              <a:r>
                <a:rPr lang="zh-CN" altLang="en-US" sz="2000" kern="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与输出</a:t>
              </a:r>
              <a:r>
                <a:rPr lang="en-US" altLang="zh-CN" sz="2000" kern="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y</a:t>
              </a:r>
              <a:r>
                <a:rPr lang="zh-CN" altLang="en-US" sz="2000" kern="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，</a:t>
              </a:r>
              <a:endParaRPr lang="en-US" altLang="zh-CN" sz="2000" kern="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喂给自己写的逻辑回归算法，拟合出一个权重向量</a:t>
              </a:r>
              <a:endParaRPr lang="en-US" altLang="zh-CN" sz="2000" kern="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40">
              <a:extLst>
                <a:ext uri="{FF2B5EF4-FFF2-40B4-BE49-F238E27FC236}">
                  <a16:creationId xmlns:a16="http://schemas.microsoft.com/office/drawing/2014/main" id="{F3C5437E-857C-43C2-A569-05027550F9FD}"/>
                </a:ext>
              </a:extLst>
            </p:cNvPr>
            <p:cNvSpPr txBox="1"/>
            <p:nvPr/>
          </p:nvSpPr>
          <p:spPr>
            <a:xfrm>
              <a:off x="5085952" y="1727882"/>
              <a:ext cx="4360241" cy="7943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以准确率为评估标准，使用留一法和</a:t>
              </a:r>
              <a:r>
                <a:rPr lang="en-US" altLang="zh-CN" sz="2000" kern="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k</a:t>
              </a:r>
              <a:r>
                <a:rPr lang="zh-CN" altLang="en-US" sz="2000" kern="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折验证法</a:t>
              </a:r>
              <a:endParaRPr lang="en-US" altLang="zh-CN" sz="2000" kern="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分别进行预测验证，选择准确率最高的权重向量作为模型的权重向量。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文本框 41">
              <a:extLst>
                <a:ext uri="{FF2B5EF4-FFF2-40B4-BE49-F238E27FC236}">
                  <a16:creationId xmlns:a16="http://schemas.microsoft.com/office/drawing/2014/main" id="{D1915FE4-EF3B-48DC-BD92-3A3DCED182BB}"/>
                </a:ext>
              </a:extLst>
            </p:cNvPr>
            <p:cNvSpPr txBox="1"/>
            <p:nvPr/>
          </p:nvSpPr>
          <p:spPr>
            <a:xfrm>
              <a:off x="9122293" y="5030683"/>
              <a:ext cx="2150305" cy="794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记录每次设置的参数和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相应提交的准确率，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不断调参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prstClr val="white"/>
                </a:solidFill>
                <a:cs typeface="+mn-ea"/>
                <a:sym typeface="+mn-lt"/>
              </a:rPr>
              <a:t>5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5512248" y="1809750"/>
            <a:ext cx="4488755" cy="1577905"/>
            <a:chOff x="6081239" y="800550"/>
            <a:chExt cx="4488755" cy="2153150"/>
          </a:xfrm>
        </p:grpSpPr>
        <p:sp>
          <p:nvSpPr>
            <p:cNvPr id="17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101521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kern="0" dirty="0">
                  <a:solidFill>
                    <a:srgbClr val="55C0AF"/>
                  </a:solidFill>
                  <a:cs typeface="+mn-ea"/>
                </a:rPr>
                <a:t>Review and Prospect</a:t>
              </a:r>
              <a:endParaRPr lang="zh-CN" altLang="en-US" sz="3200" kern="0" dirty="0">
                <a:solidFill>
                  <a:srgbClr val="55C0AF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239" y="1384040"/>
              <a:ext cx="4488755" cy="15696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>
                <a:spcBef>
                  <a:spcPct val="0"/>
                </a:spcBef>
                <a:buNone/>
                <a:defRPr sz="4800" b="1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ym typeface="+mn-lt"/>
                </a:rPr>
                <a:t>回顾与展望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0273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761466" y="167254"/>
            <a:ext cx="256546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3200" dirty="0">
                <a:sym typeface="+mn-lt"/>
              </a:rPr>
              <a:t>回顾与展望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B3D09E9-1C3C-4143-9D3C-843131AB4D92}"/>
              </a:ext>
            </a:extLst>
          </p:cNvPr>
          <p:cNvGrpSpPr/>
          <p:nvPr/>
        </p:nvGrpSpPr>
        <p:grpSpPr>
          <a:xfrm>
            <a:off x="1571657" y="1086000"/>
            <a:ext cx="1063828" cy="1063828"/>
            <a:chOff x="6406391" y="3446094"/>
            <a:chExt cx="838200" cy="83820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0D45A50-FE43-4D8A-9904-8BAC3F9BDFE0}"/>
                </a:ext>
              </a:extLst>
            </p:cNvPr>
            <p:cNvSpPr/>
            <p:nvPr/>
          </p:nvSpPr>
          <p:spPr>
            <a:xfrm>
              <a:off x="6406391" y="3446094"/>
              <a:ext cx="838200" cy="838200"/>
            </a:xfrm>
            <a:prstGeom prst="ellipse">
              <a:avLst/>
            </a:prstGeom>
            <a:solidFill>
              <a:srgbClr val="113F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F1D0F295-21EF-43F7-B046-46A197321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5545" y="3642360"/>
              <a:ext cx="599892" cy="445668"/>
            </a:xfrm>
            <a:custGeom>
              <a:avLst/>
              <a:gdLst>
                <a:gd name="T0" fmla="*/ 44 w 209"/>
                <a:gd name="T1" fmla="*/ 99 h 155"/>
                <a:gd name="T2" fmla="*/ 24 w 209"/>
                <a:gd name="T3" fmla="*/ 87 h 155"/>
                <a:gd name="T4" fmla="*/ 28 w 209"/>
                <a:gd name="T5" fmla="*/ 4 h 155"/>
                <a:gd name="T6" fmla="*/ 179 w 209"/>
                <a:gd name="T7" fmla="*/ 4 h 155"/>
                <a:gd name="T8" fmla="*/ 182 w 209"/>
                <a:gd name="T9" fmla="*/ 87 h 155"/>
                <a:gd name="T10" fmla="*/ 161 w 209"/>
                <a:gd name="T11" fmla="*/ 99 h 155"/>
                <a:gd name="T12" fmla="*/ 209 w 209"/>
                <a:gd name="T13" fmla="*/ 141 h 155"/>
                <a:gd name="T14" fmla="*/ 7 w 209"/>
                <a:gd name="T15" fmla="*/ 155 h 155"/>
                <a:gd name="T16" fmla="*/ 63 w 209"/>
                <a:gd name="T17" fmla="*/ 102 h 155"/>
                <a:gd name="T18" fmla="*/ 63 w 209"/>
                <a:gd name="T19" fmla="*/ 99 h 155"/>
                <a:gd name="T20" fmla="*/ 36 w 209"/>
                <a:gd name="T21" fmla="*/ 12 h 155"/>
                <a:gd name="T22" fmla="*/ 36 w 209"/>
                <a:gd name="T23" fmla="*/ 12 h 155"/>
                <a:gd name="T24" fmla="*/ 36 w 209"/>
                <a:gd name="T25" fmla="*/ 87 h 155"/>
                <a:gd name="T26" fmla="*/ 170 w 209"/>
                <a:gd name="T27" fmla="*/ 87 h 155"/>
                <a:gd name="T28" fmla="*/ 170 w 209"/>
                <a:gd name="T29" fmla="*/ 12 h 155"/>
                <a:gd name="T30" fmla="*/ 27 w 209"/>
                <a:gd name="T31" fmla="*/ 133 h 155"/>
                <a:gd name="T32" fmla="*/ 31 w 209"/>
                <a:gd name="T33" fmla="*/ 126 h 155"/>
                <a:gd name="T34" fmla="*/ 61 w 209"/>
                <a:gd name="T35" fmla="*/ 115 h 155"/>
                <a:gd name="T36" fmla="*/ 157 w 209"/>
                <a:gd name="T37" fmla="*/ 110 h 155"/>
                <a:gd name="T38" fmla="*/ 170 w 209"/>
                <a:gd name="T39" fmla="*/ 110 h 155"/>
                <a:gd name="T40" fmla="*/ 140 w 209"/>
                <a:gd name="T41" fmla="*/ 115 h 155"/>
                <a:gd name="T42" fmla="*/ 139 w 209"/>
                <a:gd name="T43" fmla="*/ 110 h 155"/>
                <a:gd name="T44" fmla="*/ 136 w 209"/>
                <a:gd name="T45" fmla="*/ 115 h 155"/>
                <a:gd name="T46" fmla="*/ 103 w 209"/>
                <a:gd name="T47" fmla="*/ 110 h 155"/>
                <a:gd name="T48" fmla="*/ 117 w 209"/>
                <a:gd name="T49" fmla="*/ 110 h 155"/>
                <a:gd name="T50" fmla="*/ 84 w 209"/>
                <a:gd name="T51" fmla="*/ 115 h 155"/>
                <a:gd name="T52" fmla="*/ 85 w 209"/>
                <a:gd name="T53" fmla="*/ 110 h 155"/>
                <a:gd name="T54" fmla="*/ 80 w 209"/>
                <a:gd name="T55" fmla="*/ 115 h 155"/>
                <a:gd name="T56" fmla="*/ 152 w 209"/>
                <a:gd name="T57" fmla="*/ 117 h 155"/>
                <a:gd name="T58" fmla="*/ 175 w 209"/>
                <a:gd name="T59" fmla="*/ 117 h 155"/>
                <a:gd name="T60" fmla="*/ 134 w 209"/>
                <a:gd name="T61" fmla="*/ 123 h 155"/>
                <a:gd name="T62" fmla="*/ 132 w 209"/>
                <a:gd name="T63" fmla="*/ 117 h 155"/>
                <a:gd name="T64" fmla="*/ 129 w 209"/>
                <a:gd name="T65" fmla="*/ 123 h 155"/>
                <a:gd name="T66" fmla="*/ 94 w 209"/>
                <a:gd name="T67" fmla="*/ 117 h 155"/>
                <a:gd name="T68" fmla="*/ 109 w 209"/>
                <a:gd name="T69" fmla="*/ 117 h 155"/>
                <a:gd name="T70" fmla="*/ 73 w 209"/>
                <a:gd name="T71" fmla="*/ 123 h 155"/>
                <a:gd name="T72" fmla="*/ 75 w 209"/>
                <a:gd name="T73" fmla="*/ 117 h 155"/>
                <a:gd name="T74" fmla="*/ 68 w 209"/>
                <a:gd name="T75" fmla="*/ 123 h 155"/>
                <a:gd name="T76" fmla="*/ 37 w 209"/>
                <a:gd name="T77" fmla="*/ 117 h 155"/>
                <a:gd name="T78" fmla="*/ 51 w 209"/>
                <a:gd name="T79" fmla="*/ 117 h 155"/>
                <a:gd name="T80" fmla="*/ 163 w 209"/>
                <a:gd name="T81" fmla="*/ 133 h 155"/>
                <a:gd name="T82" fmla="*/ 160 w 209"/>
                <a:gd name="T83" fmla="*/ 126 h 155"/>
                <a:gd name="T84" fmla="*/ 158 w 209"/>
                <a:gd name="T85" fmla="*/ 133 h 155"/>
                <a:gd name="T86" fmla="*/ 119 w 209"/>
                <a:gd name="T87" fmla="*/ 126 h 155"/>
                <a:gd name="T88" fmla="*/ 135 w 209"/>
                <a:gd name="T89" fmla="*/ 126 h 155"/>
                <a:gd name="T90" fmla="*/ 98 w 209"/>
                <a:gd name="T91" fmla="*/ 133 h 155"/>
                <a:gd name="T92" fmla="*/ 98 w 209"/>
                <a:gd name="T93" fmla="*/ 126 h 155"/>
                <a:gd name="T94" fmla="*/ 92 w 209"/>
                <a:gd name="T95" fmla="*/ 133 h 155"/>
                <a:gd name="T96" fmla="*/ 57 w 209"/>
                <a:gd name="T97" fmla="*/ 126 h 155"/>
                <a:gd name="T98" fmla="*/ 73 w 209"/>
                <a:gd name="T99" fmla="*/ 12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9" h="155">
                  <a:moveTo>
                    <a:pt x="27" y="102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33" y="99"/>
                    <a:pt x="30" y="98"/>
                    <a:pt x="28" y="96"/>
                  </a:cubicBezTo>
                  <a:cubicBezTo>
                    <a:pt x="25" y="93"/>
                    <a:pt x="24" y="90"/>
                    <a:pt x="24" y="87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9"/>
                    <a:pt x="25" y="6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30" y="1"/>
                    <a:pt x="33" y="0"/>
                    <a:pt x="36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3" y="0"/>
                    <a:pt x="177" y="1"/>
                    <a:pt x="179" y="4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81" y="6"/>
                    <a:pt x="182" y="9"/>
                    <a:pt x="182" y="12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2" y="90"/>
                    <a:pt x="181" y="93"/>
                    <a:pt x="179" y="96"/>
                  </a:cubicBezTo>
                  <a:cubicBezTo>
                    <a:pt x="177" y="98"/>
                    <a:pt x="173" y="99"/>
                    <a:pt x="170" y="99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27" y="102"/>
                    <a:pt x="27" y="102"/>
                    <a:pt x="27" y="102"/>
                  </a:cubicBezTo>
                  <a:close/>
                  <a:moveTo>
                    <a:pt x="63" y="102"/>
                  </a:moveTo>
                  <a:cubicBezTo>
                    <a:pt x="143" y="102"/>
                    <a:pt x="143" y="102"/>
                    <a:pt x="143" y="102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170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0" y="12"/>
                    <a:pt x="170" y="12"/>
                    <a:pt x="170" y="12"/>
                  </a:cubicBezTo>
                  <a:close/>
                  <a:moveTo>
                    <a:pt x="31" y="126"/>
                  </a:moveTo>
                  <a:cubicBezTo>
                    <a:pt x="30" y="128"/>
                    <a:pt x="28" y="131"/>
                    <a:pt x="27" y="133"/>
                  </a:cubicBezTo>
                  <a:cubicBezTo>
                    <a:pt x="34" y="133"/>
                    <a:pt x="41" y="133"/>
                    <a:pt x="48" y="133"/>
                  </a:cubicBezTo>
                  <a:cubicBezTo>
                    <a:pt x="49" y="131"/>
                    <a:pt x="50" y="128"/>
                    <a:pt x="51" y="126"/>
                  </a:cubicBezTo>
                  <a:cubicBezTo>
                    <a:pt x="44" y="126"/>
                    <a:pt x="38" y="126"/>
                    <a:pt x="31" y="126"/>
                  </a:cubicBezTo>
                  <a:close/>
                  <a:moveTo>
                    <a:pt x="41" y="110"/>
                  </a:moveTo>
                  <a:cubicBezTo>
                    <a:pt x="40" y="111"/>
                    <a:pt x="39" y="113"/>
                    <a:pt x="38" y="115"/>
                  </a:cubicBezTo>
                  <a:cubicBezTo>
                    <a:pt x="46" y="115"/>
                    <a:pt x="53" y="115"/>
                    <a:pt x="61" y="115"/>
                  </a:cubicBezTo>
                  <a:cubicBezTo>
                    <a:pt x="62" y="113"/>
                    <a:pt x="62" y="111"/>
                    <a:pt x="63" y="110"/>
                  </a:cubicBezTo>
                  <a:cubicBezTo>
                    <a:pt x="56" y="110"/>
                    <a:pt x="49" y="110"/>
                    <a:pt x="41" y="110"/>
                  </a:cubicBezTo>
                  <a:close/>
                  <a:moveTo>
                    <a:pt x="157" y="110"/>
                  </a:moveTo>
                  <a:cubicBezTo>
                    <a:pt x="157" y="111"/>
                    <a:pt x="158" y="113"/>
                    <a:pt x="159" y="115"/>
                  </a:cubicBezTo>
                  <a:cubicBezTo>
                    <a:pt x="164" y="115"/>
                    <a:pt x="169" y="115"/>
                    <a:pt x="173" y="115"/>
                  </a:cubicBezTo>
                  <a:cubicBezTo>
                    <a:pt x="172" y="113"/>
                    <a:pt x="171" y="111"/>
                    <a:pt x="170" y="110"/>
                  </a:cubicBezTo>
                  <a:cubicBezTo>
                    <a:pt x="166" y="110"/>
                    <a:pt x="161" y="110"/>
                    <a:pt x="157" y="110"/>
                  </a:cubicBezTo>
                  <a:close/>
                  <a:moveTo>
                    <a:pt x="139" y="110"/>
                  </a:moveTo>
                  <a:cubicBezTo>
                    <a:pt x="139" y="111"/>
                    <a:pt x="140" y="113"/>
                    <a:pt x="140" y="115"/>
                  </a:cubicBezTo>
                  <a:cubicBezTo>
                    <a:pt x="145" y="115"/>
                    <a:pt x="150" y="115"/>
                    <a:pt x="155" y="115"/>
                  </a:cubicBezTo>
                  <a:cubicBezTo>
                    <a:pt x="154" y="113"/>
                    <a:pt x="153" y="111"/>
                    <a:pt x="152" y="110"/>
                  </a:cubicBezTo>
                  <a:cubicBezTo>
                    <a:pt x="148" y="110"/>
                    <a:pt x="143" y="110"/>
                    <a:pt x="139" y="110"/>
                  </a:cubicBezTo>
                  <a:close/>
                  <a:moveTo>
                    <a:pt x="121" y="110"/>
                  </a:moveTo>
                  <a:cubicBezTo>
                    <a:pt x="121" y="111"/>
                    <a:pt x="121" y="113"/>
                    <a:pt x="122" y="115"/>
                  </a:cubicBezTo>
                  <a:cubicBezTo>
                    <a:pt x="126" y="115"/>
                    <a:pt x="131" y="115"/>
                    <a:pt x="136" y="115"/>
                  </a:cubicBezTo>
                  <a:cubicBezTo>
                    <a:pt x="135" y="113"/>
                    <a:pt x="135" y="111"/>
                    <a:pt x="134" y="110"/>
                  </a:cubicBezTo>
                  <a:cubicBezTo>
                    <a:pt x="130" y="110"/>
                    <a:pt x="125" y="110"/>
                    <a:pt x="121" y="110"/>
                  </a:cubicBezTo>
                  <a:close/>
                  <a:moveTo>
                    <a:pt x="103" y="110"/>
                  </a:moveTo>
                  <a:cubicBezTo>
                    <a:pt x="103" y="111"/>
                    <a:pt x="103" y="113"/>
                    <a:pt x="103" y="115"/>
                  </a:cubicBezTo>
                  <a:cubicBezTo>
                    <a:pt x="108" y="115"/>
                    <a:pt x="113" y="115"/>
                    <a:pt x="117" y="115"/>
                  </a:cubicBezTo>
                  <a:cubicBezTo>
                    <a:pt x="117" y="113"/>
                    <a:pt x="117" y="111"/>
                    <a:pt x="117" y="110"/>
                  </a:cubicBezTo>
                  <a:cubicBezTo>
                    <a:pt x="112" y="110"/>
                    <a:pt x="108" y="110"/>
                    <a:pt x="103" y="110"/>
                  </a:cubicBezTo>
                  <a:close/>
                  <a:moveTo>
                    <a:pt x="85" y="110"/>
                  </a:moveTo>
                  <a:cubicBezTo>
                    <a:pt x="85" y="111"/>
                    <a:pt x="85" y="113"/>
                    <a:pt x="84" y="115"/>
                  </a:cubicBezTo>
                  <a:cubicBezTo>
                    <a:pt x="89" y="115"/>
                    <a:pt x="94" y="115"/>
                    <a:pt x="98" y="115"/>
                  </a:cubicBezTo>
                  <a:cubicBezTo>
                    <a:pt x="99" y="113"/>
                    <a:pt x="99" y="111"/>
                    <a:pt x="99" y="110"/>
                  </a:cubicBezTo>
                  <a:cubicBezTo>
                    <a:pt x="94" y="110"/>
                    <a:pt x="90" y="110"/>
                    <a:pt x="85" y="110"/>
                  </a:cubicBezTo>
                  <a:close/>
                  <a:moveTo>
                    <a:pt x="67" y="110"/>
                  </a:moveTo>
                  <a:cubicBezTo>
                    <a:pt x="67" y="111"/>
                    <a:pt x="66" y="113"/>
                    <a:pt x="66" y="115"/>
                  </a:cubicBezTo>
                  <a:cubicBezTo>
                    <a:pt x="70" y="115"/>
                    <a:pt x="75" y="115"/>
                    <a:pt x="80" y="115"/>
                  </a:cubicBezTo>
                  <a:cubicBezTo>
                    <a:pt x="80" y="113"/>
                    <a:pt x="81" y="111"/>
                    <a:pt x="81" y="110"/>
                  </a:cubicBezTo>
                  <a:cubicBezTo>
                    <a:pt x="77" y="110"/>
                    <a:pt x="72" y="110"/>
                    <a:pt x="67" y="110"/>
                  </a:cubicBezTo>
                  <a:close/>
                  <a:moveTo>
                    <a:pt x="152" y="117"/>
                  </a:moveTo>
                  <a:cubicBezTo>
                    <a:pt x="153" y="119"/>
                    <a:pt x="153" y="121"/>
                    <a:pt x="154" y="123"/>
                  </a:cubicBezTo>
                  <a:cubicBezTo>
                    <a:pt x="162" y="123"/>
                    <a:pt x="170" y="123"/>
                    <a:pt x="178" y="123"/>
                  </a:cubicBezTo>
                  <a:cubicBezTo>
                    <a:pt x="177" y="121"/>
                    <a:pt x="176" y="119"/>
                    <a:pt x="175" y="117"/>
                  </a:cubicBezTo>
                  <a:cubicBezTo>
                    <a:pt x="167" y="117"/>
                    <a:pt x="160" y="117"/>
                    <a:pt x="152" y="117"/>
                  </a:cubicBezTo>
                  <a:close/>
                  <a:moveTo>
                    <a:pt x="132" y="117"/>
                  </a:moveTo>
                  <a:cubicBezTo>
                    <a:pt x="133" y="119"/>
                    <a:pt x="133" y="121"/>
                    <a:pt x="134" y="123"/>
                  </a:cubicBezTo>
                  <a:cubicBezTo>
                    <a:pt x="139" y="123"/>
                    <a:pt x="144" y="123"/>
                    <a:pt x="149" y="123"/>
                  </a:cubicBezTo>
                  <a:cubicBezTo>
                    <a:pt x="148" y="121"/>
                    <a:pt x="148" y="119"/>
                    <a:pt x="147" y="117"/>
                  </a:cubicBezTo>
                  <a:cubicBezTo>
                    <a:pt x="142" y="117"/>
                    <a:pt x="137" y="117"/>
                    <a:pt x="132" y="117"/>
                  </a:cubicBezTo>
                  <a:close/>
                  <a:moveTo>
                    <a:pt x="113" y="117"/>
                  </a:moveTo>
                  <a:cubicBezTo>
                    <a:pt x="113" y="119"/>
                    <a:pt x="114" y="121"/>
                    <a:pt x="114" y="123"/>
                  </a:cubicBezTo>
                  <a:cubicBezTo>
                    <a:pt x="119" y="123"/>
                    <a:pt x="124" y="123"/>
                    <a:pt x="129" y="123"/>
                  </a:cubicBezTo>
                  <a:cubicBezTo>
                    <a:pt x="129" y="121"/>
                    <a:pt x="128" y="119"/>
                    <a:pt x="128" y="117"/>
                  </a:cubicBezTo>
                  <a:cubicBezTo>
                    <a:pt x="123" y="117"/>
                    <a:pt x="118" y="117"/>
                    <a:pt x="113" y="117"/>
                  </a:cubicBezTo>
                  <a:close/>
                  <a:moveTo>
                    <a:pt x="94" y="117"/>
                  </a:moveTo>
                  <a:cubicBezTo>
                    <a:pt x="94" y="119"/>
                    <a:pt x="94" y="121"/>
                    <a:pt x="93" y="123"/>
                  </a:cubicBezTo>
                  <a:cubicBezTo>
                    <a:pt x="99" y="123"/>
                    <a:pt x="104" y="123"/>
                    <a:pt x="109" y="123"/>
                  </a:cubicBezTo>
                  <a:cubicBezTo>
                    <a:pt x="109" y="121"/>
                    <a:pt x="109" y="119"/>
                    <a:pt x="109" y="117"/>
                  </a:cubicBezTo>
                  <a:cubicBezTo>
                    <a:pt x="104" y="117"/>
                    <a:pt x="99" y="117"/>
                    <a:pt x="94" y="117"/>
                  </a:cubicBezTo>
                  <a:close/>
                  <a:moveTo>
                    <a:pt x="75" y="117"/>
                  </a:moveTo>
                  <a:cubicBezTo>
                    <a:pt x="74" y="119"/>
                    <a:pt x="74" y="121"/>
                    <a:pt x="73" y="123"/>
                  </a:cubicBezTo>
                  <a:cubicBezTo>
                    <a:pt x="79" y="123"/>
                    <a:pt x="84" y="123"/>
                    <a:pt x="89" y="123"/>
                  </a:cubicBezTo>
                  <a:cubicBezTo>
                    <a:pt x="89" y="121"/>
                    <a:pt x="89" y="119"/>
                    <a:pt x="90" y="117"/>
                  </a:cubicBezTo>
                  <a:cubicBezTo>
                    <a:pt x="85" y="117"/>
                    <a:pt x="80" y="117"/>
                    <a:pt x="75" y="117"/>
                  </a:cubicBezTo>
                  <a:close/>
                  <a:moveTo>
                    <a:pt x="56" y="117"/>
                  </a:moveTo>
                  <a:cubicBezTo>
                    <a:pt x="55" y="119"/>
                    <a:pt x="54" y="121"/>
                    <a:pt x="53" y="123"/>
                  </a:cubicBezTo>
                  <a:cubicBezTo>
                    <a:pt x="58" y="123"/>
                    <a:pt x="63" y="123"/>
                    <a:pt x="68" y="123"/>
                  </a:cubicBezTo>
                  <a:cubicBezTo>
                    <a:pt x="69" y="121"/>
                    <a:pt x="70" y="119"/>
                    <a:pt x="70" y="117"/>
                  </a:cubicBezTo>
                  <a:cubicBezTo>
                    <a:pt x="65" y="117"/>
                    <a:pt x="60" y="117"/>
                    <a:pt x="56" y="117"/>
                  </a:cubicBezTo>
                  <a:close/>
                  <a:moveTo>
                    <a:pt x="37" y="117"/>
                  </a:moveTo>
                  <a:cubicBezTo>
                    <a:pt x="35" y="119"/>
                    <a:pt x="34" y="121"/>
                    <a:pt x="33" y="123"/>
                  </a:cubicBezTo>
                  <a:cubicBezTo>
                    <a:pt x="38" y="123"/>
                    <a:pt x="43" y="123"/>
                    <a:pt x="48" y="123"/>
                  </a:cubicBezTo>
                  <a:cubicBezTo>
                    <a:pt x="49" y="121"/>
                    <a:pt x="50" y="119"/>
                    <a:pt x="51" y="117"/>
                  </a:cubicBezTo>
                  <a:cubicBezTo>
                    <a:pt x="46" y="117"/>
                    <a:pt x="41" y="117"/>
                    <a:pt x="37" y="117"/>
                  </a:cubicBezTo>
                  <a:close/>
                  <a:moveTo>
                    <a:pt x="160" y="126"/>
                  </a:moveTo>
                  <a:cubicBezTo>
                    <a:pt x="161" y="128"/>
                    <a:pt x="162" y="131"/>
                    <a:pt x="163" y="133"/>
                  </a:cubicBezTo>
                  <a:cubicBezTo>
                    <a:pt x="170" y="133"/>
                    <a:pt x="177" y="133"/>
                    <a:pt x="184" y="133"/>
                  </a:cubicBezTo>
                  <a:cubicBezTo>
                    <a:pt x="183" y="131"/>
                    <a:pt x="182" y="128"/>
                    <a:pt x="180" y="126"/>
                  </a:cubicBezTo>
                  <a:cubicBezTo>
                    <a:pt x="174" y="126"/>
                    <a:pt x="167" y="126"/>
                    <a:pt x="160" y="126"/>
                  </a:cubicBezTo>
                  <a:close/>
                  <a:moveTo>
                    <a:pt x="139" y="126"/>
                  </a:moveTo>
                  <a:cubicBezTo>
                    <a:pt x="140" y="128"/>
                    <a:pt x="141" y="131"/>
                    <a:pt x="141" y="133"/>
                  </a:cubicBezTo>
                  <a:cubicBezTo>
                    <a:pt x="147" y="133"/>
                    <a:pt x="152" y="133"/>
                    <a:pt x="158" y="133"/>
                  </a:cubicBezTo>
                  <a:cubicBezTo>
                    <a:pt x="157" y="131"/>
                    <a:pt x="156" y="128"/>
                    <a:pt x="155" y="126"/>
                  </a:cubicBezTo>
                  <a:cubicBezTo>
                    <a:pt x="150" y="126"/>
                    <a:pt x="145" y="126"/>
                    <a:pt x="139" y="126"/>
                  </a:cubicBezTo>
                  <a:close/>
                  <a:moveTo>
                    <a:pt x="119" y="126"/>
                  </a:moveTo>
                  <a:cubicBezTo>
                    <a:pt x="119" y="128"/>
                    <a:pt x="119" y="131"/>
                    <a:pt x="119" y="133"/>
                  </a:cubicBezTo>
                  <a:cubicBezTo>
                    <a:pt x="125" y="133"/>
                    <a:pt x="131" y="133"/>
                    <a:pt x="136" y="133"/>
                  </a:cubicBezTo>
                  <a:cubicBezTo>
                    <a:pt x="136" y="131"/>
                    <a:pt x="135" y="128"/>
                    <a:pt x="135" y="126"/>
                  </a:cubicBezTo>
                  <a:cubicBezTo>
                    <a:pt x="129" y="126"/>
                    <a:pt x="124" y="126"/>
                    <a:pt x="119" y="126"/>
                  </a:cubicBezTo>
                  <a:close/>
                  <a:moveTo>
                    <a:pt x="98" y="126"/>
                  </a:moveTo>
                  <a:cubicBezTo>
                    <a:pt x="98" y="128"/>
                    <a:pt x="98" y="131"/>
                    <a:pt x="98" y="133"/>
                  </a:cubicBezTo>
                  <a:cubicBezTo>
                    <a:pt x="103" y="133"/>
                    <a:pt x="109" y="133"/>
                    <a:pt x="115" y="133"/>
                  </a:cubicBezTo>
                  <a:cubicBezTo>
                    <a:pt x="114" y="131"/>
                    <a:pt x="114" y="128"/>
                    <a:pt x="114" y="126"/>
                  </a:cubicBezTo>
                  <a:cubicBezTo>
                    <a:pt x="109" y="126"/>
                    <a:pt x="103" y="126"/>
                    <a:pt x="98" y="126"/>
                  </a:cubicBezTo>
                  <a:close/>
                  <a:moveTo>
                    <a:pt x="77" y="126"/>
                  </a:moveTo>
                  <a:cubicBezTo>
                    <a:pt x="77" y="128"/>
                    <a:pt x="76" y="131"/>
                    <a:pt x="76" y="133"/>
                  </a:cubicBezTo>
                  <a:cubicBezTo>
                    <a:pt x="81" y="133"/>
                    <a:pt x="87" y="133"/>
                    <a:pt x="92" y="133"/>
                  </a:cubicBezTo>
                  <a:cubicBezTo>
                    <a:pt x="93" y="131"/>
                    <a:pt x="93" y="128"/>
                    <a:pt x="93" y="126"/>
                  </a:cubicBezTo>
                  <a:cubicBezTo>
                    <a:pt x="88" y="126"/>
                    <a:pt x="83" y="126"/>
                    <a:pt x="77" y="126"/>
                  </a:cubicBezTo>
                  <a:close/>
                  <a:moveTo>
                    <a:pt x="57" y="126"/>
                  </a:moveTo>
                  <a:cubicBezTo>
                    <a:pt x="56" y="128"/>
                    <a:pt x="55" y="131"/>
                    <a:pt x="54" y="133"/>
                  </a:cubicBezTo>
                  <a:cubicBezTo>
                    <a:pt x="60" y="133"/>
                    <a:pt x="65" y="133"/>
                    <a:pt x="71" y="133"/>
                  </a:cubicBezTo>
                  <a:cubicBezTo>
                    <a:pt x="71" y="131"/>
                    <a:pt x="72" y="128"/>
                    <a:pt x="73" y="126"/>
                  </a:cubicBezTo>
                  <a:cubicBezTo>
                    <a:pt x="67" y="126"/>
                    <a:pt x="62" y="126"/>
                    <a:pt x="57" y="12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CC3ACC2-3497-421F-96BB-076752AFD14A}"/>
              </a:ext>
            </a:extLst>
          </p:cNvPr>
          <p:cNvSpPr/>
          <p:nvPr/>
        </p:nvSpPr>
        <p:spPr>
          <a:xfrm>
            <a:off x="2883241" y="1086000"/>
            <a:ext cx="84293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prstClr val="white">
                    <a:lumMod val="50000"/>
                  </a:prstClr>
                </a:solidFill>
                <a:cs typeface="+mn-ea"/>
              </a:rPr>
              <a:t>通过此次中期考核，对</a:t>
            </a:r>
            <a:r>
              <a:rPr lang="en-US" altLang="zh-CN" sz="2000" dirty="0">
                <a:solidFill>
                  <a:prstClr val="white">
                    <a:lumMod val="50000"/>
                  </a:prstClr>
                </a:solidFill>
                <a:cs typeface="+mn-ea"/>
              </a:rPr>
              <a:t>pandas</a:t>
            </a:r>
            <a:r>
              <a:rPr lang="zh-CN" altLang="zh-CN" sz="2000" dirty="0">
                <a:solidFill>
                  <a:prstClr val="white">
                    <a:lumMod val="50000"/>
                  </a:prstClr>
                </a:solidFill>
                <a:cs typeface="+mn-ea"/>
              </a:rPr>
              <a:t>和</a:t>
            </a:r>
            <a:r>
              <a:rPr lang="en-US" altLang="zh-CN" sz="2000" dirty="0" err="1">
                <a:solidFill>
                  <a:prstClr val="white">
                    <a:lumMod val="50000"/>
                  </a:prstClr>
                </a:solidFill>
                <a:cs typeface="+mn-ea"/>
              </a:rPr>
              <a:t>numpy</a:t>
            </a:r>
            <a:r>
              <a:rPr lang="zh-CN" altLang="zh-CN" sz="2000" dirty="0">
                <a:solidFill>
                  <a:prstClr val="white">
                    <a:lumMod val="50000"/>
                  </a:prstClr>
                </a:solidFill>
                <a:cs typeface="+mn-ea"/>
              </a:rPr>
              <a:t>的函数熟悉了很多，也了解了很多数据处理，分析的方式并予以应用，也算是做了一次正式的数据挖掘，学到了很多。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D2B90A2-70D7-43EB-903C-EAF3E2B7C4D7}"/>
              </a:ext>
            </a:extLst>
          </p:cNvPr>
          <p:cNvGrpSpPr/>
          <p:nvPr/>
        </p:nvGrpSpPr>
        <p:grpSpPr>
          <a:xfrm>
            <a:off x="1571219" y="3021552"/>
            <a:ext cx="1063828" cy="1063828"/>
            <a:chOff x="8096250" y="3600450"/>
            <a:chExt cx="838200" cy="838200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40CD7B6-0714-40E3-89C8-77BAF75470BA}"/>
                </a:ext>
              </a:extLst>
            </p:cNvPr>
            <p:cNvSpPr/>
            <p:nvPr/>
          </p:nvSpPr>
          <p:spPr>
            <a:xfrm>
              <a:off x="8096250" y="3600450"/>
              <a:ext cx="838200" cy="838200"/>
            </a:xfrm>
            <a:prstGeom prst="ellipse">
              <a:avLst/>
            </a:prstGeom>
            <a:solidFill>
              <a:srgbClr val="55C0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Freeform 283">
              <a:extLst>
                <a:ext uri="{FF2B5EF4-FFF2-40B4-BE49-F238E27FC236}">
                  <a16:creationId xmlns:a16="http://schemas.microsoft.com/office/drawing/2014/main" id="{198669BD-4847-4D08-B39B-F0E0E14CAF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9301" y="3747671"/>
              <a:ext cx="392098" cy="543758"/>
            </a:xfrm>
            <a:custGeom>
              <a:avLst/>
              <a:gdLst>
                <a:gd name="T0" fmla="*/ 6 w 45"/>
                <a:gd name="T1" fmla="*/ 0 h 62"/>
                <a:gd name="T2" fmla="*/ 39 w 45"/>
                <a:gd name="T3" fmla="*/ 0 h 62"/>
                <a:gd name="T4" fmla="*/ 45 w 45"/>
                <a:gd name="T5" fmla="*/ 5 h 62"/>
                <a:gd name="T6" fmla="*/ 45 w 45"/>
                <a:gd name="T7" fmla="*/ 56 h 62"/>
                <a:gd name="T8" fmla="*/ 39 w 45"/>
                <a:gd name="T9" fmla="*/ 62 h 62"/>
                <a:gd name="T10" fmla="*/ 6 w 45"/>
                <a:gd name="T11" fmla="*/ 62 h 62"/>
                <a:gd name="T12" fmla="*/ 0 w 45"/>
                <a:gd name="T13" fmla="*/ 56 h 62"/>
                <a:gd name="T14" fmla="*/ 0 w 45"/>
                <a:gd name="T15" fmla="*/ 5 h 62"/>
                <a:gd name="T16" fmla="*/ 6 w 45"/>
                <a:gd name="T17" fmla="*/ 0 h 62"/>
                <a:gd name="T18" fmla="*/ 20 w 45"/>
                <a:gd name="T19" fmla="*/ 54 h 62"/>
                <a:gd name="T20" fmla="*/ 20 w 45"/>
                <a:gd name="T21" fmla="*/ 59 h 62"/>
                <a:gd name="T22" fmla="*/ 25 w 45"/>
                <a:gd name="T23" fmla="*/ 59 h 62"/>
                <a:gd name="T24" fmla="*/ 25 w 45"/>
                <a:gd name="T25" fmla="*/ 54 h 62"/>
                <a:gd name="T26" fmla="*/ 20 w 45"/>
                <a:gd name="T27" fmla="*/ 54 h 62"/>
                <a:gd name="T28" fmla="*/ 15 w 45"/>
                <a:gd name="T29" fmla="*/ 3 h 62"/>
                <a:gd name="T30" fmla="*/ 15 w 45"/>
                <a:gd name="T31" fmla="*/ 5 h 62"/>
                <a:gd name="T32" fmla="*/ 29 w 45"/>
                <a:gd name="T33" fmla="*/ 5 h 62"/>
                <a:gd name="T34" fmla="*/ 29 w 45"/>
                <a:gd name="T35" fmla="*/ 3 h 62"/>
                <a:gd name="T36" fmla="*/ 15 w 45"/>
                <a:gd name="T37" fmla="*/ 3 h 62"/>
                <a:gd name="T38" fmla="*/ 5 w 45"/>
                <a:gd name="T39" fmla="*/ 8 h 62"/>
                <a:gd name="T40" fmla="*/ 5 w 45"/>
                <a:gd name="T41" fmla="*/ 51 h 62"/>
                <a:gd name="T42" fmla="*/ 40 w 45"/>
                <a:gd name="T43" fmla="*/ 51 h 62"/>
                <a:gd name="T44" fmla="*/ 40 w 45"/>
                <a:gd name="T45" fmla="*/ 8 h 62"/>
                <a:gd name="T46" fmla="*/ 5 w 45"/>
                <a:gd name="T4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" h="62">
                  <a:moveTo>
                    <a:pt x="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2" y="0"/>
                    <a:pt x="45" y="2"/>
                    <a:pt x="45" y="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9"/>
                    <a:pt x="42" y="62"/>
                    <a:pt x="39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2" y="62"/>
                    <a:pt x="0" y="59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lose/>
                  <a:moveTo>
                    <a:pt x="20" y="54"/>
                  </a:moveTo>
                  <a:cubicBezTo>
                    <a:pt x="20" y="59"/>
                    <a:pt x="20" y="59"/>
                    <a:pt x="20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0" y="54"/>
                    <a:pt x="20" y="54"/>
                    <a:pt x="20" y="54"/>
                  </a:cubicBezTo>
                  <a:close/>
                  <a:moveTo>
                    <a:pt x="15" y="3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15" y="3"/>
                    <a:pt x="15" y="3"/>
                    <a:pt x="15" y="3"/>
                  </a:cubicBezTo>
                  <a:close/>
                  <a:moveTo>
                    <a:pt x="5" y="8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470E524-6B34-4E9B-8904-604C393A0CAF}"/>
              </a:ext>
            </a:extLst>
          </p:cNvPr>
          <p:cNvGrpSpPr/>
          <p:nvPr/>
        </p:nvGrpSpPr>
        <p:grpSpPr>
          <a:xfrm>
            <a:off x="2970718" y="2667609"/>
            <a:ext cx="8429388" cy="1957268"/>
            <a:chOff x="7369573" y="3619062"/>
            <a:chExt cx="5242301" cy="1217240"/>
          </a:xfrm>
        </p:grpSpPr>
        <p:sp>
          <p:nvSpPr>
            <p:cNvPr id="36" name="文本框 12">
              <a:extLst>
                <a:ext uri="{FF2B5EF4-FFF2-40B4-BE49-F238E27FC236}">
                  <a16:creationId xmlns:a16="http://schemas.microsoft.com/office/drawing/2014/main" id="{010EA54E-3737-479A-9F46-E3859E83B5C9}"/>
                </a:ext>
              </a:extLst>
            </p:cNvPr>
            <p:cNvSpPr txBox="1"/>
            <p:nvPr/>
          </p:nvSpPr>
          <p:spPr>
            <a:xfrm>
              <a:off x="7387517" y="3619062"/>
              <a:ext cx="912421" cy="440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20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zh-CN" altLang="zh-CN" kern="1200" dirty="0">
                  <a:solidFill>
                    <a:prstClr val="white">
                      <a:lumMod val="50000"/>
                    </a:prstClr>
                  </a:solidFill>
                  <a:latin typeface="+mn-lt"/>
                  <a:ea typeface="+mn-ea"/>
                  <a:cs typeface="+mn-ea"/>
                </a:rPr>
                <a:t>不足</a:t>
              </a:r>
              <a:r>
                <a:rPr lang="zh-CN" altLang="en-US" kern="1200" dirty="0">
                  <a:solidFill>
                    <a:prstClr val="white">
                      <a:lumMod val="50000"/>
                    </a:prstClr>
                  </a:solidFill>
                  <a:latin typeface="+mn-lt"/>
                  <a:ea typeface="+mn-ea"/>
                  <a:cs typeface="+mn-ea"/>
                </a:rPr>
                <a:t>之处：</a:t>
              </a:r>
              <a:endParaRPr lang="zh-CN" altLang="zh-CN" dirty="0"/>
            </a:p>
            <a:p>
              <a:endParaRPr lang="zh-CN" altLang="en-US" dirty="0"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4736F90-E67E-4090-BC3C-B29208AB363D}"/>
                </a:ext>
              </a:extLst>
            </p:cNvPr>
            <p:cNvSpPr/>
            <p:nvPr/>
          </p:nvSpPr>
          <p:spPr>
            <a:xfrm>
              <a:off x="7369573" y="3879259"/>
              <a:ext cx="5242301" cy="957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000" dirty="0">
                  <a:solidFill>
                    <a:prstClr val="white">
                      <a:lumMod val="50000"/>
                    </a:prstClr>
                  </a:solidFill>
                  <a:cs typeface="+mn-ea"/>
                </a:rPr>
                <a:t>1.</a:t>
              </a:r>
              <a:r>
                <a:rPr lang="zh-CN" altLang="zh-CN" sz="2000" dirty="0">
                  <a:solidFill>
                    <a:prstClr val="white">
                      <a:lumMod val="50000"/>
                    </a:prstClr>
                  </a:solidFill>
                  <a:cs typeface="+mn-ea"/>
                </a:rPr>
                <a:t>特征上处理并不合理</a:t>
              </a:r>
              <a:endParaRPr lang="en-US" altLang="zh-CN" sz="2000" dirty="0">
                <a:solidFill>
                  <a:prstClr val="white">
                    <a:lumMod val="50000"/>
                  </a:prstClr>
                </a:solidFill>
                <a:cs typeface="+mn-ea"/>
              </a:endParaRPr>
            </a:p>
            <a:p>
              <a:pPr algn="just"/>
              <a:r>
                <a:rPr lang="en-US" altLang="zh-CN" sz="2000" dirty="0">
                  <a:solidFill>
                    <a:prstClr val="white">
                      <a:lumMod val="50000"/>
                    </a:prstClr>
                  </a:solidFill>
                  <a:cs typeface="+mn-ea"/>
                </a:rPr>
                <a:t>2.</a:t>
              </a:r>
              <a:r>
                <a:rPr lang="zh-CN" altLang="zh-CN" sz="2000" dirty="0">
                  <a:solidFill>
                    <a:prstClr val="white">
                      <a:lumMod val="50000"/>
                    </a:prstClr>
                  </a:solidFill>
                  <a:cs typeface="+mn-ea"/>
                </a:rPr>
                <a:t>分析过程图不够，显得整个分析过程不够直观。如特征的密度图。</a:t>
              </a:r>
            </a:p>
            <a:p>
              <a:pPr algn="just"/>
              <a:r>
                <a:rPr lang="en-US" altLang="zh-CN" sz="2000" dirty="0">
                  <a:solidFill>
                    <a:prstClr val="white">
                      <a:lumMod val="50000"/>
                    </a:prstClr>
                  </a:solidFill>
                  <a:cs typeface="+mn-ea"/>
                </a:rPr>
                <a:t>3.</a:t>
              </a:r>
              <a:r>
                <a:rPr lang="zh-CN" altLang="zh-CN" sz="2000" dirty="0">
                  <a:solidFill>
                    <a:prstClr val="white">
                      <a:lumMod val="50000"/>
                    </a:prstClr>
                  </a:solidFill>
                  <a:cs typeface="+mn-ea"/>
                </a:rPr>
                <a:t>没有了解该图数据分布是否倾斜</a:t>
              </a:r>
              <a:r>
                <a:rPr lang="zh-CN" altLang="en-US" sz="2000" dirty="0">
                  <a:solidFill>
                    <a:prstClr val="white">
                      <a:lumMod val="50000"/>
                    </a:prstClr>
                  </a:solidFill>
                  <a:cs typeface="+mn-ea"/>
                </a:rPr>
                <a:t>。</a:t>
              </a:r>
              <a:endParaRPr lang="en-US" altLang="zh-CN" sz="2000" dirty="0">
                <a:solidFill>
                  <a:prstClr val="white">
                    <a:lumMod val="50000"/>
                  </a:prstClr>
                </a:solidFill>
                <a:cs typeface="+mn-ea"/>
              </a:endParaRPr>
            </a:p>
            <a:p>
              <a:pPr algn="just"/>
              <a:r>
                <a:rPr lang="en-US" altLang="zh-CN" sz="2000" dirty="0">
                  <a:solidFill>
                    <a:prstClr val="white">
                      <a:lumMod val="50000"/>
                    </a:prstClr>
                  </a:solidFill>
                  <a:cs typeface="+mn-ea"/>
                </a:rPr>
                <a:t>4.</a:t>
              </a:r>
              <a:r>
                <a:rPr lang="zh-CN" altLang="zh-CN" sz="2000" dirty="0">
                  <a:solidFill>
                    <a:prstClr val="white">
                      <a:lumMod val="50000"/>
                    </a:prstClr>
                  </a:solidFill>
                  <a:cs typeface="+mn-ea"/>
                </a:rPr>
                <a:t>算法知识的匮乏导致可选择模型少，准确率被限制在一定范围内。</a:t>
              </a:r>
            </a:p>
            <a:p>
              <a:pPr algn="r"/>
              <a:endPara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D523A32-C049-4649-B750-5B7482CA0899}"/>
              </a:ext>
            </a:extLst>
          </p:cNvPr>
          <p:cNvGrpSpPr/>
          <p:nvPr/>
        </p:nvGrpSpPr>
        <p:grpSpPr>
          <a:xfrm>
            <a:off x="1571657" y="4990989"/>
            <a:ext cx="1063828" cy="1063828"/>
            <a:chOff x="9429750" y="3600450"/>
            <a:chExt cx="838200" cy="83820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E0A4D2B-E374-4C6B-A170-6116F6E0F684}"/>
                </a:ext>
              </a:extLst>
            </p:cNvPr>
            <p:cNvSpPr/>
            <p:nvPr/>
          </p:nvSpPr>
          <p:spPr>
            <a:xfrm>
              <a:off x="9429750" y="3600450"/>
              <a:ext cx="838200" cy="838200"/>
            </a:xfrm>
            <a:prstGeom prst="ellipse">
              <a:avLst/>
            </a:prstGeom>
            <a:solidFill>
              <a:srgbClr val="113F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DA928C74-1015-416C-8273-B89A4FD3EE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0213" y="3721403"/>
              <a:ext cx="377274" cy="596294"/>
            </a:xfrm>
            <a:custGeom>
              <a:avLst/>
              <a:gdLst>
                <a:gd name="T0" fmla="*/ 107 w 126"/>
                <a:gd name="T1" fmla="*/ 19 h 199"/>
                <a:gd name="T2" fmla="*/ 117 w 126"/>
                <a:gd name="T3" fmla="*/ 95 h 199"/>
                <a:gd name="T4" fmla="*/ 97 w 126"/>
                <a:gd name="T5" fmla="*/ 123 h 199"/>
                <a:gd name="T6" fmla="*/ 104 w 126"/>
                <a:gd name="T7" fmla="*/ 122 h 199"/>
                <a:gd name="T8" fmla="*/ 108 w 126"/>
                <a:gd name="T9" fmla="*/ 137 h 199"/>
                <a:gd name="T10" fmla="*/ 105 w 126"/>
                <a:gd name="T11" fmla="*/ 149 h 199"/>
                <a:gd name="T12" fmla="*/ 108 w 126"/>
                <a:gd name="T13" fmla="*/ 161 h 199"/>
                <a:gd name="T14" fmla="*/ 104 w 126"/>
                <a:gd name="T15" fmla="*/ 175 h 199"/>
                <a:gd name="T16" fmla="*/ 29 w 126"/>
                <a:gd name="T17" fmla="*/ 181 h 199"/>
                <a:gd name="T18" fmla="*/ 22 w 126"/>
                <a:gd name="T19" fmla="*/ 177 h 199"/>
                <a:gd name="T20" fmla="*/ 22 w 126"/>
                <a:gd name="T21" fmla="*/ 156 h 199"/>
                <a:gd name="T22" fmla="*/ 22 w 126"/>
                <a:gd name="T23" fmla="*/ 153 h 199"/>
                <a:gd name="T24" fmla="*/ 22 w 126"/>
                <a:gd name="T25" fmla="*/ 132 h 199"/>
                <a:gd name="T26" fmla="*/ 28 w 126"/>
                <a:gd name="T27" fmla="*/ 129 h 199"/>
                <a:gd name="T28" fmla="*/ 31 w 126"/>
                <a:gd name="T29" fmla="*/ 117 h 199"/>
                <a:gd name="T30" fmla="*/ 0 w 126"/>
                <a:gd name="T31" fmla="*/ 63 h 199"/>
                <a:gd name="T32" fmla="*/ 63 w 126"/>
                <a:gd name="T33" fmla="*/ 0 h 199"/>
                <a:gd name="T34" fmla="*/ 52 w 126"/>
                <a:gd name="T35" fmla="*/ 76 h 199"/>
                <a:gd name="T36" fmla="*/ 57 w 126"/>
                <a:gd name="T37" fmla="*/ 73 h 199"/>
                <a:gd name="T38" fmla="*/ 63 w 126"/>
                <a:gd name="T39" fmla="*/ 76 h 199"/>
                <a:gd name="T40" fmla="*/ 68 w 126"/>
                <a:gd name="T41" fmla="*/ 73 h 199"/>
                <a:gd name="T42" fmla="*/ 74 w 126"/>
                <a:gd name="T43" fmla="*/ 76 h 199"/>
                <a:gd name="T44" fmla="*/ 81 w 126"/>
                <a:gd name="T45" fmla="*/ 71 h 199"/>
                <a:gd name="T46" fmla="*/ 73 w 126"/>
                <a:gd name="T47" fmla="*/ 96 h 199"/>
                <a:gd name="T48" fmla="*/ 84 w 126"/>
                <a:gd name="T49" fmla="*/ 124 h 199"/>
                <a:gd name="T50" fmla="*/ 84 w 126"/>
                <a:gd name="T51" fmla="*/ 109 h 199"/>
                <a:gd name="T52" fmla="*/ 106 w 126"/>
                <a:gd name="T53" fmla="*/ 88 h 199"/>
                <a:gd name="T54" fmla="*/ 98 w 126"/>
                <a:gd name="T55" fmla="*/ 28 h 199"/>
                <a:gd name="T56" fmla="*/ 28 w 126"/>
                <a:gd name="T57" fmla="*/ 28 h 199"/>
                <a:gd name="T58" fmla="*/ 20 w 126"/>
                <a:gd name="T59" fmla="*/ 89 h 199"/>
                <a:gd name="T60" fmla="*/ 44 w 126"/>
                <a:gd name="T61" fmla="*/ 109 h 199"/>
                <a:gd name="T62" fmla="*/ 44 w 126"/>
                <a:gd name="T63" fmla="*/ 125 h 199"/>
                <a:gd name="T64" fmla="*/ 55 w 126"/>
                <a:gd name="T65" fmla="*/ 96 h 199"/>
                <a:gd name="T66" fmla="*/ 47 w 126"/>
                <a:gd name="T67" fmla="*/ 71 h 199"/>
                <a:gd name="T68" fmla="*/ 76 w 126"/>
                <a:gd name="T69" fmla="*/ 79 h 199"/>
                <a:gd name="T70" fmla="*/ 68 w 126"/>
                <a:gd name="T71" fmla="*/ 78 h 199"/>
                <a:gd name="T72" fmla="*/ 57 w 126"/>
                <a:gd name="T73" fmla="*/ 78 h 199"/>
                <a:gd name="T74" fmla="*/ 52 w 126"/>
                <a:gd name="T75" fmla="*/ 79 h 199"/>
                <a:gd name="T76" fmla="*/ 61 w 126"/>
                <a:gd name="T77" fmla="*/ 94 h 199"/>
                <a:gd name="T78" fmla="*/ 61 w 126"/>
                <a:gd name="T79" fmla="*/ 125 h 199"/>
                <a:gd name="T80" fmla="*/ 66 w 126"/>
                <a:gd name="T81" fmla="*/ 95 h 199"/>
                <a:gd name="T82" fmla="*/ 67 w 126"/>
                <a:gd name="T83" fmla="*/ 93 h 199"/>
                <a:gd name="T84" fmla="*/ 82 w 126"/>
                <a:gd name="T85" fmla="*/ 180 h 199"/>
                <a:gd name="T86" fmla="*/ 64 w 126"/>
                <a:gd name="T87" fmla="*/ 199 h 199"/>
                <a:gd name="T88" fmla="*/ 82 w 126"/>
                <a:gd name="T89" fmla="*/ 180 h 199"/>
                <a:gd name="T90" fmla="*/ 33 w 126"/>
                <a:gd name="T91" fmla="*/ 165 h 199"/>
                <a:gd name="T92" fmla="*/ 33 w 126"/>
                <a:gd name="T93" fmla="*/ 168 h 199"/>
                <a:gd name="T94" fmla="*/ 95 w 126"/>
                <a:gd name="T95" fmla="*/ 161 h 199"/>
                <a:gd name="T96" fmla="*/ 95 w 126"/>
                <a:gd name="T97" fmla="*/ 136 h 199"/>
                <a:gd name="T98" fmla="*/ 33 w 126"/>
                <a:gd name="T99" fmla="*/ 143 h 199"/>
                <a:gd name="T100" fmla="*/ 95 w 126"/>
                <a:gd name="T101" fmla="*/ 139 h 199"/>
                <a:gd name="T102" fmla="*/ 95 w 126"/>
                <a:gd name="T103" fmla="*/ 13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6" h="199">
                  <a:moveTo>
                    <a:pt x="63" y="0"/>
                  </a:moveTo>
                  <a:cubicBezTo>
                    <a:pt x="80" y="0"/>
                    <a:pt x="96" y="7"/>
                    <a:pt x="107" y="19"/>
                  </a:cubicBezTo>
                  <a:cubicBezTo>
                    <a:pt x="119" y="30"/>
                    <a:pt x="126" y="46"/>
                    <a:pt x="126" y="63"/>
                  </a:cubicBezTo>
                  <a:cubicBezTo>
                    <a:pt x="126" y="75"/>
                    <a:pt x="123" y="86"/>
                    <a:pt x="117" y="95"/>
                  </a:cubicBezTo>
                  <a:cubicBezTo>
                    <a:pt x="112" y="104"/>
                    <a:pt x="105" y="111"/>
                    <a:pt x="97" y="116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6" y="126"/>
                    <a:pt x="106" y="126"/>
                    <a:pt x="106" y="126"/>
                  </a:cubicBezTo>
                  <a:cubicBezTo>
                    <a:pt x="107" y="130"/>
                    <a:pt x="108" y="134"/>
                    <a:pt x="108" y="137"/>
                  </a:cubicBezTo>
                  <a:cubicBezTo>
                    <a:pt x="108" y="141"/>
                    <a:pt x="107" y="144"/>
                    <a:pt x="106" y="148"/>
                  </a:cubicBezTo>
                  <a:cubicBezTo>
                    <a:pt x="105" y="149"/>
                    <a:pt x="105" y="149"/>
                    <a:pt x="105" y="149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7" y="154"/>
                    <a:pt x="108" y="157"/>
                    <a:pt x="108" y="161"/>
                  </a:cubicBezTo>
                  <a:cubicBezTo>
                    <a:pt x="108" y="164"/>
                    <a:pt x="107" y="168"/>
                    <a:pt x="106" y="171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0" y="175"/>
                    <a:pt x="100" y="175"/>
                    <a:pt x="100" y="175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74"/>
                    <a:pt x="20" y="171"/>
                    <a:pt x="20" y="167"/>
                  </a:cubicBezTo>
                  <a:cubicBezTo>
                    <a:pt x="20" y="164"/>
                    <a:pt x="21" y="160"/>
                    <a:pt x="22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21" y="150"/>
                    <a:pt x="20" y="147"/>
                    <a:pt x="20" y="144"/>
                  </a:cubicBezTo>
                  <a:cubicBezTo>
                    <a:pt x="20" y="140"/>
                    <a:pt x="21" y="136"/>
                    <a:pt x="22" y="132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2" y="112"/>
                    <a:pt x="15" y="104"/>
                    <a:pt x="9" y="96"/>
                  </a:cubicBezTo>
                  <a:cubicBezTo>
                    <a:pt x="3" y="86"/>
                    <a:pt x="0" y="75"/>
                    <a:pt x="0" y="63"/>
                  </a:cubicBezTo>
                  <a:cubicBezTo>
                    <a:pt x="0" y="46"/>
                    <a:pt x="7" y="30"/>
                    <a:pt x="19" y="19"/>
                  </a:cubicBezTo>
                  <a:cubicBezTo>
                    <a:pt x="30" y="7"/>
                    <a:pt x="46" y="0"/>
                    <a:pt x="63" y="0"/>
                  </a:cubicBezTo>
                  <a:close/>
                  <a:moveTo>
                    <a:pt x="49" y="75"/>
                  </a:moveTo>
                  <a:cubicBezTo>
                    <a:pt x="50" y="76"/>
                    <a:pt x="51" y="76"/>
                    <a:pt x="52" y="76"/>
                  </a:cubicBezTo>
                  <a:cubicBezTo>
                    <a:pt x="54" y="76"/>
                    <a:pt x="55" y="75"/>
                    <a:pt x="56" y="74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60" y="76"/>
                    <a:pt x="61" y="76"/>
                    <a:pt x="63" y="76"/>
                  </a:cubicBezTo>
                  <a:cubicBezTo>
                    <a:pt x="64" y="76"/>
                    <a:pt x="65" y="76"/>
                    <a:pt x="67" y="74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1" y="76"/>
                    <a:pt x="72" y="76"/>
                    <a:pt x="74" y="76"/>
                  </a:cubicBezTo>
                  <a:cubicBezTo>
                    <a:pt x="76" y="76"/>
                    <a:pt x="77" y="75"/>
                    <a:pt x="79" y="75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84" y="124"/>
                    <a:pt x="84" y="124"/>
                    <a:pt x="84" y="124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95" y="102"/>
                    <a:pt x="101" y="96"/>
                    <a:pt x="106" y="88"/>
                  </a:cubicBezTo>
                  <a:cubicBezTo>
                    <a:pt x="110" y="81"/>
                    <a:pt x="113" y="72"/>
                    <a:pt x="113" y="63"/>
                  </a:cubicBezTo>
                  <a:cubicBezTo>
                    <a:pt x="113" y="49"/>
                    <a:pt x="107" y="37"/>
                    <a:pt x="98" y="28"/>
                  </a:cubicBezTo>
                  <a:cubicBezTo>
                    <a:pt x="89" y="19"/>
                    <a:pt x="77" y="13"/>
                    <a:pt x="63" y="13"/>
                  </a:cubicBezTo>
                  <a:cubicBezTo>
                    <a:pt x="49" y="13"/>
                    <a:pt x="37" y="19"/>
                    <a:pt x="28" y="28"/>
                  </a:cubicBezTo>
                  <a:cubicBezTo>
                    <a:pt x="19" y="37"/>
                    <a:pt x="13" y="49"/>
                    <a:pt x="13" y="63"/>
                  </a:cubicBezTo>
                  <a:cubicBezTo>
                    <a:pt x="13" y="73"/>
                    <a:pt x="16" y="81"/>
                    <a:pt x="20" y="89"/>
                  </a:cubicBezTo>
                  <a:cubicBezTo>
                    <a:pt x="25" y="97"/>
                    <a:pt x="32" y="103"/>
                    <a:pt x="40" y="107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25"/>
                    <a:pt x="44" y="125"/>
                    <a:pt x="44" y="125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9" y="75"/>
                    <a:pt x="49" y="75"/>
                    <a:pt x="49" y="75"/>
                  </a:cubicBezTo>
                  <a:close/>
                  <a:moveTo>
                    <a:pt x="76" y="79"/>
                  </a:moveTo>
                  <a:cubicBezTo>
                    <a:pt x="75" y="79"/>
                    <a:pt x="75" y="79"/>
                    <a:pt x="74" y="79"/>
                  </a:cubicBezTo>
                  <a:cubicBezTo>
                    <a:pt x="72" y="80"/>
                    <a:pt x="70" y="79"/>
                    <a:pt x="68" y="78"/>
                  </a:cubicBezTo>
                  <a:cubicBezTo>
                    <a:pt x="66" y="79"/>
                    <a:pt x="65" y="80"/>
                    <a:pt x="63" y="80"/>
                  </a:cubicBezTo>
                  <a:cubicBezTo>
                    <a:pt x="61" y="80"/>
                    <a:pt x="59" y="79"/>
                    <a:pt x="57" y="78"/>
                  </a:cubicBezTo>
                  <a:cubicBezTo>
                    <a:pt x="56" y="79"/>
                    <a:pt x="54" y="79"/>
                    <a:pt x="52" y="79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82" y="180"/>
                  </a:moveTo>
                  <a:cubicBezTo>
                    <a:pt x="46" y="184"/>
                    <a:pt x="46" y="184"/>
                    <a:pt x="46" y="184"/>
                  </a:cubicBezTo>
                  <a:cubicBezTo>
                    <a:pt x="47" y="192"/>
                    <a:pt x="54" y="199"/>
                    <a:pt x="64" y="199"/>
                  </a:cubicBezTo>
                  <a:cubicBezTo>
                    <a:pt x="74" y="199"/>
                    <a:pt x="82" y="191"/>
                    <a:pt x="82" y="181"/>
                  </a:cubicBezTo>
                  <a:cubicBezTo>
                    <a:pt x="82" y="181"/>
                    <a:pt x="82" y="181"/>
                    <a:pt x="82" y="180"/>
                  </a:cubicBezTo>
                  <a:close/>
                  <a:moveTo>
                    <a:pt x="95" y="159"/>
                  </a:moveTo>
                  <a:cubicBezTo>
                    <a:pt x="33" y="165"/>
                    <a:pt x="33" y="165"/>
                    <a:pt x="33" y="165"/>
                  </a:cubicBezTo>
                  <a:cubicBezTo>
                    <a:pt x="33" y="166"/>
                    <a:pt x="33" y="166"/>
                    <a:pt x="33" y="167"/>
                  </a:cubicBezTo>
                  <a:cubicBezTo>
                    <a:pt x="33" y="167"/>
                    <a:pt x="33" y="167"/>
                    <a:pt x="33" y="168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5" y="162"/>
                    <a:pt x="95" y="161"/>
                    <a:pt x="95" y="161"/>
                  </a:cubicBezTo>
                  <a:cubicBezTo>
                    <a:pt x="95" y="160"/>
                    <a:pt x="95" y="160"/>
                    <a:pt x="95" y="159"/>
                  </a:cubicBezTo>
                  <a:close/>
                  <a:moveTo>
                    <a:pt x="95" y="136"/>
                  </a:moveTo>
                  <a:cubicBezTo>
                    <a:pt x="33" y="141"/>
                    <a:pt x="33" y="141"/>
                    <a:pt x="33" y="141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138"/>
                    <a:pt x="95" y="138"/>
                    <a:pt x="95" y="137"/>
                  </a:cubicBezTo>
                  <a:cubicBezTo>
                    <a:pt x="95" y="137"/>
                    <a:pt x="95" y="136"/>
                    <a:pt x="95" y="13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E2AA051-4375-445E-9300-27020CE6BB54}"/>
              </a:ext>
            </a:extLst>
          </p:cNvPr>
          <p:cNvGrpSpPr/>
          <p:nvPr/>
        </p:nvGrpSpPr>
        <p:grpSpPr>
          <a:xfrm>
            <a:off x="2854390" y="4901322"/>
            <a:ext cx="8429388" cy="1415771"/>
            <a:chOff x="7369573" y="3630428"/>
            <a:chExt cx="5242301" cy="880480"/>
          </a:xfrm>
        </p:grpSpPr>
        <p:sp>
          <p:nvSpPr>
            <p:cNvPr id="45" name="文本框 12">
              <a:extLst>
                <a:ext uri="{FF2B5EF4-FFF2-40B4-BE49-F238E27FC236}">
                  <a16:creationId xmlns:a16="http://schemas.microsoft.com/office/drawing/2014/main" id="{655B2878-8AD6-49B7-897F-855BAFFCE03B}"/>
                </a:ext>
              </a:extLst>
            </p:cNvPr>
            <p:cNvSpPr txBox="1"/>
            <p:nvPr/>
          </p:nvSpPr>
          <p:spPr>
            <a:xfrm>
              <a:off x="7396150" y="3630428"/>
              <a:ext cx="593366" cy="248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20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kern="1200" dirty="0">
                  <a:solidFill>
                    <a:prstClr val="white">
                      <a:lumMod val="50000"/>
                    </a:prstClr>
                  </a:solidFill>
                  <a:latin typeface="+mn-lt"/>
                  <a:ea typeface="+mn-ea"/>
                  <a:cs typeface="+mn-ea"/>
                </a:rPr>
                <a:t>感想：</a:t>
              </a:r>
              <a:endParaRPr lang="zh-CN" altLang="en-US" dirty="0"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78BFBF2-AA25-4A4A-9472-1E6F34684EB9}"/>
                </a:ext>
              </a:extLst>
            </p:cNvPr>
            <p:cNvSpPr/>
            <p:nvPr/>
          </p:nvSpPr>
          <p:spPr>
            <a:xfrm>
              <a:off x="7369573" y="3879259"/>
              <a:ext cx="5242301" cy="631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zh-CN" sz="2000" dirty="0">
                  <a:solidFill>
                    <a:prstClr val="white">
                      <a:lumMod val="50000"/>
                    </a:prstClr>
                  </a:solidFill>
                  <a:cs typeface="+mn-ea"/>
                </a:rPr>
                <a:t>从无到有，需要勇气，这个走出舒适区的过程必定是痛苦的，但不迈出这一步就会错失提升自我的机会，也会一直恐惧变化，这并不利于个人的发展。所以，多尝试，多搜索，不会就问！干巴爹！冲冲冲！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870148" y="2493347"/>
            <a:ext cx="6238032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7" name="圆角矩形 17">
            <a:extLst>
              <a:ext uri="{FF2B5EF4-FFF2-40B4-BE49-F238E27FC236}">
                <a16:creationId xmlns:a16="http://schemas.microsoft.com/office/drawing/2014/main" id="{7279E109-A6EA-418B-9FFC-27111CBF6B4E}"/>
              </a:ext>
            </a:extLst>
          </p:cNvPr>
          <p:cNvSpPr/>
          <p:nvPr/>
        </p:nvSpPr>
        <p:spPr>
          <a:xfrm>
            <a:off x="8834038" y="4383389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2021.4.18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06015" y="2195888"/>
            <a:ext cx="1707122" cy="1365192"/>
            <a:chOff x="7715" y="2833"/>
            <a:chExt cx="2688" cy="2150"/>
          </a:xfrm>
        </p:grpSpPr>
        <p:grpSp>
          <p:nvGrpSpPr>
            <p:cNvPr id="37" name="组合 36"/>
            <p:cNvGrpSpPr/>
            <p:nvPr/>
          </p:nvGrpSpPr>
          <p:grpSpPr>
            <a:xfrm>
              <a:off x="7715" y="2833"/>
              <a:ext cx="2688" cy="1917"/>
              <a:chOff x="5423052" y="683179"/>
              <a:chExt cx="1337588" cy="954090"/>
            </a:xfrm>
          </p:grpSpPr>
          <p:sp>
            <p:nvSpPr>
              <p:cNvPr id="39" name="文本框 7"/>
              <p:cNvSpPr txBox="1"/>
              <p:nvPr/>
            </p:nvSpPr>
            <p:spPr>
              <a:xfrm>
                <a:off x="5608415" y="683179"/>
                <a:ext cx="975171" cy="95409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Circle">
                  <a:avLst/>
                </a:prstTxWarp>
                <a:spAutoFit/>
              </a:bodyPr>
              <a:lstStyle/>
              <a:p>
                <a:endParaRPr lang="zh-CN" altLang="en-US" sz="280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文本框 8"/>
              <p:cNvSpPr txBox="1"/>
              <p:nvPr/>
            </p:nvSpPr>
            <p:spPr>
              <a:xfrm>
                <a:off x="5423052" y="739658"/>
                <a:ext cx="1337588" cy="795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6000" dirty="0">
                    <a:solidFill>
                      <a:schemeClr val="bg1"/>
                    </a:solidFill>
                    <a:cs typeface="+mn-ea"/>
                    <a:sym typeface="+mn-lt"/>
                  </a:rPr>
                  <a:t>目录</a:t>
                </a: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7715" y="4355"/>
              <a:ext cx="2651" cy="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47593" y="519286"/>
            <a:ext cx="3989705" cy="981075"/>
            <a:chOff x="10546" y="2330"/>
            <a:chExt cx="6283" cy="1545"/>
          </a:xfrm>
        </p:grpSpPr>
        <p:sp>
          <p:nvSpPr>
            <p:cNvPr id="5239" name="文本框 23"/>
            <p:cNvSpPr txBox="1"/>
            <p:nvPr/>
          </p:nvSpPr>
          <p:spPr>
            <a:xfrm>
              <a:off x="12689" y="2631"/>
              <a:ext cx="4140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理解数据</a:t>
              </a:r>
            </a:p>
          </p:txBody>
        </p:sp>
        <p:sp>
          <p:nvSpPr>
            <p:cNvPr id="7" name="菱形 6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24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247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31" name="直接连接符 30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42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76855" y="1761366"/>
            <a:ext cx="4018915" cy="981075"/>
            <a:chOff x="10546" y="2330"/>
            <a:chExt cx="6329" cy="1545"/>
          </a:xfrm>
        </p:grpSpPr>
        <p:sp>
          <p:nvSpPr>
            <p:cNvPr id="5" name="文本框 23"/>
            <p:cNvSpPr txBox="1"/>
            <p:nvPr/>
          </p:nvSpPr>
          <p:spPr>
            <a:xfrm>
              <a:off x="12735" y="2631"/>
              <a:ext cx="4140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数据预处理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62250" y="3059765"/>
            <a:ext cx="4033520" cy="981075"/>
            <a:chOff x="10546" y="2330"/>
            <a:chExt cx="6352" cy="1545"/>
          </a:xfrm>
        </p:grpSpPr>
        <p:sp>
          <p:nvSpPr>
            <p:cNvPr id="20" name="文本框 23"/>
            <p:cNvSpPr txBox="1"/>
            <p:nvPr/>
          </p:nvSpPr>
          <p:spPr>
            <a:xfrm>
              <a:off x="12758" y="2631"/>
              <a:ext cx="4140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特征工程</a:t>
              </a:r>
            </a:p>
          </p:txBody>
        </p:sp>
        <p:sp>
          <p:nvSpPr>
            <p:cNvPr id="23" name="菱形 22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菱形 23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8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33" name="直接连接符 32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62198" y="4375652"/>
            <a:ext cx="5375910" cy="981075"/>
            <a:chOff x="10546" y="2330"/>
            <a:chExt cx="8466" cy="1545"/>
          </a:xfrm>
        </p:grpSpPr>
        <p:sp>
          <p:nvSpPr>
            <p:cNvPr id="42" name="文本框 23"/>
            <p:cNvSpPr txBox="1"/>
            <p:nvPr/>
          </p:nvSpPr>
          <p:spPr>
            <a:xfrm>
              <a:off x="12781" y="2654"/>
              <a:ext cx="6231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训练模型与模型优化</a:t>
              </a:r>
            </a:p>
          </p:txBody>
        </p:sp>
        <p:sp>
          <p:nvSpPr>
            <p:cNvPr id="43" name="菱形 42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菱形 43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46" name="直接连接符 45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49" name="直接连接符 48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1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04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6F6ABBC-AC6B-48D7-BCD8-84E1F5810D70}"/>
              </a:ext>
            </a:extLst>
          </p:cNvPr>
          <p:cNvGrpSpPr/>
          <p:nvPr/>
        </p:nvGrpSpPr>
        <p:grpSpPr>
          <a:xfrm>
            <a:off x="6647541" y="5677807"/>
            <a:ext cx="4048125" cy="981075"/>
            <a:chOff x="10546" y="2330"/>
            <a:chExt cx="6375" cy="1545"/>
          </a:xfrm>
        </p:grpSpPr>
        <p:sp>
          <p:nvSpPr>
            <p:cNvPr id="56" name="文本框 23">
              <a:extLst>
                <a:ext uri="{FF2B5EF4-FFF2-40B4-BE49-F238E27FC236}">
                  <a16:creationId xmlns:a16="http://schemas.microsoft.com/office/drawing/2014/main" id="{BD33331E-2BAE-45A4-B7E0-8611ABB21597}"/>
                </a:ext>
              </a:extLst>
            </p:cNvPr>
            <p:cNvSpPr txBox="1"/>
            <p:nvPr/>
          </p:nvSpPr>
          <p:spPr>
            <a:xfrm>
              <a:off x="12781" y="2654"/>
              <a:ext cx="4140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回顾与展望</a:t>
              </a:r>
            </a:p>
          </p:txBody>
        </p:sp>
        <p:sp>
          <p:nvSpPr>
            <p:cNvPr id="57" name="菱形 56">
              <a:extLst>
                <a:ext uri="{FF2B5EF4-FFF2-40B4-BE49-F238E27FC236}">
                  <a16:creationId xmlns:a16="http://schemas.microsoft.com/office/drawing/2014/main" id="{F017EFC1-36FB-4856-A1D5-519D68D74212}"/>
                </a:ext>
              </a:extLst>
            </p:cNvPr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菱形 57">
              <a:extLst>
                <a:ext uri="{FF2B5EF4-FFF2-40B4-BE49-F238E27FC236}">
                  <a16:creationId xmlns:a16="http://schemas.microsoft.com/office/drawing/2014/main" id="{177116BA-3B89-481B-B4CF-92EE95BADD2B}"/>
                </a:ext>
              </a:extLst>
            </p:cNvPr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9" name="组合 12">
              <a:extLst>
                <a:ext uri="{FF2B5EF4-FFF2-40B4-BE49-F238E27FC236}">
                  <a16:creationId xmlns:a16="http://schemas.microsoft.com/office/drawing/2014/main" id="{4A7EB255-92B0-4AD3-8611-3D2CC82287F6}"/>
                </a:ext>
              </a:extLst>
            </p:cNvPr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7E5F0218-B63D-4871-ACE9-D828FFB03AD3}"/>
                  </a:ext>
                </a:extLst>
              </p:cNvPr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10D37009-5B9F-46D6-A6A7-A49A33BDC77D}"/>
                  </a:ext>
                </a:extLst>
              </p:cNvPr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组合 26">
              <a:extLst>
                <a:ext uri="{FF2B5EF4-FFF2-40B4-BE49-F238E27FC236}">
                  <a16:creationId xmlns:a16="http://schemas.microsoft.com/office/drawing/2014/main" id="{867EE5CA-28D1-43FE-A104-883A36FA8C20}"/>
                </a:ext>
              </a:extLst>
            </p:cNvPr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1077DF05-4508-4DE1-A944-2777DD26479F}"/>
                  </a:ext>
                </a:extLst>
              </p:cNvPr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A539B9AE-549C-4324-8C56-875F9F14ACB1}"/>
                  </a:ext>
                </a:extLst>
              </p:cNvPr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1" name="文本框 25">
              <a:extLst>
                <a:ext uri="{FF2B5EF4-FFF2-40B4-BE49-F238E27FC236}">
                  <a16:creationId xmlns:a16="http://schemas.microsoft.com/office/drawing/2014/main" id="{D409A586-7284-4E50-9994-8EE02B4F1027}"/>
                </a:ext>
              </a:extLst>
            </p:cNvPr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05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5512248" y="1809750"/>
            <a:ext cx="4488755" cy="1577905"/>
            <a:chOff x="6081239" y="800550"/>
            <a:chExt cx="4488755" cy="2153150"/>
          </a:xfrm>
        </p:grpSpPr>
        <p:sp>
          <p:nvSpPr>
            <p:cNvPr id="17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101521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55C0AF"/>
                  </a:solidFill>
                  <a:effectLst/>
                  <a:uLnTx/>
                  <a:uFillTx/>
                  <a:cs typeface="+mn-ea"/>
                  <a:sym typeface="+mn-lt"/>
                </a:rPr>
                <a:t>Data Introduction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5C0A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239" y="1384040"/>
              <a:ext cx="4488755" cy="15696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>
                <a:spcBef>
                  <a:spcPct val="0"/>
                </a:spcBef>
                <a:buNone/>
                <a:defRPr sz="4800" b="1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ym typeface="+mn-lt"/>
                </a:rPr>
                <a:t>理解数据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318863" y="128215"/>
            <a:ext cx="256546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3200" dirty="0">
                <a:sym typeface="+mn-lt"/>
              </a:rPr>
              <a:t>探明问题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D0CA4F6-4475-431D-9CAA-DC7C20405EAA}"/>
              </a:ext>
            </a:extLst>
          </p:cNvPr>
          <p:cNvSpPr txBox="1"/>
          <p:nvPr/>
        </p:nvSpPr>
        <p:spPr>
          <a:xfrm>
            <a:off x="1752516" y="2707291"/>
            <a:ext cx="879415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由《中期考核数据集说明》可知，该份数据集为培训课程测试的</a:t>
            </a:r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学员绩效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数据集。问题为通过找出最重要的因素来</a:t>
            </a:r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提高受训者的参与度和表现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，这将使客户（培训公司）加强其培训问题。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26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318863" y="174920"/>
            <a:ext cx="256546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3200" dirty="0">
                <a:sym typeface="+mn-lt"/>
              </a:rPr>
              <a:t>理解数据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F6A0C6-6349-40C8-99B0-682BFEFD3F79}"/>
              </a:ext>
            </a:extLst>
          </p:cNvPr>
          <p:cNvSpPr txBox="1"/>
          <p:nvPr/>
        </p:nvSpPr>
        <p:spPr>
          <a:xfrm>
            <a:off x="384699" y="3508899"/>
            <a:ext cx="114884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id_num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唯一</a:t>
            </a:r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，是一个字符串型特征。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2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program_type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，程序类型，是一个用于分类的字符串型特征。</a:t>
            </a:r>
            <a:endParaRPr lang="en-US" altLang="zh-CN" sz="2400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program_id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，程序的</a:t>
            </a:r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，是程序类型的进一步细分，是一个起到分类功能的字符串型特征。</a:t>
            </a:r>
            <a:endParaRPr lang="en-US" altLang="zh-CN" sz="24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program_duration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，程序计划持续时间，单位为天，是一个整型特征。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test_id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，测试</a:t>
            </a:r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，学员选择的测试类型，一个用于分类的整型特征。</a:t>
            </a:r>
            <a:endParaRPr lang="en-US" altLang="zh-CN" sz="24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test_type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，测试类型（离线</a:t>
            </a:r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在线），一个起分类功能的字符串型特征。</a:t>
            </a:r>
            <a:endParaRPr lang="en-US" altLang="zh-CN" sz="2400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difficulty_level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，测试难度级别，分类型字符串特征。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2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trainee_id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，学员的</a:t>
            </a:r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，整形特征</a:t>
            </a:r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5D1E13C5-A3D6-4A3F-A757-7321AB56DE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8863" y="678904"/>
            <a:ext cx="11488438" cy="29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362058" y="127898"/>
            <a:ext cx="256546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3200" dirty="0">
                <a:sym typeface="+mn-lt"/>
              </a:rPr>
              <a:t>理解数据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F79506F-0DB7-46BA-B032-3C8D9443DD90}"/>
              </a:ext>
            </a:extLst>
          </p:cNvPr>
          <p:cNvSpPr txBox="1"/>
          <p:nvPr/>
        </p:nvSpPr>
        <p:spPr>
          <a:xfrm>
            <a:off x="1856322" y="3600083"/>
            <a:ext cx="86637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gender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，性别，分类型字符串特征</a:t>
            </a:r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education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，学员的教育水平，分类型字符串特征。</a:t>
            </a:r>
            <a:endParaRPr lang="en-US" altLang="zh-CN" sz="24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city_tier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，学员居住城市的等级，分类型整形特征。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age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，学员年龄，整形特征。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en-US" altLang="zh-CN" sz="2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total_programs_enrolled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，学生注册的程序总数量，整形特征。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2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is_handicapped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，受训者是否患有残疾</a:t>
            </a:r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，字符串型特征。</a:t>
            </a:r>
            <a:endParaRPr lang="en-US" altLang="zh-CN" sz="2400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trainee_engagement_rating</a:t>
            </a: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学员参与度，序数型整形特征。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</a:p>
          <a:p>
            <a:r>
              <a:rPr lang="en-US" altLang="zh-CN" sz="2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is_pass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0-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测试失败，</a:t>
            </a:r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1-</a:t>
            </a:r>
            <a:r>
              <a:rPr lang="zh-CN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测试通过。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5DE05BBE-2D07-4175-A3B2-C2D63EB61CD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24614" y="942488"/>
            <a:ext cx="8726749" cy="24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310719" y="195535"/>
            <a:ext cx="27936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sz="2800" dirty="0" err="1">
                <a:sym typeface="+mn-lt"/>
              </a:rPr>
              <a:t>is_pass</a:t>
            </a:r>
            <a:r>
              <a:rPr lang="zh-CN" altLang="en-US" sz="2800" dirty="0">
                <a:sym typeface="+mn-lt"/>
              </a:rPr>
              <a:t>分布比较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DFE0CAA7-44DE-4E96-95F2-8C8B18A9E0EB}"/>
              </a:ext>
            </a:extLst>
          </p:cNvPr>
          <p:cNvSpPr txBox="1"/>
          <p:nvPr/>
        </p:nvSpPr>
        <p:spPr>
          <a:xfrm rot="18958774">
            <a:off x="6016824" y="430788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加入标题描述</a:t>
            </a:r>
            <a:endParaRPr lang="en-US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TextBox 18">
            <a:extLst>
              <a:ext uri="{FF2B5EF4-FFF2-40B4-BE49-F238E27FC236}">
                <a16:creationId xmlns:a16="http://schemas.microsoft.com/office/drawing/2014/main" id="{B1A3C903-0024-4AAC-9151-3BF1A2A43629}"/>
              </a:ext>
            </a:extLst>
          </p:cNvPr>
          <p:cNvSpPr txBox="1"/>
          <p:nvPr/>
        </p:nvSpPr>
        <p:spPr>
          <a:xfrm rot="18958774">
            <a:off x="7871446" y="367448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加入标描述</a:t>
            </a:r>
            <a:endParaRPr lang="en-US" altLang="zh-CN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7AFEC7FC-6A82-41EB-ADA3-BD8420FF8D6A}"/>
              </a:ext>
            </a:extLst>
          </p:cNvPr>
          <p:cNvSpPr txBox="1"/>
          <p:nvPr/>
        </p:nvSpPr>
        <p:spPr>
          <a:xfrm rot="18958774">
            <a:off x="9569968" y="30335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加入标题描述</a:t>
            </a:r>
            <a:endParaRPr lang="en-US" altLang="zh-CN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Oval 36">
            <a:extLst>
              <a:ext uri="{FF2B5EF4-FFF2-40B4-BE49-F238E27FC236}">
                <a16:creationId xmlns:a16="http://schemas.microsoft.com/office/drawing/2014/main" id="{7B2E6B12-FB7E-4060-B75C-BE10CCF72248}"/>
              </a:ext>
            </a:extLst>
          </p:cNvPr>
          <p:cNvSpPr/>
          <p:nvPr/>
        </p:nvSpPr>
        <p:spPr>
          <a:xfrm>
            <a:off x="781862" y="1344519"/>
            <a:ext cx="392048" cy="392048"/>
          </a:xfrm>
          <a:prstGeom prst="ellipse">
            <a:avLst/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49" name="TextBox 24">
            <a:extLst>
              <a:ext uri="{FF2B5EF4-FFF2-40B4-BE49-F238E27FC236}">
                <a16:creationId xmlns:a16="http://schemas.microsoft.com/office/drawing/2014/main" id="{5AAB43D6-FB60-4E0A-BA21-57722BCF2932}"/>
              </a:ext>
            </a:extLst>
          </p:cNvPr>
          <p:cNvSpPr txBox="1"/>
          <p:nvPr/>
        </p:nvSpPr>
        <p:spPr>
          <a:xfrm>
            <a:off x="1420693" y="1344518"/>
            <a:ext cx="857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连续数值型特征</a:t>
            </a:r>
            <a:r>
              <a:rPr lang="en-US" altLang="zh-CN" sz="24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		</a:t>
            </a:r>
            <a:r>
              <a:rPr lang="zh-CN" altLang="en-US" sz="24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蓝色表示通过，红色表示未通过</a:t>
            </a:r>
            <a:endParaRPr lang="en-US" altLang="zh-CN" sz="24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E0F47204-DF40-4748-AF1E-9741B951F7F1}"/>
              </a:ext>
            </a:extLst>
          </p:cNvPr>
          <p:cNvSpPr txBox="1"/>
          <p:nvPr/>
        </p:nvSpPr>
        <p:spPr>
          <a:xfrm>
            <a:off x="878889" y="5292868"/>
            <a:ext cx="3787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program_duration135</a:t>
            </a:r>
            <a:r>
              <a:rPr lang="zh-CN" altLang="zh-CN" dirty="0">
                <a:latin typeface="+mn-ea"/>
              </a:rPr>
              <a:t>天的持续时间通过人数最多，但相应的未通过人数也是未通过中最多的。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同时</a:t>
            </a:r>
            <a:r>
              <a:rPr lang="en-US" altLang="zh-CN" dirty="0">
                <a:latin typeface="+mn-ea"/>
              </a:rPr>
              <a:t>131</a:t>
            </a:r>
            <a:r>
              <a:rPr lang="zh-CN" altLang="en-US" dirty="0">
                <a:latin typeface="+mn-ea"/>
              </a:rPr>
              <a:t>天的未通过比例极高。</a:t>
            </a:r>
            <a:endParaRPr lang="zh-CN" altLang="zh-CN" dirty="0"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876A260-9FF3-4DA0-94FB-EB0404E56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47" y="2009874"/>
            <a:ext cx="3787543" cy="30793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458CDC2-DB77-41BC-B131-315633697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795" y="1933650"/>
            <a:ext cx="3655586" cy="3231750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BAD5E069-AEB8-4926-9DF4-F4190F637F2B}"/>
              </a:ext>
            </a:extLst>
          </p:cNvPr>
          <p:cNvSpPr txBox="1"/>
          <p:nvPr/>
        </p:nvSpPr>
        <p:spPr>
          <a:xfrm>
            <a:off x="5486400" y="5431367"/>
            <a:ext cx="5826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+mn-ea"/>
              </a:rPr>
              <a:t>age</a:t>
            </a:r>
            <a:r>
              <a:rPr lang="zh-CN" altLang="zh-CN" sz="1800" kern="100" dirty="0">
                <a:effectLst/>
                <a:latin typeface="+mn-ea"/>
              </a:rPr>
              <a:t>形成了两座山峰，</a:t>
            </a:r>
            <a:r>
              <a:rPr lang="zh-CN" altLang="en-US" sz="1800" kern="100" dirty="0">
                <a:effectLst/>
                <a:latin typeface="+mn-ea"/>
              </a:rPr>
              <a:t>而中间有低谷，</a:t>
            </a:r>
            <a:r>
              <a:rPr lang="zh-CN" altLang="zh-CN" sz="1800" kern="100" dirty="0">
                <a:effectLst/>
                <a:latin typeface="+mn-ea"/>
              </a:rPr>
              <a:t>年龄分布比较奇怪</a:t>
            </a:r>
            <a:r>
              <a:rPr lang="zh-CN" altLang="en-US" kern="100" dirty="0">
                <a:latin typeface="+mn-ea"/>
              </a:rPr>
              <a:t>，</a:t>
            </a:r>
            <a:r>
              <a:rPr lang="zh-CN" altLang="en-US" sz="1800" kern="100" dirty="0">
                <a:effectLst/>
                <a:latin typeface="+mn-ea"/>
              </a:rPr>
              <a:t>这是值得注意的地方。</a:t>
            </a:r>
            <a:endParaRPr lang="en-US" altLang="zh-CN" sz="1800" kern="100" dirty="0">
              <a:effectLst/>
              <a:latin typeface="+mn-ea"/>
            </a:endParaRPr>
          </a:p>
          <a:p>
            <a:pPr algn="just"/>
            <a:r>
              <a:rPr lang="zh-CN" altLang="zh-CN" sz="1800" kern="100" dirty="0">
                <a:effectLst/>
                <a:latin typeface="+mn-ea"/>
              </a:rPr>
              <a:t>可能是因为年龄特征在三十多岁左右有较大的缺失值，而我</a:t>
            </a:r>
            <a:r>
              <a:rPr lang="zh-CN" altLang="en-US" sz="1800" kern="100" dirty="0">
                <a:effectLst/>
                <a:latin typeface="+mn-ea"/>
              </a:rPr>
              <a:t>是基于去除缺失值画的</a:t>
            </a:r>
            <a:r>
              <a:rPr lang="zh-CN" altLang="zh-CN" sz="1800" kern="100" dirty="0">
                <a:effectLst/>
                <a:latin typeface="+mn-ea"/>
              </a:rPr>
              <a:t>，可能正好去除了。</a:t>
            </a:r>
            <a:endParaRPr lang="zh-CN" altLang="zh-CN" sz="1400" kern="1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6" grpId="0" animBg="1"/>
      <p:bldP spid="49" grpId="0"/>
      <p:bldP spid="51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344054" y="210294"/>
            <a:ext cx="289274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sz="2800" dirty="0" err="1">
                <a:sym typeface="+mn-lt"/>
              </a:rPr>
              <a:t>is_pass</a:t>
            </a:r>
            <a:r>
              <a:rPr lang="zh-CN" altLang="en-US" sz="2800" dirty="0">
                <a:sym typeface="+mn-lt"/>
              </a:rPr>
              <a:t>分布比较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sp>
        <p:nvSpPr>
          <p:cNvPr id="28" name="Oval 37">
            <a:extLst>
              <a:ext uri="{FF2B5EF4-FFF2-40B4-BE49-F238E27FC236}">
                <a16:creationId xmlns:a16="http://schemas.microsoft.com/office/drawing/2014/main" id="{4AB0CA82-F753-41CB-967A-331F8077E447}"/>
              </a:ext>
            </a:extLst>
          </p:cNvPr>
          <p:cNvSpPr/>
          <p:nvPr/>
        </p:nvSpPr>
        <p:spPr>
          <a:xfrm>
            <a:off x="670424" y="890705"/>
            <a:ext cx="392048" cy="392048"/>
          </a:xfrm>
          <a:prstGeom prst="ellipse">
            <a:avLst/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B8D3975-E653-4FBB-85CC-DECE931B8AEA}"/>
              </a:ext>
            </a:extLst>
          </p:cNvPr>
          <p:cNvSpPr txBox="1"/>
          <p:nvPr/>
        </p:nvSpPr>
        <p:spPr>
          <a:xfrm>
            <a:off x="1329430" y="850177"/>
            <a:ext cx="6138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分类型特征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F5A187-73E8-446B-B1EF-5B5DE1EBE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52" y="1311842"/>
            <a:ext cx="2892744" cy="259842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0A7B264-830A-439C-AC8D-30B31D178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972" y="1311842"/>
            <a:ext cx="2998866" cy="25984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054E06-C22C-4EE6-A0DF-9D08E24DDA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071" y="1311842"/>
            <a:ext cx="2975042" cy="25984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856F430-477E-4B81-8E04-7F6C0F79BC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24" y="4241919"/>
            <a:ext cx="2892744" cy="244181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4F9270B-BBC5-459A-B8F3-BA9BD6D04B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8339" y="4281185"/>
            <a:ext cx="3376509" cy="235783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563EA40-DE12-493E-9ABD-5668D9B34D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8902" y="4232299"/>
            <a:ext cx="3179005" cy="240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344054" y="210294"/>
            <a:ext cx="289274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sz="2800" dirty="0" err="1">
                <a:sym typeface="+mn-lt"/>
              </a:rPr>
              <a:t>is_pass</a:t>
            </a:r>
            <a:r>
              <a:rPr lang="zh-CN" altLang="en-US" sz="2800" dirty="0">
                <a:sym typeface="+mn-lt"/>
              </a:rPr>
              <a:t>分布比较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sp>
        <p:nvSpPr>
          <p:cNvPr id="28" name="Oval 37">
            <a:extLst>
              <a:ext uri="{FF2B5EF4-FFF2-40B4-BE49-F238E27FC236}">
                <a16:creationId xmlns:a16="http://schemas.microsoft.com/office/drawing/2014/main" id="{4AB0CA82-F753-41CB-967A-331F8077E447}"/>
              </a:ext>
            </a:extLst>
          </p:cNvPr>
          <p:cNvSpPr/>
          <p:nvPr/>
        </p:nvSpPr>
        <p:spPr>
          <a:xfrm>
            <a:off x="670424" y="890705"/>
            <a:ext cx="392048" cy="392048"/>
          </a:xfrm>
          <a:prstGeom prst="ellipse">
            <a:avLst/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B8D3975-E653-4FBB-85CC-DECE931B8AEA}"/>
              </a:ext>
            </a:extLst>
          </p:cNvPr>
          <p:cNvSpPr txBox="1"/>
          <p:nvPr/>
        </p:nvSpPr>
        <p:spPr>
          <a:xfrm>
            <a:off x="1329430" y="850177"/>
            <a:ext cx="6138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分类型特征</a:t>
            </a:r>
            <a:endParaRPr lang="zh-CN" alt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3FB161-18DC-44CC-9F12-E88E2144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06" y="1532277"/>
            <a:ext cx="4917823" cy="49385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3C7BB1D-9F26-41EF-9A20-887187C09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596" y="3234970"/>
            <a:ext cx="4961689" cy="344263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E504EDD-27AB-4694-8248-977B4916E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093" y="775295"/>
            <a:ext cx="4242697" cy="236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k4eyzz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802</Words>
  <Application>Microsoft Office PowerPoint</Application>
  <PresentationFormat>宽屏</PresentationFormat>
  <Paragraphs>122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方正正黑简体</vt:lpstr>
      <vt:lpstr>华文楷体</vt:lpstr>
      <vt:lpstr>宋体</vt:lpstr>
      <vt:lpstr>微软雅黑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黄 海涛</cp:lastModifiedBy>
  <cp:revision>69</cp:revision>
  <dcterms:created xsi:type="dcterms:W3CDTF">2019-06-19T02:08:00Z</dcterms:created>
  <dcterms:modified xsi:type="dcterms:W3CDTF">2021-04-17T03:51:16Z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