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786D1-D421-4633-AE3C-BEBDDE0A5B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2FD04B39-12AB-4290-A064-ABA93BD3E9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64A4017-0550-4886-80CA-4B6029350C6D}"/>
              </a:ext>
            </a:extLst>
          </p:cNvPr>
          <p:cNvSpPr>
            <a:spLocks noGrp="1"/>
          </p:cNvSpPr>
          <p:nvPr>
            <p:ph type="dt" sz="half" idx="10"/>
          </p:nvPr>
        </p:nvSpPr>
        <p:spPr/>
        <p:txBody>
          <a:bodyPr/>
          <a:lstStyle/>
          <a:p>
            <a:fld id="{3FC0E992-F400-4AFD-9CEA-F5224CD6D227}" type="datetimeFigureOut">
              <a:rPr lang="en-SG" smtClean="0"/>
              <a:t>26/1/2021</a:t>
            </a:fld>
            <a:endParaRPr lang="en-SG"/>
          </a:p>
        </p:txBody>
      </p:sp>
      <p:sp>
        <p:nvSpPr>
          <p:cNvPr id="5" name="Footer Placeholder 4">
            <a:extLst>
              <a:ext uri="{FF2B5EF4-FFF2-40B4-BE49-F238E27FC236}">
                <a16:creationId xmlns:a16="http://schemas.microsoft.com/office/drawing/2014/main" id="{334667BC-1637-46A7-A4BB-8EA83582D50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8D861C5-442B-41B6-A4BB-711F91ED2BCA}"/>
              </a:ext>
            </a:extLst>
          </p:cNvPr>
          <p:cNvSpPr>
            <a:spLocks noGrp="1"/>
          </p:cNvSpPr>
          <p:nvPr>
            <p:ph type="sldNum" sz="quarter" idx="12"/>
          </p:nvPr>
        </p:nvSpPr>
        <p:spPr/>
        <p:txBody>
          <a:bodyPr/>
          <a:lstStyle/>
          <a:p>
            <a:fld id="{623408E8-7B23-4345-8020-0D76450E2EA3}" type="slidenum">
              <a:rPr lang="en-SG" smtClean="0"/>
              <a:t>‹#›</a:t>
            </a:fld>
            <a:endParaRPr lang="en-SG"/>
          </a:p>
        </p:txBody>
      </p:sp>
    </p:spTree>
    <p:extLst>
      <p:ext uri="{BB962C8B-B14F-4D97-AF65-F5344CB8AC3E}">
        <p14:creationId xmlns:p14="http://schemas.microsoft.com/office/powerpoint/2010/main" val="171485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F90CF-7E47-453D-861A-F92C8DBF9993}"/>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5B2E573-20DC-4CFD-A35B-31CBA4F8DB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8A48AB2-3890-4402-9CAC-A77FB186E955}"/>
              </a:ext>
            </a:extLst>
          </p:cNvPr>
          <p:cNvSpPr>
            <a:spLocks noGrp="1"/>
          </p:cNvSpPr>
          <p:nvPr>
            <p:ph type="dt" sz="half" idx="10"/>
          </p:nvPr>
        </p:nvSpPr>
        <p:spPr/>
        <p:txBody>
          <a:bodyPr/>
          <a:lstStyle/>
          <a:p>
            <a:fld id="{3FC0E992-F400-4AFD-9CEA-F5224CD6D227}" type="datetimeFigureOut">
              <a:rPr lang="en-SG" smtClean="0"/>
              <a:t>26/1/2021</a:t>
            </a:fld>
            <a:endParaRPr lang="en-SG"/>
          </a:p>
        </p:txBody>
      </p:sp>
      <p:sp>
        <p:nvSpPr>
          <p:cNvPr id="5" name="Footer Placeholder 4">
            <a:extLst>
              <a:ext uri="{FF2B5EF4-FFF2-40B4-BE49-F238E27FC236}">
                <a16:creationId xmlns:a16="http://schemas.microsoft.com/office/drawing/2014/main" id="{B863AC7A-9970-41C8-BBFC-2F103508DF8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B5C5495-A0B7-442A-9345-E909EBD53183}"/>
              </a:ext>
            </a:extLst>
          </p:cNvPr>
          <p:cNvSpPr>
            <a:spLocks noGrp="1"/>
          </p:cNvSpPr>
          <p:nvPr>
            <p:ph type="sldNum" sz="quarter" idx="12"/>
          </p:nvPr>
        </p:nvSpPr>
        <p:spPr/>
        <p:txBody>
          <a:bodyPr/>
          <a:lstStyle/>
          <a:p>
            <a:fld id="{623408E8-7B23-4345-8020-0D76450E2EA3}" type="slidenum">
              <a:rPr lang="en-SG" smtClean="0"/>
              <a:t>‹#›</a:t>
            </a:fld>
            <a:endParaRPr lang="en-SG"/>
          </a:p>
        </p:txBody>
      </p:sp>
    </p:spTree>
    <p:extLst>
      <p:ext uri="{BB962C8B-B14F-4D97-AF65-F5344CB8AC3E}">
        <p14:creationId xmlns:p14="http://schemas.microsoft.com/office/powerpoint/2010/main" val="4243055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802356-F3E9-4509-B399-1B1C9C1FE4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6597951E-D16B-45C1-8655-7FB5D51E90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7142CAA-6148-452D-AEE4-4020B7F7F129}"/>
              </a:ext>
            </a:extLst>
          </p:cNvPr>
          <p:cNvSpPr>
            <a:spLocks noGrp="1"/>
          </p:cNvSpPr>
          <p:nvPr>
            <p:ph type="dt" sz="half" idx="10"/>
          </p:nvPr>
        </p:nvSpPr>
        <p:spPr/>
        <p:txBody>
          <a:bodyPr/>
          <a:lstStyle/>
          <a:p>
            <a:fld id="{3FC0E992-F400-4AFD-9CEA-F5224CD6D227}" type="datetimeFigureOut">
              <a:rPr lang="en-SG" smtClean="0"/>
              <a:t>26/1/2021</a:t>
            </a:fld>
            <a:endParaRPr lang="en-SG"/>
          </a:p>
        </p:txBody>
      </p:sp>
      <p:sp>
        <p:nvSpPr>
          <p:cNvPr id="5" name="Footer Placeholder 4">
            <a:extLst>
              <a:ext uri="{FF2B5EF4-FFF2-40B4-BE49-F238E27FC236}">
                <a16:creationId xmlns:a16="http://schemas.microsoft.com/office/drawing/2014/main" id="{FC76AF93-D2BF-4D98-A718-92F12CDC775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EFCDD70-05B3-4693-AB70-549482A4D5C7}"/>
              </a:ext>
            </a:extLst>
          </p:cNvPr>
          <p:cNvSpPr>
            <a:spLocks noGrp="1"/>
          </p:cNvSpPr>
          <p:nvPr>
            <p:ph type="sldNum" sz="quarter" idx="12"/>
          </p:nvPr>
        </p:nvSpPr>
        <p:spPr/>
        <p:txBody>
          <a:bodyPr/>
          <a:lstStyle/>
          <a:p>
            <a:fld id="{623408E8-7B23-4345-8020-0D76450E2EA3}" type="slidenum">
              <a:rPr lang="en-SG" smtClean="0"/>
              <a:t>‹#›</a:t>
            </a:fld>
            <a:endParaRPr lang="en-SG"/>
          </a:p>
        </p:txBody>
      </p:sp>
    </p:spTree>
    <p:extLst>
      <p:ext uri="{BB962C8B-B14F-4D97-AF65-F5344CB8AC3E}">
        <p14:creationId xmlns:p14="http://schemas.microsoft.com/office/powerpoint/2010/main" val="1193204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02B91-5F12-4158-8E1D-14FF6CE5DF5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AC88F89-EE23-407A-928B-4E580E74CF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5011DB6-D105-4AD7-A3AC-4183186B2F55}"/>
              </a:ext>
            </a:extLst>
          </p:cNvPr>
          <p:cNvSpPr>
            <a:spLocks noGrp="1"/>
          </p:cNvSpPr>
          <p:nvPr>
            <p:ph type="dt" sz="half" idx="10"/>
          </p:nvPr>
        </p:nvSpPr>
        <p:spPr/>
        <p:txBody>
          <a:bodyPr/>
          <a:lstStyle/>
          <a:p>
            <a:fld id="{3FC0E992-F400-4AFD-9CEA-F5224CD6D227}" type="datetimeFigureOut">
              <a:rPr lang="en-SG" smtClean="0"/>
              <a:t>26/1/2021</a:t>
            </a:fld>
            <a:endParaRPr lang="en-SG"/>
          </a:p>
        </p:txBody>
      </p:sp>
      <p:sp>
        <p:nvSpPr>
          <p:cNvPr id="5" name="Footer Placeholder 4">
            <a:extLst>
              <a:ext uri="{FF2B5EF4-FFF2-40B4-BE49-F238E27FC236}">
                <a16:creationId xmlns:a16="http://schemas.microsoft.com/office/drawing/2014/main" id="{78DBE12C-46B1-444D-8993-42711B26AE1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947562D-27AA-4A53-BA9F-7B1E9793FFDD}"/>
              </a:ext>
            </a:extLst>
          </p:cNvPr>
          <p:cNvSpPr>
            <a:spLocks noGrp="1"/>
          </p:cNvSpPr>
          <p:nvPr>
            <p:ph type="sldNum" sz="quarter" idx="12"/>
          </p:nvPr>
        </p:nvSpPr>
        <p:spPr/>
        <p:txBody>
          <a:bodyPr/>
          <a:lstStyle/>
          <a:p>
            <a:fld id="{623408E8-7B23-4345-8020-0D76450E2EA3}" type="slidenum">
              <a:rPr lang="en-SG" smtClean="0"/>
              <a:t>‹#›</a:t>
            </a:fld>
            <a:endParaRPr lang="en-SG"/>
          </a:p>
        </p:txBody>
      </p:sp>
    </p:spTree>
    <p:extLst>
      <p:ext uri="{BB962C8B-B14F-4D97-AF65-F5344CB8AC3E}">
        <p14:creationId xmlns:p14="http://schemas.microsoft.com/office/powerpoint/2010/main" val="230201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B5D0F-3349-48C7-83F0-067F99C578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79852C8E-FAC1-4EF5-B731-BACC086425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47214F-B16A-488F-B1DC-3FB1A3911245}"/>
              </a:ext>
            </a:extLst>
          </p:cNvPr>
          <p:cNvSpPr>
            <a:spLocks noGrp="1"/>
          </p:cNvSpPr>
          <p:nvPr>
            <p:ph type="dt" sz="half" idx="10"/>
          </p:nvPr>
        </p:nvSpPr>
        <p:spPr/>
        <p:txBody>
          <a:bodyPr/>
          <a:lstStyle/>
          <a:p>
            <a:fld id="{3FC0E992-F400-4AFD-9CEA-F5224CD6D227}" type="datetimeFigureOut">
              <a:rPr lang="en-SG" smtClean="0"/>
              <a:t>26/1/2021</a:t>
            </a:fld>
            <a:endParaRPr lang="en-SG"/>
          </a:p>
        </p:txBody>
      </p:sp>
      <p:sp>
        <p:nvSpPr>
          <p:cNvPr id="5" name="Footer Placeholder 4">
            <a:extLst>
              <a:ext uri="{FF2B5EF4-FFF2-40B4-BE49-F238E27FC236}">
                <a16:creationId xmlns:a16="http://schemas.microsoft.com/office/drawing/2014/main" id="{2C3D96E4-C33A-4994-BD37-BC7016324E4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B53F145-2EEF-4A52-A303-BDF54DD28769}"/>
              </a:ext>
            </a:extLst>
          </p:cNvPr>
          <p:cNvSpPr>
            <a:spLocks noGrp="1"/>
          </p:cNvSpPr>
          <p:nvPr>
            <p:ph type="sldNum" sz="quarter" idx="12"/>
          </p:nvPr>
        </p:nvSpPr>
        <p:spPr/>
        <p:txBody>
          <a:bodyPr/>
          <a:lstStyle/>
          <a:p>
            <a:fld id="{623408E8-7B23-4345-8020-0D76450E2EA3}" type="slidenum">
              <a:rPr lang="en-SG" smtClean="0"/>
              <a:t>‹#›</a:t>
            </a:fld>
            <a:endParaRPr lang="en-SG"/>
          </a:p>
        </p:txBody>
      </p:sp>
    </p:spTree>
    <p:extLst>
      <p:ext uri="{BB962C8B-B14F-4D97-AF65-F5344CB8AC3E}">
        <p14:creationId xmlns:p14="http://schemas.microsoft.com/office/powerpoint/2010/main" val="219141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06DDF-376A-4D2A-AA04-8FDDE2C637F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BEE3630-A023-4839-A72D-A0F50CD8DF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FDF8A677-2DA6-47BF-A904-AE97483538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3784562-96D9-417D-A9B8-964CF426B654}"/>
              </a:ext>
            </a:extLst>
          </p:cNvPr>
          <p:cNvSpPr>
            <a:spLocks noGrp="1"/>
          </p:cNvSpPr>
          <p:nvPr>
            <p:ph type="dt" sz="half" idx="10"/>
          </p:nvPr>
        </p:nvSpPr>
        <p:spPr/>
        <p:txBody>
          <a:bodyPr/>
          <a:lstStyle/>
          <a:p>
            <a:fld id="{3FC0E992-F400-4AFD-9CEA-F5224CD6D227}" type="datetimeFigureOut">
              <a:rPr lang="en-SG" smtClean="0"/>
              <a:t>26/1/2021</a:t>
            </a:fld>
            <a:endParaRPr lang="en-SG"/>
          </a:p>
        </p:txBody>
      </p:sp>
      <p:sp>
        <p:nvSpPr>
          <p:cNvPr id="6" name="Footer Placeholder 5">
            <a:extLst>
              <a:ext uri="{FF2B5EF4-FFF2-40B4-BE49-F238E27FC236}">
                <a16:creationId xmlns:a16="http://schemas.microsoft.com/office/drawing/2014/main" id="{37B03577-327C-438B-BDA2-1444F5AC17B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5372ABB-D45B-46F9-A39F-0432A12DE825}"/>
              </a:ext>
            </a:extLst>
          </p:cNvPr>
          <p:cNvSpPr>
            <a:spLocks noGrp="1"/>
          </p:cNvSpPr>
          <p:nvPr>
            <p:ph type="sldNum" sz="quarter" idx="12"/>
          </p:nvPr>
        </p:nvSpPr>
        <p:spPr/>
        <p:txBody>
          <a:bodyPr/>
          <a:lstStyle/>
          <a:p>
            <a:fld id="{623408E8-7B23-4345-8020-0D76450E2EA3}" type="slidenum">
              <a:rPr lang="en-SG" smtClean="0"/>
              <a:t>‹#›</a:t>
            </a:fld>
            <a:endParaRPr lang="en-SG"/>
          </a:p>
        </p:txBody>
      </p:sp>
    </p:spTree>
    <p:extLst>
      <p:ext uri="{BB962C8B-B14F-4D97-AF65-F5344CB8AC3E}">
        <p14:creationId xmlns:p14="http://schemas.microsoft.com/office/powerpoint/2010/main" val="1461763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D66D-2AEA-4E59-83D6-665194E9D0F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651341B-C79D-404F-84D8-9C8F4D1EEC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22AC5E-EEAB-4F5B-9006-B4C9A4986F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10760AD8-8458-464B-8015-8DFA934916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5A36C6-1A84-40C4-9DE7-91A6A35F33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14B665F9-8372-4751-945B-B1B266901E61}"/>
              </a:ext>
            </a:extLst>
          </p:cNvPr>
          <p:cNvSpPr>
            <a:spLocks noGrp="1"/>
          </p:cNvSpPr>
          <p:nvPr>
            <p:ph type="dt" sz="half" idx="10"/>
          </p:nvPr>
        </p:nvSpPr>
        <p:spPr/>
        <p:txBody>
          <a:bodyPr/>
          <a:lstStyle/>
          <a:p>
            <a:fld id="{3FC0E992-F400-4AFD-9CEA-F5224CD6D227}" type="datetimeFigureOut">
              <a:rPr lang="en-SG" smtClean="0"/>
              <a:t>26/1/2021</a:t>
            </a:fld>
            <a:endParaRPr lang="en-SG"/>
          </a:p>
        </p:txBody>
      </p:sp>
      <p:sp>
        <p:nvSpPr>
          <p:cNvPr id="8" name="Footer Placeholder 7">
            <a:extLst>
              <a:ext uri="{FF2B5EF4-FFF2-40B4-BE49-F238E27FC236}">
                <a16:creationId xmlns:a16="http://schemas.microsoft.com/office/drawing/2014/main" id="{FBE62161-C97A-46BB-8D94-09FF7C505B81}"/>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E6AF2998-4AD0-46B3-80AF-574460736D50}"/>
              </a:ext>
            </a:extLst>
          </p:cNvPr>
          <p:cNvSpPr>
            <a:spLocks noGrp="1"/>
          </p:cNvSpPr>
          <p:nvPr>
            <p:ph type="sldNum" sz="quarter" idx="12"/>
          </p:nvPr>
        </p:nvSpPr>
        <p:spPr/>
        <p:txBody>
          <a:bodyPr/>
          <a:lstStyle/>
          <a:p>
            <a:fld id="{623408E8-7B23-4345-8020-0D76450E2EA3}" type="slidenum">
              <a:rPr lang="en-SG" smtClean="0"/>
              <a:t>‹#›</a:t>
            </a:fld>
            <a:endParaRPr lang="en-SG"/>
          </a:p>
        </p:txBody>
      </p:sp>
    </p:spTree>
    <p:extLst>
      <p:ext uri="{BB962C8B-B14F-4D97-AF65-F5344CB8AC3E}">
        <p14:creationId xmlns:p14="http://schemas.microsoft.com/office/powerpoint/2010/main" val="1673036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813F-FD05-48F4-9223-6F0DA427D379}"/>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39C7D3CF-4924-4064-B29C-6E25D75C11D5}"/>
              </a:ext>
            </a:extLst>
          </p:cNvPr>
          <p:cNvSpPr>
            <a:spLocks noGrp="1"/>
          </p:cNvSpPr>
          <p:nvPr>
            <p:ph type="dt" sz="half" idx="10"/>
          </p:nvPr>
        </p:nvSpPr>
        <p:spPr/>
        <p:txBody>
          <a:bodyPr/>
          <a:lstStyle/>
          <a:p>
            <a:fld id="{3FC0E992-F400-4AFD-9CEA-F5224CD6D227}" type="datetimeFigureOut">
              <a:rPr lang="en-SG" smtClean="0"/>
              <a:t>26/1/2021</a:t>
            </a:fld>
            <a:endParaRPr lang="en-SG"/>
          </a:p>
        </p:txBody>
      </p:sp>
      <p:sp>
        <p:nvSpPr>
          <p:cNvPr id="4" name="Footer Placeholder 3">
            <a:extLst>
              <a:ext uri="{FF2B5EF4-FFF2-40B4-BE49-F238E27FC236}">
                <a16:creationId xmlns:a16="http://schemas.microsoft.com/office/drawing/2014/main" id="{F87754F1-F52E-4284-A504-B32282C68D7C}"/>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F4341D5C-1395-430F-9DA4-248D5A91C7DB}"/>
              </a:ext>
            </a:extLst>
          </p:cNvPr>
          <p:cNvSpPr>
            <a:spLocks noGrp="1"/>
          </p:cNvSpPr>
          <p:nvPr>
            <p:ph type="sldNum" sz="quarter" idx="12"/>
          </p:nvPr>
        </p:nvSpPr>
        <p:spPr/>
        <p:txBody>
          <a:bodyPr/>
          <a:lstStyle/>
          <a:p>
            <a:fld id="{623408E8-7B23-4345-8020-0D76450E2EA3}" type="slidenum">
              <a:rPr lang="en-SG" smtClean="0"/>
              <a:t>‹#›</a:t>
            </a:fld>
            <a:endParaRPr lang="en-SG"/>
          </a:p>
        </p:txBody>
      </p:sp>
    </p:spTree>
    <p:extLst>
      <p:ext uri="{BB962C8B-B14F-4D97-AF65-F5344CB8AC3E}">
        <p14:creationId xmlns:p14="http://schemas.microsoft.com/office/powerpoint/2010/main" val="322668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565D12-E9E6-4613-A26C-6106DCA9C505}"/>
              </a:ext>
            </a:extLst>
          </p:cNvPr>
          <p:cNvSpPr>
            <a:spLocks noGrp="1"/>
          </p:cNvSpPr>
          <p:nvPr>
            <p:ph type="dt" sz="half" idx="10"/>
          </p:nvPr>
        </p:nvSpPr>
        <p:spPr/>
        <p:txBody>
          <a:bodyPr/>
          <a:lstStyle/>
          <a:p>
            <a:fld id="{3FC0E992-F400-4AFD-9CEA-F5224CD6D227}" type="datetimeFigureOut">
              <a:rPr lang="en-SG" smtClean="0"/>
              <a:t>26/1/2021</a:t>
            </a:fld>
            <a:endParaRPr lang="en-SG"/>
          </a:p>
        </p:txBody>
      </p:sp>
      <p:sp>
        <p:nvSpPr>
          <p:cNvPr id="3" name="Footer Placeholder 2">
            <a:extLst>
              <a:ext uri="{FF2B5EF4-FFF2-40B4-BE49-F238E27FC236}">
                <a16:creationId xmlns:a16="http://schemas.microsoft.com/office/drawing/2014/main" id="{8EF93500-5EDB-48D7-B69C-4144C373E2D8}"/>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C3738385-42BE-46B7-9EEC-11781F42CD53}"/>
              </a:ext>
            </a:extLst>
          </p:cNvPr>
          <p:cNvSpPr>
            <a:spLocks noGrp="1"/>
          </p:cNvSpPr>
          <p:nvPr>
            <p:ph type="sldNum" sz="quarter" idx="12"/>
          </p:nvPr>
        </p:nvSpPr>
        <p:spPr/>
        <p:txBody>
          <a:bodyPr/>
          <a:lstStyle/>
          <a:p>
            <a:fld id="{623408E8-7B23-4345-8020-0D76450E2EA3}" type="slidenum">
              <a:rPr lang="en-SG" smtClean="0"/>
              <a:t>‹#›</a:t>
            </a:fld>
            <a:endParaRPr lang="en-SG"/>
          </a:p>
        </p:txBody>
      </p:sp>
    </p:spTree>
    <p:extLst>
      <p:ext uri="{BB962C8B-B14F-4D97-AF65-F5344CB8AC3E}">
        <p14:creationId xmlns:p14="http://schemas.microsoft.com/office/powerpoint/2010/main" val="1556235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5B9E3-8468-4144-A448-278E36C670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DEFAC4D1-66FF-4E76-80DB-F3DA095FBB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CAB4EA1-6C20-4AFD-B80E-E1E61F0EC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70D44D-8E01-4EA0-9D19-D1274DD4640E}"/>
              </a:ext>
            </a:extLst>
          </p:cNvPr>
          <p:cNvSpPr>
            <a:spLocks noGrp="1"/>
          </p:cNvSpPr>
          <p:nvPr>
            <p:ph type="dt" sz="half" idx="10"/>
          </p:nvPr>
        </p:nvSpPr>
        <p:spPr/>
        <p:txBody>
          <a:bodyPr/>
          <a:lstStyle/>
          <a:p>
            <a:fld id="{3FC0E992-F400-4AFD-9CEA-F5224CD6D227}" type="datetimeFigureOut">
              <a:rPr lang="en-SG" smtClean="0"/>
              <a:t>26/1/2021</a:t>
            </a:fld>
            <a:endParaRPr lang="en-SG"/>
          </a:p>
        </p:txBody>
      </p:sp>
      <p:sp>
        <p:nvSpPr>
          <p:cNvPr id="6" name="Footer Placeholder 5">
            <a:extLst>
              <a:ext uri="{FF2B5EF4-FFF2-40B4-BE49-F238E27FC236}">
                <a16:creationId xmlns:a16="http://schemas.microsoft.com/office/drawing/2014/main" id="{C87C0DA8-77C5-49FC-A687-DF1123BCE4C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3B4D1EA-AE5D-4342-8962-90CE62E65353}"/>
              </a:ext>
            </a:extLst>
          </p:cNvPr>
          <p:cNvSpPr>
            <a:spLocks noGrp="1"/>
          </p:cNvSpPr>
          <p:nvPr>
            <p:ph type="sldNum" sz="quarter" idx="12"/>
          </p:nvPr>
        </p:nvSpPr>
        <p:spPr/>
        <p:txBody>
          <a:bodyPr/>
          <a:lstStyle/>
          <a:p>
            <a:fld id="{623408E8-7B23-4345-8020-0D76450E2EA3}" type="slidenum">
              <a:rPr lang="en-SG" smtClean="0"/>
              <a:t>‹#›</a:t>
            </a:fld>
            <a:endParaRPr lang="en-SG"/>
          </a:p>
        </p:txBody>
      </p:sp>
    </p:spTree>
    <p:extLst>
      <p:ext uri="{BB962C8B-B14F-4D97-AF65-F5344CB8AC3E}">
        <p14:creationId xmlns:p14="http://schemas.microsoft.com/office/powerpoint/2010/main" val="3613915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84380-ED03-4E7E-ADAA-72E1E32AAB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76331591-AB62-4E8E-B098-1C31B91B60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1BD4C5D-F0B6-4B38-AE06-C4CAA232EA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A2E6AA-ECEC-47F9-9311-0A83C9742ED6}"/>
              </a:ext>
            </a:extLst>
          </p:cNvPr>
          <p:cNvSpPr>
            <a:spLocks noGrp="1"/>
          </p:cNvSpPr>
          <p:nvPr>
            <p:ph type="dt" sz="half" idx="10"/>
          </p:nvPr>
        </p:nvSpPr>
        <p:spPr/>
        <p:txBody>
          <a:bodyPr/>
          <a:lstStyle/>
          <a:p>
            <a:fld id="{3FC0E992-F400-4AFD-9CEA-F5224CD6D227}" type="datetimeFigureOut">
              <a:rPr lang="en-SG" smtClean="0"/>
              <a:t>26/1/2021</a:t>
            </a:fld>
            <a:endParaRPr lang="en-SG"/>
          </a:p>
        </p:txBody>
      </p:sp>
      <p:sp>
        <p:nvSpPr>
          <p:cNvPr id="6" name="Footer Placeholder 5">
            <a:extLst>
              <a:ext uri="{FF2B5EF4-FFF2-40B4-BE49-F238E27FC236}">
                <a16:creationId xmlns:a16="http://schemas.microsoft.com/office/drawing/2014/main" id="{627A086D-4CEE-4F52-B701-1B4FD7AF4C2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7A643B6-095E-445E-A73C-04B3943E2540}"/>
              </a:ext>
            </a:extLst>
          </p:cNvPr>
          <p:cNvSpPr>
            <a:spLocks noGrp="1"/>
          </p:cNvSpPr>
          <p:nvPr>
            <p:ph type="sldNum" sz="quarter" idx="12"/>
          </p:nvPr>
        </p:nvSpPr>
        <p:spPr/>
        <p:txBody>
          <a:bodyPr/>
          <a:lstStyle/>
          <a:p>
            <a:fld id="{623408E8-7B23-4345-8020-0D76450E2EA3}" type="slidenum">
              <a:rPr lang="en-SG" smtClean="0"/>
              <a:t>‹#›</a:t>
            </a:fld>
            <a:endParaRPr lang="en-SG"/>
          </a:p>
        </p:txBody>
      </p:sp>
    </p:spTree>
    <p:extLst>
      <p:ext uri="{BB962C8B-B14F-4D97-AF65-F5344CB8AC3E}">
        <p14:creationId xmlns:p14="http://schemas.microsoft.com/office/powerpoint/2010/main" val="3380799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F28462-8072-49D4-A31E-FEDB9C71B8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60B1882-3355-4D31-9959-9E40359113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29983AD-0124-46FC-8432-CCCB823BBB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C0E992-F400-4AFD-9CEA-F5224CD6D227}" type="datetimeFigureOut">
              <a:rPr lang="en-SG" smtClean="0"/>
              <a:t>26/1/2021</a:t>
            </a:fld>
            <a:endParaRPr lang="en-SG"/>
          </a:p>
        </p:txBody>
      </p:sp>
      <p:sp>
        <p:nvSpPr>
          <p:cNvPr id="5" name="Footer Placeholder 4">
            <a:extLst>
              <a:ext uri="{FF2B5EF4-FFF2-40B4-BE49-F238E27FC236}">
                <a16:creationId xmlns:a16="http://schemas.microsoft.com/office/drawing/2014/main" id="{7D098D98-87BB-4256-8497-F7137D17DD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FFDCF05E-0CD1-4982-A35F-B766390FB7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408E8-7B23-4345-8020-0D76450E2EA3}" type="slidenum">
              <a:rPr lang="en-SG" smtClean="0"/>
              <a:t>‹#›</a:t>
            </a:fld>
            <a:endParaRPr lang="en-SG"/>
          </a:p>
        </p:txBody>
      </p:sp>
    </p:spTree>
    <p:extLst>
      <p:ext uri="{BB962C8B-B14F-4D97-AF65-F5344CB8AC3E}">
        <p14:creationId xmlns:p14="http://schemas.microsoft.com/office/powerpoint/2010/main" val="3900168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90948-446E-4862-B3E2-6B08DD6E6464}"/>
              </a:ext>
            </a:extLst>
          </p:cNvPr>
          <p:cNvSpPr>
            <a:spLocks noGrp="1"/>
          </p:cNvSpPr>
          <p:nvPr>
            <p:ph type="ctrTitle"/>
          </p:nvPr>
        </p:nvSpPr>
        <p:spPr/>
        <p:txBody>
          <a:bodyPr>
            <a:normAutofit fontScale="90000"/>
          </a:bodyPr>
          <a:lstStyle/>
          <a:p>
            <a:r>
              <a:rPr lang="en-SG" dirty="0">
                <a:latin typeface="Times New Roman" panose="02020603050405020304" pitchFamily="18" charset="0"/>
                <a:cs typeface="Times New Roman" panose="02020603050405020304" pitchFamily="18" charset="0"/>
              </a:rPr>
              <a:t>Reproducing results of single pair of document representation and training algorithms </a:t>
            </a:r>
          </a:p>
        </p:txBody>
      </p:sp>
      <p:sp>
        <p:nvSpPr>
          <p:cNvPr id="3" name="Subtitle 2">
            <a:extLst>
              <a:ext uri="{FF2B5EF4-FFF2-40B4-BE49-F238E27FC236}">
                <a16:creationId xmlns:a16="http://schemas.microsoft.com/office/drawing/2014/main" id="{894C7E68-E7C7-43A7-8CED-884D1E173252}"/>
              </a:ext>
            </a:extLst>
          </p:cNvPr>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216494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2239891-7808-4265-8C1B-BB89DF4DF190}"/>
              </a:ext>
            </a:extLst>
          </p:cNvPr>
          <p:cNvGraphicFramePr>
            <a:graphicFrameLocks noGrp="1"/>
          </p:cNvGraphicFramePr>
          <p:nvPr>
            <p:extLst>
              <p:ext uri="{D42A27DB-BD31-4B8C-83A1-F6EECF244321}">
                <p14:modId xmlns:p14="http://schemas.microsoft.com/office/powerpoint/2010/main" val="420714571"/>
              </p:ext>
            </p:extLst>
          </p:nvPr>
        </p:nvGraphicFramePr>
        <p:xfrm>
          <a:off x="267316" y="195309"/>
          <a:ext cx="6763800" cy="6342648"/>
        </p:xfrm>
        <a:graphic>
          <a:graphicData uri="http://schemas.openxmlformats.org/drawingml/2006/table">
            <a:tbl>
              <a:tblPr firstRow="1" bandRow="1">
                <a:tableStyleId>{5C22544A-7EE6-4342-B048-85BDC9FD1C3A}</a:tableStyleId>
              </a:tblPr>
              <a:tblGrid>
                <a:gridCol w="1127300">
                  <a:extLst>
                    <a:ext uri="{9D8B030D-6E8A-4147-A177-3AD203B41FA5}">
                      <a16:colId xmlns:a16="http://schemas.microsoft.com/office/drawing/2014/main" val="3364907963"/>
                    </a:ext>
                  </a:extLst>
                </a:gridCol>
                <a:gridCol w="1127300">
                  <a:extLst>
                    <a:ext uri="{9D8B030D-6E8A-4147-A177-3AD203B41FA5}">
                      <a16:colId xmlns:a16="http://schemas.microsoft.com/office/drawing/2014/main" val="128706652"/>
                    </a:ext>
                  </a:extLst>
                </a:gridCol>
                <a:gridCol w="1127300">
                  <a:extLst>
                    <a:ext uri="{9D8B030D-6E8A-4147-A177-3AD203B41FA5}">
                      <a16:colId xmlns:a16="http://schemas.microsoft.com/office/drawing/2014/main" val="2473081782"/>
                    </a:ext>
                  </a:extLst>
                </a:gridCol>
                <a:gridCol w="1127300">
                  <a:extLst>
                    <a:ext uri="{9D8B030D-6E8A-4147-A177-3AD203B41FA5}">
                      <a16:colId xmlns:a16="http://schemas.microsoft.com/office/drawing/2014/main" val="3459972723"/>
                    </a:ext>
                  </a:extLst>
                </a:gridCol>
                <a:gridCol w="1127300">
                  <a:extLst>
                    <a:ext uri="{9D8B030D-6E8A-4147-A177-3AD203B41FA5}">
                      <a16:colId xmlns:a16="http://schemas.microsoft.com/office/drawing/2014/main" val="3054373245"/>
                    </a:ext>
                  </a:extLst>
                </a:gridCol>
                <a:gridCol w="1127300">
                  <a:extLst>
                    <a:ext uri="{9D8B030D-6E8A-4147-A177-3AD203B41FA5}">
                      <a16:colId xmlns:a16="http://schemas.microsoft.com/office/drawing/2014/main" val="453434325"/>
                    </a:ext>
                  </a:extLst>
                </a:gridCol>
              </a:tblGrid>
              <a:tr h="264277">
                <a:tc gridSpan="6">
                  <a:txBody>
                    <a:bodyPr/>
                    <a:lstStyle/>
                    <a:p>
                      <a:pPr algn="ctr"/>
                      <a:r>
                        <a:rPr lang="en-SG" sz="1100" b="0" i="0" u="none" strike="noStrike" kern="1200" baseline="0" dirty="0">
                          <a:solidFill>
                            <a:schemeClr val="lt1"/>
                          </a:solidFill>
                          <a:latin typeface="+mn-lt"/>
                          <a:ea typeface="+mn-ea"/>
                          <a:cs typeface="+mn-cs"/>
                        </a:rPr>
                        <a:t>20NG 10% </a:t>
                      </a:r>
                      <a:r>
                        <a:rPr lang="en-SG" sz="1100" b="0" i="0" u="none" strike="noStrike" kern="1200" baseline="0" dirty="0" err="1">
                          <a:solidFill>
                            <a:schemeClr val="lt1"/>
                          </a:solidFill>
                          <a:latin typeface="+mn-lt"/>
                          <a:ea typeface="+mn-ea"/>
                          <a:cs typeface="+mn-cs"/>
                        </a:rPr>
                        <a:t>labeled</a:t>
                      </a:r>
                      <a:r>
                        <a:rPr lang="en-SG" sz="1100" b="0" i="0" u="none" strike="noStrike" kern="1200" baseline="0" dirty="0">
                          <a:solidFill>
                            <a:schemeClr val="lt1"/>
                          </a:solidFill>
                          <a:latin typeface="+mn-lt"/>
                          <a:ea typeface="+mn-ea"/>
                          <a:cs typeface="+mn-cs"/>
                        </a:rPr>
                        <a:t> data</a:t>
                      </a:r>
                      <a:endParaRPr lang="en-SG" sz="1100"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extLst>
                  <a:ext uri="{0D108BD9-81ED-4DB2-BD59-A6C34878D82A}">
                    <a16:rowId xmlns:a16="http://schemas.microsoft.com/office/drawing/2014/main" val="879490858"/>
                  </a:ext>
                </a:extLst>
              </a:tr>
              <a:tr h="264277">
                <a:tc>
                  <a:txBody>
                    <a:bodyPr/>
                    <a:lstStyle/>
                    <a:p>
                      <a:r>
                        <a:rPr lang="en-SG" sz="1100" dirty="0" err="1"/>
                        <a:t>DocRep</a:t>
                      </a:r>
                      <a:r>
                        <a:rPr lang="en-SG" sz="1100" dirty="0"/>
                        <a:t>.</a:t>
                      </a:r>
                    </a:p>
                  </a:txBody>
                  <a:tcPr/>
                </a:tc>
                <a:tc>
                  <a:txBody>
                    <a:bodyPr/>
                    <a:lstStyle/>
                    <a:p>
                      <a:r>
                        <a:rPr lang="en-SG" sz="1100" dirty="0"/>
                        <a:t>Model</a:t>
                      </a:r>
                    </a:p>
                  </a:txBody>
                  <a:tcPr/>
                </a:tc>
                <a:tc>
                  <a:txBody>
                    <a:bodyPr/>
                    <a:lstStyle/>
                    <a:p>
                      <a:r>
                        <a:rPr lang="en-SG" sz="1100" dirty="0"/>
                        <a:t>Precision</a:t>
                      </a:r>
                    </a:p>
                  </a:txBody>
                  <a:tcPr/>
                </a:tc>
                <a:tc>
                  <a:txBody>
                    <a:bodyPr/>
                    <a:lstStyle/>
                    <a:p>
                      <a:r>
                        <a:rPr lang="en-SG" sz="1100" dirty="0"/>
                        <a:t>Recall</a:t>
                      </a:r>
                    </a:p>
                  </a:txBody>
                  <a:tcPr/>
                </a:tc>
                <a:tc>
                  <a:txBody>
                    <a:bodyPr/>
                    <a:lstStyle/>
                    <a:p>
                      <a:r>
                        <a:rPr lang="en-SG" sz="1100" dirty="0"/>
                        <a:t>F1</a:t>
                      </a:r>
                    </a:p>
                  </a:txBody>
                  <a:tcPr/>
                </a:tc>
                <a:tc>
                  <a:txBody>
                    <a:bodyPr/>
                    <a:lstStyle/>
                    <a:p>
                      <a:r>
                        <a:rPr lang="en-SG" sz="1100" dirty="0"/>
                        <a:t>Accuracy</a:t>
                      </a:r>
                    </a:p>
                  </a:txBody>
                  <a:tcPr/>
                </a:tc>
                <a:extLst>
                  <a:ext uri="{0D108BD9-81ED-4DB2-BD59-A6C34878D82A}">
                    <a16:rowId xmlns:a16="http://schemas.microsoft.com/office/drawing/2014/main" val="3706061130"/>
                  </a:ext>
                </a:extLst>
              </a:tr>
              <a:tr h="264277">
                <a:tc>
                  <a:txBody>
                    <a:bodyPr/>
                    <a:lstStyle/>
                    <a:p>
                      <a:r>
                        <a:rPr lang="en-SG" sz="1100" dirty="0"/>
                        <a:t>TFIDF</a:t>
                      </a:r>
                    </a:p>
                  </a:txBody>
                  <a:tcPr/>
                </a:tc>
                <a:tc>
                  <a:txBody>
                    <a:bodyPr/>
                    <a:lstStyle/>
                    <a:p>
                      <a:r>
                        <a:rPr lang="en-SG" sz="1100" dirty="0"/>
                        <a:t>SVM</a:t>
                      </a:r>
                    </a:p>
                  </a:txBody>
                  <a:tcPr/>
                </a:tc>
                <a:tc>
                  <a:txBody>
                    <a:bodyPr/>
                    <a:lstStyle/>
                    <a:p>
                      <a:r>
                        <a:rPr lang="en-SG" sz="1100" dirty="0"/>
                        <a:t>0.66</a:t>
                      </a:r>
                    </a:p>
                  </a:txBody>
                  <a:tcPr/>
                </a:tc>
                <a:tc>
                  <a:txBody>
                    <a:bodyPr/>
                    <a:lstStyle/>
                    <a:p>
                      <a:r>
                        <a:rPr lang="en-SG" sz="1100" dirty="0"/>
                        <a:t>0.66</a:t>
                      </a:r>
                    </a:p>
                  </a:txBody>
                  <a:tcPr/>
                </a:tc>
                <a:tc>
                  <a:txBody>
                    <a:bodyPr/>
                    <a:lstStyle/>
                    <a:p>
                      <a:r>
                        <a:rPr lang="en-SG" sz="1100" dirty="0"/>
                        <a:t>0.65</a:t>
                      </a:r>
                    </a:p>
                  </a:txBody>
                  <a:tcPr/>
                </a:tc>
                <a:tc>
                  <a:txBody>
                    <a:bodyPr/>
                    <a:lstStyle/>
                    <a:p>
                      <a:r>
                        <a:rPr lang="en-SG" sz="1100" dirty="0"/>
                        <a:t>0.66</a:t>
                      </a:r>
                    </a:p>
                  </a:txBody>
                  <a:tcPr/>
                </a:tc>
                <a:extLst>
                  <a:ext uri="{0D108BD9-81ED-4DB2-BD59-A6C34878D82A}">
                    <a16:rowId xmlns:a16="http://schemas.microsoft.com/office/drawing/2014/main" val="2532599053"/>
                  </a:ext>
                </a:extLst>
              </a:tr>
              <a:tr h="264277">
                <a:tc>
                  <a:txBody>
                    <a:bodyPr/>
                    <a:lstStyle/>
                    <a:p>
                      <a:endParaRPr lang="en-SG" sz="1100" dirty="0"/>
                    </a:p>
                  </a:txBody>
                  <a:tcPr/>
                </a:tc>
                <a:tc>
                  <a:txBody>
                    <a:bodyPr/>
                    <a:lstStyle/>
                    <a:p>
                      <a:r>
                        <a:rPr lang="en-SG" sz="1100" dirty="0"/>
                        <a:t>MLP</a:t>
                      </a:r>
                    </a:p>
                  </a:txBody>
                  <a:tcPr/>
                </a:tc>
                <a:tc>
                  <a:txBody>
                    <a:bodyPr/>
                    <a:lstStyle/>
                    <a:p>
                      <a:r>
                        <a:rPr lang="en-SG" sz="1100" dirty="0"/>
                        <a:t>0.68</a:t>
                      </a:r>
                    </a:p>
                  </a:txBody>
                  <a:tcPr/>
                </a:tc>
                <a:tc>
                  <a:txBody>
                    <a:bodyPr/>
                    <a:lstStyle/>
                    <a:p>
                      <a:r>
                        <a:rPr lang="en-SG" sz="1100" dirty="0"/>
                        <a:t>0.65</a:t>
                      </a:r>
                    </a:p>
                  </a:txBody>
                  <a:tcPr/>
                </a:tc>
                <a:tc>
                  <a:txBody>
                    <a:bodyPr/>
                    <a:lstStyle/>
                    <a:p>
                      <a:r>
                        <a:rPr lang="en-SG" sz="1100" dirty="0"/>
                        <a:t>0.66</a:t>
                      </a:r>
                    </a:p>
                  </a:txBody>
                  <a:tcPr/>
                </a:tc>
                <a:tc>
                  <a:txBody>
                    <a:bodyPr/>
                    <a:lstStyle/>
                    <a:p>
                      <a:r>
                        <a:rPr lang="en-SG" sz="1100" dirty="0"/>
                        <a:t>0.65</a:t>
                      </a:r>
                    </a:p>
                  </a:txBody>
                  <a:tcPr/>
                </a:tc>
                <a:extLst>
                  <a:ext uri="{0D108BD9-81ED-4DB2-BD59-A6C34878D82A}">
                    <a16:rowId xmlns:a16="http://schemas.microsoft.com/office/drawing/2014/main" val="1935497801"/>
                  </a:ext>
                </a:extLst>
              </a:tr>
              <a:tr h="264277">
                <a:tc>
                  <a:txBody>
                    <a:bodyPr/>
                    <a:lstStyle/>
                    <a:p>
                      <a:endParaRPr lang="en-SG" sz="1100"/>
                    </a:p>
                  </a:txBody>
                  <a:tcPr/>
                </a:tc>
                <a:tc>
                  <a:txBody>
                    <a:bodyPr/>
                    <a:lstStyle/>
                    <a:p>
                      <a:r>
                        <a:rPr lang="en-SG" sz="1100" dirty="0"/>
                        <a:t>RF</a:t>
                      </a:r>
                    </a:p>
                  </a:txBody>
                  <a:tcPr/>
                </a:tc>
                <a:tc>
                  <a:txBody>
                    <a:bodyPr/>
                    <a:lstStyle/>
                    <a:p>
                      <a:r>
                        <a:rPr lang="en-SG" sz="1100" dirty="0"/>
                        <a:t>0.47</a:t>
                      </a:r>
                    </a:p>
                  </a:txBody>
                  <a:tcPr/>
                </a:tc>
                <a:tc>
                  <a:txBody>
                    <a:bodyPr/>
                    <a:lstStyle/>
                    <a:p>
                      <a:r>
                        <a:rPr lang="en-SG" sz="1100" dirty="0"/>
                        <a:t>0.45</a:t>
                      </a:r>
                    </a:p>
                  </a:txBody>
                  <a:tcPr/>
                </a:tc>
                <a:tc>
                  <a:txBody>
                    <a:bodyPr/>
                    <a:lstStyle/>
                    <a:p>
                      <a:r>
                        <a:rPr lang="en-SG" sz="1100" dirty="0"/>
                        <a:t>0.44</a:t>
                      </a:r>
                    </a:p>
                  </a:txBody>
                  <a:tcPr/>
                </a:tc>
                <a:tc>
                  <a:txBody>
                    <a:bodyPr/>
                    <a:lstStyle/>
                    <a:p>
                      <a:r>
                        <a:rPr lang="en-SG" sz="1100" dirty="0"/>
                        <a:t>0.45</a:t>
                      </a:r>
                    </a:p>
                  </a:txBody>
                  <a:tcPr/>
                </a:tc>
                <a:extLst>
                  <a:ext uri="{0D108BD9-81ED-4DB2-BD59-A6C34878D82A}">
                    <a16:rowId xmlns:a16="http://schemas.microsoft.com/office/drawing/2014/main" val="3760762076"/>
                  </a:ext>
                </a:extLst>
              </a:tr>
              <a:tr h="264277">
                <a:tc>
                  <a:txBody>
                    <a:bodyPr/>
                    <a:lstStyle/>
                    <a:p>
                      <a:endParaRPr lang="en-SG" sz="1100"/>
                    </a:p>
                  </a:txBody>
                  <a:tcPr/>
                </a:tc>
                <a:tc>
                  <a:txBody>
                    <a:bodyPr/>
                    <a:lstStyle/>
                    <a:p>
                      <a:r>
                        <a:rPr lang="en-SG" sz="1100" dirty="0"/>
                        <a:t>XGB</a:t>
                      </a:r>
                    </a:p>
                  </a:txBody>
                  <a:tcPr/>
                </a:tc>
                <a:tc>
                  <a:txBody>
                    <a:bodyPr/>
                    <a:lstStyle/>
                    <a:p>
                      <a:r>
                        <a:rPr lang="en-SG" sz="1100" dirty="0"/>
                        <a:t>0.28</a:t>
                      </a:r>
                    </a:p>
                  </a:txBody>
                  <a:tcPr/>
                </a:tc>
                <a:tc>
                  <a:txBody>
                    <a:bodyPr/>
                    <a:lstStyle/>
                    <a:p>
                      <a:r>
                        <a:rPr lang="en-SG" sz="1100" dirty="0"/>
                        <a:t>0.27</a:t>
                      </a:r>
                    </a:p>
                  </a:txBody>
                  <a:tcPr/>
                </a:tc>
                <a:tc>
                  <a:txBody>
                    <a:bodyPr/>
                    <a:lstStyle/>
                    <a:p>
                      <a:r>
                        <a:rPr lang="en-SG" sz="1100" dirty="0"/>
                        <a:t>0.27</a:t>
                      </a:r>
                    </a:p>
                  </a:txBody>
                  <a:tcPr/>
                </a:tc>
                <a:tc>
                  <a:txBody>
                    <a:bodyPr/>
                    <a:lstStyle/>
                    <a:p>
                      <a:r>
                        <a:rPr lang="en-SG" sz="1100" dirty="0"/>
                        <a:t>0.27</a:t>
                      </a:r>
                    </a:p>
                  </a:txBody>
                  <a:tcPr/>
                </a:tc>
                <a:extLst>
                  <a:ext uri="{0D108BD9-81ED-4DB2-BD59-A6C34878D82A}">
                    <a16:rowId xmlns:a16="http://schemas.microsoft.com/office/drawing/2014/main" val="459714791"/>
                  </a:ext>
                </a:extLst>
              </a:tr>
              <a:tr h="264277">
                <a:tc>
                  <a:txBody>
                    <a:bodyPr/>
                    <a:lstStyle/>
                    <a:p>
                      <a:r>
                        <a:rPr lang="en-SG" sz="1100" dirty="0"/>
                        <a:t>Doc2Vec</a:t>
                      </a:r>
                    </a:p>
                  </a:txBody>
                  <a:tcPr/>
                </a:tc>
                <a:tc>
                  <a:txBody>
                    <a:bodyPr/>
                    <a:lstStyle/>
                    <a:p>
                      <a:r>
                        <a:rPr lang="en-SG" sz="1100" dirty="0"/>
                        <a:t>SVM</a:t>
                      </a:r>
                    </a:p>
                  </a:txBody>
                  <a:tcPr/>
                </a:tc>
                <a:tc>
                  <a:txBody>
                    <a:bodyPr/>
                    <a:lstStyle/>
                    <a:p>
                      <a:r>
                        <a:rPr lang="en-SG" sz="1100" dirty="0"/>
                        <a:t>0.44</a:t>
                      </a:r>
                    </a:p>
                  </a:txBody>
                  <a:tcPr/>
                </a:tc>
                <a:tc>
                  <a:txBody>
                    <a:bodyPr/>
                    <a:lstStyle/>
                    <a:p>
                      <a:r>
                        <a:rPr lang="en-SG" sz="1100" dirty="0"/>
                        <a:t>0.43</a:t>
                      </a:r>
                    </a:p>
                  </a:txBody>
                  <a:tcPr/>
                </a:tc>
                <a:tc>
                  <a:txBody>
                    <a:bodyPr/>
                    <a:lstStyle/>
                    <a:p>
                      <a:r>
                        <a:rPr lang="en-SG" sz="1100" dirty="0"/>
                        <a:t>0.43</a:t>
                      </a:r>
                    </a:p>
                  </a:txBody>
                  <a:tcPr/>
                </a:tc>
                <a:tc>
                  <a:txBody>
                    <a:bodyPr/>
                    <a:lstStyle/>
                    <a:p>
                      <a:r>
                        <a:rPr lang="en-SG" sz="1100" dirty="0"/>
                        <a:t>0.43</a:t>
                      </a:r>
                    </a:p>
                  </a:txBody>
                  <a:tcPr/>
                </a:tc>
                <a:extLst>
                  <a:ext uri="{0D108BD9-81ED-4DB2-BD59-A6C34878D82A}">
                    <a16:rowId xmlns:a16="http://schemas.microsoft.com/office/drawing/2014/main" val="3702821869"/>
                  </a:ext>
                </a:extLst>
              </a:tr>
              <a:tr h="264277">
                <a:tc>
                  <a:txBody>
                    <a:bodyPr/>
                    <a:lstStyle/>
                    <a:p>
                      <a:endParaRPr lang="en-SG" sz="1100"/>
                    </a:p>
                  </a:txBody>
                  <a:tcPr/>
                </a:tc>
                <a:tc>
                  <a:txBody>
                    <a:bodyPr/>
                    <a:lstStyle/>
                    <a:p>
                      <a:r>
                        <a:rPr lang="en-SG" sz="1100" dirty="0"/>
                        <a:t>MLP</a:t>
                      </a:r>
                    </a:p>
                  </a:txBody>
                  <a:tcPr/>
                </a:tc>
                <a:tc>
                  <a:txBody>
                    <a:bodyPr/>
                    <a:lstStyle/>
                    <a:p>
                      <a:r>
                        <a:rPr lang="en-SG" sz="1100" dirty="0"/>
                        <a:t>0.52</a:t>
                      </a:r>
                    </a:p>
                  </a:txBody>
                  <a:tcPr/>
                </a:tc>
                <a:tc>
                  <a:txBody>
                    <a:bodyPr/>
                    <a:lstStyle/>
                    <a:p>
                      <a:r>
                        <a:rPr lang="en-SG" sz="1100" dirty="0"/>
                        <a:t>0.50</a:t>
                      </a:r>
                    </a:p>
                  </a:txBody>
                  <a:tcPr/>
                </a:tc>
                <a:tc>
                  <a:txBody>
                    <a:bodyPr/>
                    <a:lstStyle/>
                    <a:p>
                      <a:r>
                        <a:rPr lang="en-SG" sz="1100" dirty="0"/>
                        <a:t>0.50</a:t>
                      </a:r>
                    </a:p>
                  </a:txBody>
                  <a:tcPr/>
                </a:tc>
                <a:tc>
                  <a:txBody>
                    <a:bodyPr/>
                    <a:lstStyle/>
                    <a:p>
                      <a:r>
                        <a:rPr lang="en-SG" sz="1100" dirty="0"/>
                        <a:t>0.50</a:t>
                      </a:r>
                    </a:p>
                  </a:txBody>
                  <a:tcPr/>
                </a:tc>
                <a:extLst>
                  <a:ext uri="{0D108BD9-81ED-4DB2-BD59-A6C34878D82A}">
                    <a16:rowId xmlns:a16="http://schemas.microsoft.com/office/drawing/2014/main" val="1424922459"/>
                  </a:ext>
                </a:extLst>
              </a:tr>
              <a:tr h="264277">
                <a:tc>
                  <a:txBody>
                    <a:bodyPr/>
                    <a:lstStyle/>
                    <a:p>
                      <a:endParaRPr lang="en-SG" sz="1100"/>
                    </a:p>
                  </a:txBody>
                  <a:tcPr/>
                </a:tc>
                <a:tc>
                  <a:txBody>
                    <a:bodyPr/>
                    <a:lstStyle/>
                    <a:p>
                      <a:r>
                        <a:rPr lang="en-SG" sz="1100" dirty="0"/>
                        <a:t>RF</a:t>
                      </a:r>
                    </a:p>
                  </a:txBody>
                  <a:tcPr/>
                </a:tc>
                <a:tc>
                  <a:txBody>
                    <a:bodyPr/>
                    <a:lstStyle/>
                    <a:p>
                      <a:r>
                        <a:rPr lang="en-SG" sz="1100" dirty="0"/>
                        <a:t>0.35</a:t>
                      </a:r>
                    </a:p>
                  </a:txBody>
                  <a:tcPr/>
                </a:tc>
                <a:tc>
                  <a:txBody>
                    <a:bodyPr/>
                    <a:lstStyle/>
                    <a:p>
                      <a:r>
                        <a:rPr lang="en-SG" sz="1100" dirty="0"/>
                        <a:t>0.35</a:t>
                      </a:r>
                    </a:p>
                  </a:txBody>
                  <a:tcPr/>
                </a:tc>
                <a:tc>
                  <a:txBody>
                    <a:bodyPr/>
                    <a:lstStyle/>
                    <a:p>
                      <a:r>
                        <a:rPr lang="en-SG" sz="1100" dirty="0"/>
                        <a:t>0.34</a:t>
                      </a:r>
                    </a:p>
                  </a:txBody>
                  <a:tcPr/>
                </a:tc>
                <a:tc>
                  <a:txBody>
                    <a:bodyPr/>
                    <a:lstStyle/>
                    <a:p>
                      <a:r>
                        <a:rPr lang="en-SG" sz="1100" dirty="0"/>
                        <a:t>0.35</a:t>
                      </a:r>
                    </a:p>
                  </a:txBody>
                  <a:tcPr/>
                </a:tc>
                <a:extLst>
                  <a:ext uri="{0D108BD9-81ED-4DB2-BD59-A6C34878D82A}">
                    <a16:rowId xmlns:a16="http://schemas.microsoft.com/office/drawing/2014/main" val="2159153595"/>
                  </a:ext>
                </a:extLst>
              </a:tr>
              <a:tr h="264277">
                <a:tc>
                  <a:txBody>
                    <a:bodyPr/>
                    <a:lstStyle/>
                    <a:p>
                      <a:endParaRPr lang="en-SG" sz="1100"/>
                    </a:p>
                  </a:txBody>
                  <a:tcPr/>
                </a:tc>
                <a:tc>
                  <a:txBody>
                    <a:bodyPr/>
                    <a:lstStyle/>
                    <a:p>
                      <a:r>
                        <a:rPr lang="en-SG" sz="1100" dirty="0"/>
                        <a:t>XGB</a:t>
                      </a:r>
                    </a:p>
                  </a:txBody>
                  <a:tcPr/>
                </a:tc>
                <a:tc>
                  <a:txBody>
                    <a:bodyPr/>
                    <a:lstStyle/>
                    <a:p>
                      <a:r>
                        <a:rPr lang="en-SG" sz="1100" dirty="0"/>
                        <a:t>0.30</a:t>
                      </a:r>
                    </a:p>
                  </a:txBody>
                  <a:tcPr/>
                </a:tc>
                <a:tc>
                  <a:txBody>
                    <a:bodyPr/>
                    <a:lstStyle/>
                    <a:p>
                      <a:r>
                        <a:rPr lang="en-SG" sz="1100" dirty="0"/>
                        <a:t>0.31</a:t>
                      </a:r>
                    </a:p>
                  </a:txBody>
                  <a:tcPr/>
                </a:tc>
                <a:tc>
                  <a:txBody>
                    <a:bodyPr/>
                    <a:lstStyle/>
                    <a:p>
                      <a:r>
                        <a:rPr lang="en-SG" sz="1100" dirty="0"/>
                        <a:t>0.30</a:t>
                      </a:r>
                    </a:p>
                  </a:txBody>
                  <a:tcPr/>
                </a:tc>
                <a:tc>
                  <a:txBody>
                    <a:bodyPr/>
                    <a:lstStyle/>
                    <a:p>
                      <a:r>
                        <a:rPr lang="en-SG" sz="1100" dirty="0"/>
                        <a:t>0.31</a:t>
                      </a:r>
                    </a:p>
                  </a:txBody>
                  <a:tcPr/>
                </a:tc>
                <a:extLst>
                  <a:ext uri="{0D108BD9-81ED-4DB2-BD59-A6C34878D82A}">
                    <a16:rowId xmlns:a16="http://schemas.microsoft.com/office/drawing/2014/main" val="1831575944"/>
                  </a:ext>
                </a:extLst>
              </a:tr>
              <a:tr h="264277">
                <a:tc>
                  <a:txBody>
                    <a:bodyPr/>
                    <a:lstStyle/>
                    <a:p>
                      <a:r>
                        <a:rPr lang="en-SG" sz="1100" dirty="0"/>
                        <a:t>USE</a:t>
                      </a:r>
                    </a:p>
                  </a:txBody>
                  <a:tcPr/>
                </a:tc>
                <a:tc>
                  <a:txBody>
                    <a:bodyPr/>
                    <a:lstStyle/>
                    <a:p>
                      <a:r>
                        <a:rPr lang="en-SG" sz="1100" dirty="0"/>
                        <a:t>SVM</a:t>
                      </a:r>
                    </a:p>
                  </a:txBody>
                  <a:tcPr/>
                </a:tc>
                <a:tc>
                  <a:txBody>
                    <a:bodyPr/>
                    <a:lstStyle/>
                    <a:p>
                      <a:r>
                        <a:rPr lang="en-SG" sz="1100" dirty="0"/>
                        <a:t>0.67</a:t>
                      </a:r>
                    </a:p>
                  </a:txBody>
                  <a:tcPr/>
                </a:tc>
                <a:tc>
                  <a:txBody>
                    <a:bodyPr/>
                    <a:lstStyle/>
                    <a:p>
                      <a:r>
                        <a:rPr lang="en-SG" sz="1100" dirty="0"/>
                        <a:t>0.68</a:t>
                      </a:r>
                    </a:p>
                  </a:txBody>
                  <a:tcPr/>
                </a:tc>
                <a:tc>
                  <a:txBody>
                    <a:bodyPr/>
                    <a:lstStyle/>
                    <a:p>
                      <a:r>
                        <a:rPr lang="en-SG" sz="1100" dirty="0"/>
                        <a:t>0.67</a:t>
                      </a:r>
                    </a:p>
                  </a:txBody>
                  <a:tcPr/>
                </a:tc>
                <a:tc>
                  <a:txBody>
                    <a:bodyPr/>
                    <a:lstStyle/>
                    <a:p>
                      <a:r>
                        <a:rPr lang="en-SG" sz="1100" dirty="0"/>
                        <a:t>0.68</a:t>
                      </a:r>
                    </a:p>
                  </a:txBody>
                  <a:tcPr/>
                </a:tc>
                <a:extLst>
                  <a:ext uri="{0D108BD9-81ED-4DB2-BD59-A6C34878D82A}">
                    <a16:rowId xmlns:a16="http://schemas.microsoft.com/office/drawing/2014/main" val="66629590"/>
                  </a:ext>
                </a:extLst>
              </a:tr>
              <a:tr h="264277">
                <a:tc>
                  <a:txBody>
                    <a:bodyPr/>
                    <a:lstStyle/>
                    <a:p>
                      <a:endParaRPr lang="en-SG" sz="1100" dirty="0"/>
                    </a:p>
                  </a:txBody>
                  <a:tcPr/>
                </a:tc>
                <a:tc>
                  <a:txBody>
                    <a:bodyPr/>
                    <a:lstStyle/>
                    <a:p>
                      <a:r>
                        <a:rPr lang="en-SG" sz="1100" dirty="0"/>
                        <a:t>MLP</a:t>
                      </a:r>
                    </a:p>
                  </a:txBody>
                  <a:tcPr/>
                </a:tc>
                <a:tc>
                  <a:txBody>
                    <a:bodyPr/>
                    <a:lstStyle/>
                    <a:p>
                      <a:r>
                        <a:rPr lang="en-SG" sz="1100" dirty="0"/>
                        <a:t>0.69</a:t>
                      </a:r>
                    </a:p>
                  </a:txBody>
                  <a:tcPr/>
                </a:tc>
                <a:tc>
                  <a:txBody>
                    <a:bodyPr/>
                    <a:lstStyle/>
                    <a:p>
                      <a:r>
                        <a:rPr lang="en-SG" sz="1100" dirty="0"/>
                        <a:t>0.69</a:t>
                      </a:r>
                    </a:p>
                  </a:txBody>
                  <a:tcPr/>
                </a:tc>
                <a:tc>
                  <a:txBody>
                    <a:bodyPr/>
                    <a:lstStyle/>
                    <a:p>
                      <a:r>
                        <a:rPr lang="en-SG" sz="1100" dirty="0"/>
                        <a:t>0.68</a:t>
                      </a:r>
                    </a:p>
                  </a:txBody>
                  <a:tcPr/>
                </a:tc>
                <a:tc>
                  <a:txBody>
                    <a:bodyPr/>
                    <a:lstStyle/>
                    <a:p>
                      <a:r>
                        <a:rPr lang="en-SG" sz="1100" dirty="0"/>
                        <a:t>0.69</a:t>
                      </a:r>
                    </a:p>
                  </a:txBody>
                  <a:tcPr/>
                </a:tc>
                <a:extLst>
                  <a:ext uri="{0D108BD9-81ED-4DB2-BD59-A6C34878D82A}">
                    <a16:rowId xmlns:a16="http://schemas.microsoft.com/office/drawing/2014/main" val="880070469"/>
                  </a:ext>
                </a:extLst>
              </a:tr>
              <a:tr h="264277">
                <a:tc>
                  <a:txBody>
                    <a:bodyPr/>
                    <a:lstStyle/>
                    <a:p>
                      <a:endParaRPr lang="en-SG" sz="1100"/>
                    </a:p>
                  </a:txBody>
                  <a:tcPr/>
                </a:tc>
                <a:tc>
                  <a:txBody>
                    <a:bodyPr/>
                    <a:lstStyle/>
                    <a:p>
                      <a:r>
                        <a:rPr lang="en-SG" sz="1100" dirty="0"/>
                        <a:t>RF</a:t>
                      </a:r>
                    </a:p>
                  </a:txBody>
                  <a:tcPr/>
                </a:tc>
                <a:tc>
                  <a:txBody>
                    <a:bodyPr/>
                    <a:lstStyle/>
                    <a:p>
                      <a:r>
                        <a:rPr lang="en-SG" sz="1100" dirty="0"/>
                        <a:t>0.64</a:t>
                      </a:r>
                    </a:p>
                  </a:txBody>
                  <a:tcPr/>
                </a:tc>
                <a:tc>
                  <a:txBody>
                    <a:bodyPr/>
                    <a:lstStyle/>
                    <a:p>
                      <a:r>
                        <a:rPr lang="en-SG" sz="1100" dirty="0"/>
                        <a:t>0.64</a:t>
                      </a:r>
                    </a:p>
                  </a:txBody>
                  <a:tcPr/>
                </a:tc>
                <a:tc>
                  <a:txBody>
                    <a:bodyPr/>
                    <a:lstStyle/>
                    <a:p>
                      <a:r>
                        <a:rPr lang="en-SG" sz="1100" dirty="0"/>
                        <a:t>0.63</a:t>
                      </a:r>
                    </a:p>
                  </a:txBody>
                  <a:tcPr/>
                </a:tc>
                <a:tc>
                  <a:txBody>
                    <a:bodyPr/>
                    <a:lstStyle/>
                    <a:p>
                      <a:r>
                        <a:rPr lang="en-SG" sz="1100" dirty="0"/>
                        <a:t>0.64</a:t>
                      </a:r>
                    </a:p>
                  </a:txBody>
                  <a:tcPr/>
                </a:tc>
                <a:extLst>
                  <a:ext uri="{0D108BD9-81ED-4DB2-BD59-A6C34878D82A}">
                    <a16:rowId xmlns:a16="http://schemas.microsoft.com/office/drawing/2014/main" val="1874228123"/>
                  </a:ext>
                </a:extLst>
              </a:tr>
              <a:tr h="264277">
                <a:tc>
                  <a:txBody>
                    <a:bodyPr/>
                    <a:lstStyle/>
                    <a:p>
                      <a:endParaRPr lang="en-SG" sz="1100"/>
                    </a:p>
                  </a:txBody>
                  <a:tcPr/>
                </a:tc>
                <a:tc>
                  <a:txBody>
                    <a:bodyPr/>
                    <a:lstStyle/>
                    <a:p>
                      <a:r>
                        <a:rPr lang="en-SG" sz="1100" dirty="0"/>
                        <a:t>XGB</a:t>
                      </a:r>
                    </a:p>
                  </a:txBody>
                  <a:tcPr/>
                </a:tc>
                <a:tc>
                  <a:txBody>
                    <a:bodyPr/>
                    <a:lstStyle/>
                    <a:p>
                      <a:r>
                        <a:rPr lang="en-SG" sz="1100" dirty="0"/>
                        <a:t>0.58</a:t>
                      </a:r>
                    </a:p>
                  </a:txBody>
                  <a:tcPr/>
                </a:tc>
                <a:tc>
                  <a:txBody>
                    <a:bodyPr/>
                    <a:lstStyle/>
                    <a:p>
                      <a:r>
                        <a:rPr lang="en-SG" sz="1100" dirty="0"/>
                        <a:t>0.58</a:t>
                      </a:r>
                    </a:p>
                  </a:txBody>
                  <a:tcPr/>
                </a:tc>
                <a:tc>
                  <a:txBody>
                    <a:bodyPr/>
                    <a:lstStyle/>
                    <a:p>
                      <a:r>
                        <a:rPr lang="en-SG" sz="1100" dirty="0"/>
                        <a:t>0.58</a:t>
                      </a:r>
                    </a:p>
                  </a:txBody>
                  <a:tcPr/>
                </a:tc>
                <a:tc>
                  <a:txBody>
                    <a:bodyPr/>
                    <a:lstStyle/>
                    <a:p>
                      <a:r>
                        <a:rPr lang="en-SG" sz="1100" dirty="0"/>
                        <a:t>0.58</a:t>
                      </a:r>
                    </a:p>
                  </a:txBody>
                  <a:tcPr/>
                </a:tc>
                <a:extLst>
                  <a:ext uri="{0D108BD9-81ED-4DB2-BD59-A6C34878D82A}">
                    <a16:rowId xmlns:a16="http://schemas.microsoft.com/office/drawing/2014/main" val="2552535720"/>
                  </a:ext>
                </a:extLst>
              </a:tr>
              <a:tr h="264277">
                <a:tc>
                  <a:txBody>
                    <a:bodyPr/>
                    <a:lstStyle/>
                    <a:p>
                      <a:r>
                        <a:rPr lang="en-SG" sz="1100" dirty="0"/>
                        <a:t>BERT</a:t>
                      </a:r>
                      <a:r>
                        <a:rPr lang="en-SG" sz="1050" dirty="0"/>
                        <a:t>P</a:t>
                      </a:r>
                      <a:endParaRPr lang="en-SG" sz="1100" dirty="0"/>
                    </a:p>
                  </a:txBody>
                  <a:tcPr/>
                </a:tc>
                <a:tc>
                  <a:txBody>
                    <a:bodyPr/>
                    <a:lstStyle/>
                    <a:p>
                      <a:r>
                        <a:rPr lang="en-SG" sz="1100" dirty="0"/>
                        <a:t>SVM</a:t>
                      </a:r>
                    </a:p>
                  </a:txBody>
                  <a:tcPr/>
                </a:tc>
                <a:tc>
                  <a:txBody>
                    <a:bodyPr/>
                    <a:lstStyle/>
                    <a:p>
                      <a:r>
                        <a:rPr lang="en-SG" sz="1100" dirty="0"/>
                        <a:t>0.40</a:t>
                      </a:r>
                    </a:p>
                  </a:txBody>
                  <a:tcPr/>
                </a:tc>
                <a:tc>
                  <a:txBody>
                    <a:bodyPr/>
                    <a:lstStyle/>
                    <a:p>
                      <a:r>
                        <a:rPr lang="en-SG" sz="1100" dirty="0"/>
                        <a:t>0.41</a:t>
                      </a:r>
                    </a:p>
                  </a:txBody>
                  <a:tcPr/>
                </a:tc>
                <a:tc>
                  <a:txBody>
                    <a:bodyPr/>
                    <a:lstStyle/>
                    <a:p>
                      <a:r>
                        <a:rPr lang="en-SG" sz="1100" dirty="0"/>
                        <a:t>0.40</a:t>
                      </a:r>
                    </a:p>
                  </a:txBody>
                  <a:tcPr/>
                </a:tc>
                <a:tc>
                  <a:txBody>
                    <a:bodyPr/>
                    <a:lstStyle/>
                    <a:p>
                      <a:r>
                        <a:rPr lang="en-SG" sz="1100" dirty="0"/>
                        <a:t>0.41</a:t>
                      </a:r>
                    </a:p>
                  </a:txBody>
                  <a:tcPr/>
                </a:tc>
                <a:extLst>
                  <a:ext uri="{0D108BD9-81ED-4DB2-BD59-A6C34878D82A}">
                    <a16:rowId xmlns:a16="http://schemas.microsoft.com/office/drawing/2014/main" val="943176853"/>
                  </a:ext>
                </a:extLst>
              </a:tr>
              <a:tr h="264277">
                <a:tc>
                  <a:txBody>
                    <a:bodyPr/>
                    <a:lstStyle/>
                    <a:p>
                      <a:endParaRPr lang="en-SG" sz="1100"/>
                    </a:p>
                  </a:txBody>
                  <a:tcPr/>
                </a:tc>
                <a:tc>
                  <a:txBody>
                    <a:bodyPr/>
                    <a:lstStyle/>
                    <a:p>
                      <a:r>
                        <a:rPr lang="en-SG" sz="1100" dirty="0"/>
                        <a:t>MLP</a:t>
                      </a:r>
                    </a:p>
                  </a:txBody>
                  <a:tcPr/>
                </a:tc>
                <a:tc>
                  <a:txBody>
                    <a:bodyPr/>
                    <a:lstStyle/>
                    <a:p>
                      <a:r>
                        <a:rPr lang="en-SG" sz="1100" dirty="0"/>
                        <a:t>0.27</a:t>
                      </a:r>
                    </a:p>
                  </a:txBody>
                  <a:tcPr/>
                </a:tc>
                <a:tc>
                  <a:txBody>
                    <a:bodyPr/>
                    <a:lstStyle/>
                    <a:p>
                      <a:r>
                        <a:rPr lang="en-SG" sz="1100" dirty="0"/>
                        <a:t>0.26</a:t>
                      </a:r>
                    </a:p>
                  </a:txBody>
                  <a:tcPr/>
                </a:tc>
                <a:tc>
                  <a:txBody>
                    <a:bodyPr/>
                    <a:lstStyle/>
                    <a:p>
                      <a:r>
                        <a:rPr lang="en-SG" sz="1100" dirty="0"/>
                        <a:t>0.22</a:t>
                      </a:r>
                    </a:p>
                  </a:txBody>
                  <a:tcPr/>
                </a:tc>
                <a:tc>
                  <a:txBody>
                    <a:bodyPr/>
                    <a:lstStyle/>
                    <a:p>
                      <a:r>
                        <a:rPr lang="en-SG" sz="1100" dirty="0"/>
                        <a:t>0.26</a:t>
                      </a:r>
                    </a:p>
                  </a:txBody>
                  <a:tcPr/>
                </a:tc>
                <a:extLst>
                  <a:ext uri="{0D108BD9-81ED-4DB2-BD59-A6C34878D82A}">
                    <a16:rowId xmlns:a16="http://schemas.microsoft.com/office/drawing/2014/main" val="1453832922"/>
                  </a:ext>
                </a:extLst>
              </a:tr>
              <a:tr h="264277">
                <a:tc>
                  <a:txBody>
                    <a:bodyPr/>
                    <a:lstStyle/>
                    <a:p>
                      <a:endParaRPr lang="en-SG" sz="1100"/>
                    </a:p>
                  </a:txBody>
                  <a:tcPr/>
                </a:tc>
                <a:tc>
                  <a:txBody>
                    <a:bodyPr/>
                    <a:lstStyle/>
                    <a:p>
                      <a:r>
                        <a:rPr lang="en-SG" sz="1100" dirty="0"/>
                        <a:t>RF</a:t>
                      </a:r>
                    </a:p>
                  </a:txBody>
                  <a:tcPr/>
                </a:tc>
                <a:tc>
                  <a:txBody>
                    <a:bodyPr/>
                    <a:lstStyle/>
                    <a:p>
                      <a:r>
                        <a:rPr lang="en-SG" sz="1100" dirty="0"/>
                        <a:t>0.20</a:t>
                      </a:r>
                    </a:p>
                  </a:txBody>
                  <a:tcPr/>
                </a:tc>
                <a:tc>
                  <a:txBody>
                    <a:bodyPr/>
                    <a:lstStyle/>
                    <a:p>
                      <a:r>
                        <a:rPr lang="en-SG" sz="1100" dirty="0"/>
                        <a:t>0.20</a:t>
                      </a:r>
                    </a:p>
                  </a:txBody>
                  <a:tcPr/>
                </a:tc>
                <a:tc>
                  <a:txBody>
                    <a:bodyPr/>
                    <a:lstStyle/>
                    <a:p>
                      <a:r>
                        <a:rPr lang="en-SG" sz="1100" dirty="0"/>
                        <a:t>0.20</a:t>
                      </a:r>
                    </a:p>
                  </a:txBody>
                  <a:tcPr/>
                </a:tc>
                <a:tc>
                  <a:txBody>
                    <a:bodyPr/>
                    <a:lstStyle/>
                    <a:p>
                      <a:r>
                        <a:rPr lang="en-SG" sz="1100" dirty="0"/>
                        <a:t>0.20</a:t>
                      </a:r>
                    </a:p>
                  </a:txBody>
                  <a:tcPr/>
                </a:tc>
                <a:extLst>
                  <a:ext uri="{0D108BD9-81ED-4DB2-BD59-A6C34878D82A}">
                    <a16:rowId xmlns:a16="http://schemas.microsoft.com/office/drawing/2014/main" val="564875787"/>
                  </a:ext>
                </a:extLst>
              </a:tr>
              <a:tr h="264277">
                <a:tc>
                  <a:txBody>
                    <a:bodyPr/>
                    <a:lstStyle/>
                    <a:p>
                      <a:endParaRPr lang="en-SG" sz="1100"/>
                    </a:p>
                  </a:txBody>
                  <a:tcPr/>
                </a:tc>
                <a:tc>
                  <a:txBody>
                    <a:bodyPr/>
                    <a:lstStyle/>
                    <a:p>
                      <a:r>
                        <a:rPr lang="en-SG" sz="1100" dirty="0"/>
                        <a:t>XGB</a:t>
                      </a:r>
                    </a:p>
                  </a:txBody>
                  <a:tcPr/>
                </a:tc>
                <a:tc>
                  <a:txBody>
                    <a:bodyPr/>
                    <a:lstStyle/>
                    <a:p>
                      <a:r>
                        <a:rPr lang="en-SG" sz="1100" dirty="0"/>
                        <a:t>0.21</a:t>
                      </a:r>
                    </a:p>
                  </a:txBody>
                  <a:tcPr/>
                </a:tc>
                <a:tc>
                  <a:txBody>
                    <a:bodyPr/>
                    <a:lstStyle/>
                    <a:p>
                      <a:r>
                        <a:rPr lang="en-SG" sz="1100" dirty="0"/>
                        <a:t>0.21</a:t>
                      </a:r>
                    </a:p>
                  </a:txBody>
                  <a:tcPr/>
                </a:tc>
                <a:tc>
                  <a:txBody>
                    <a:bodyPr/>
                    <a:lstStyle/>
                    <a:p>
                      <a:r>
                        <a:rPr lang="en-SG" sz="1100" dirty="0"/>
                        <a:t>0.21</a:t>
                      </a:r>
                    </a:p>
                  </a:txBody>
                  <a:tcPr/>
                </a:tc>
                <a:tc>
                  <a:txBody>
                    <a:bodyPr/>
                    <a:lstStyle/>
                    <a:p>
                      <a:r>
                        <a:rPr lang="en-SG" sz="1100" dirty="0"/>
                        <a:t>0.21</a:t>
                      </a:r>
                    </a:p>
                  </a:txBody>
                  <a:tcPr/>
                </a:tc>
                <a:extLst>
                  <a:ext uri="{0D108BD9-81ED-4DB2-BD59-A6C34878D82A}">
                    <a16:rowId xmlns:a16="http://schemas.microsoft.com/office/drawing/2014/main" val="1442536306"/>
                  </a:ext>
                </a:extLst>
              </a:tr>
              <a:tr h="2642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100" dirty="0"/>
                        <a:t>BERT</a:t>
                      </a:r>
                      <a:r>
                        <a:rPr lang="en-SG" sz="1050" dirty="0"/>
                        <a:t>S</a:t>
                      </a:r>
                      <a:endParaRPr lang="en-SG" sz="1100" dirty="0"/>
                    </a:p>
                  </a:txBody>
                  <a:tcPr/>
                </a:tc>
                <a:tc>
                  <a:txBody>
                    <a:bodyPr/>
                    <a:lstStyle/>
                    <a:p>
                      <a:r>
                        <a:rPr lang="en-SG" sz="1100" dirty="0"/>
                        <a:t>CNN</a:t>
                      </a:r>
                    </a:p>
                  </a:txBody>
                  <a:tcPr/>
                </a:tc>
                <a:tc>
                  <a:txBody>
                    <a:bodyPr/>
                    <a:lstStyle/>
                    <a:p>
                      <a:r>
                        <a:rPr lang="en-SG" sz="1100" dirty="0"/>
                        <a:t>0.55</a:t>
                      </a:r>
                    </a:p>
                  </a:txBody>
                  <a:tcPr/>
                </a:tc>
                <a:tc>
                  <a:txBody>
                    <a:bodyPr/>
                    <a:lstStyle/>
                    <a:p>
                      <a:r>
                        <a:rPr lang="en-SG" sz="1100" dirty="0"/>
                        <a:t>0.53</a:t>
                      </a:r>
                    </a:p>
                  </a:txBody>
                  <a:tcPr/>
                </a:tc>
                <a:tc>
                  <a:txBody>
                    <a:bodyPr/>
                    <a:lstStyle/>
                    <a:p>
                      <a:r>
                        <a:rPr lang="en-SG" sz="1100" dirty="0"/>
                        <a:t>0.53</a:t>
                      </a:r>
                    </a:p>
                  </a:txBody>
                  <a:tcPr/>
                </a:tc>
                <a:tc>
                  <a:txBody>
                    <a:bodyPr/>
                    <a:lstStyle/>
                    <a:p>
                      <a:r>
                        <a:rPr lang="en-SG" sz="1100" dirty="0"/>
                        <a:t>0.53</a:t>
                      </a:r>
                    </a:p>
                  </a:txBody>
                  <a:tcPr/>
                </a:tc>
                <a:extLst>
                  <a:ext uri="{0D108BD9-81ED-4DB2-BD59-A6C34878D82A}">
                    <a16:rowId xmlns:a16="http://schemas.microsoft.com/office/drawing/2014/main" val="571488134"/>
                  </a:ext>
                </a:extLst>
              </a:tr>
              <a:tr h="264277">
                <a:tc>
                  <a:txBody>
                    <a:bodyPr/>
                    <a:lstStyle/>
                    <a:p>
                      <a:r>
                        <a:rPr lang="en-SG" sz="1100" dirty="0"/>
                        <a:t>ELMO</a:t>
                      </a:r>
                      <a:r>
                        <a:rPr lang="en-SG" sz="1050" dirty="0"/>
                        <a:t>P</a:t>
                      </a:r>
                      <a:endParaRPr lang="en-SG" sz="1100" dirty="0"/>
                    </a:p>
                  </a:txBody>
                  <a:tcPr/>
                </a:tc>
                <a:tc>
                  <a:txBody>
                    <a:bodyPr/>
                    <a:lstStyle/>
                    <a:p>
                      <a:r>
                        <a:rPr lang="en-SG" sz="1100" dirty="0"/>
                        <a:t>SVM</a:t>
                      </a:r>
                    </a:p>
                  </a:txBody>
                  <a:tcPr/>
                </a:tc>
                <a:tc>
                  <a:txBody>
                    <a:bodyPr/>
                    <a:lstStyle/>
                    <a:p>
                      <a:endParaRPr lang="en-SG" sz="1100"/>
                    </a:p>
                  </a:txBody>
                  <a:tcPr/>
                </a:tc>
                <a:tc>
                  <a:txBody>
                    <a:bodyPr/>
                    <a:lstStyle/>
                    <a:p>
                      <a:endParaRPr lang="en-SG" sz="1100"/>
                    </a:p>
                  </a:txBody>
                  <a:tcPr/>
                </a:tc>
                <a:tc>
                  <a:txBody>
                    <a:bodyPr/>
                    <a:lstStyle/>
                    <a:p>
                      <a:endParaRPr lang="en-SG" sz="1100"/>
                    </a:p>
                  </a:txBody>
                  <a:tcPr/>
                </a:tc>
                <a:tc>
                  <a:txBody>
                    <a:bodyPr/>
                    <a:lstStyle/>
                    <a:p>
                      <a:endParaRPr lang="en-SG" sz="1100" dirty="0"/>
                    </a:p>
                  </a:txBody>
                  <a:tcPr/>
                </a:tc>
                <a:extLst>
                  <a:ext uri="{0D108BD9-81ED-4DB2-BD59-A6C34878D82A}">
                    <a16:rowId xmlns:a16="http://schemas.microsoft.com/office/drawing/2014/main" val="3026933563"/>
                  </a:ext>
                </a:extLst>
              </a:tr>
              <a:tr h="264277">
                <a:tc>
                  <a:txBody>
                    <a:bodyPr/>
                    <a:lstStyle/>
                    <a:p>
                      <a:endParaRPr lang="en-SG" sz="1100" dirty="0"/>
                    </a:p>
                  </a:txBody>
                  <a:tcPr/>
                </a:tc>
                <a:tc>
                  <a:txBody>
                    <a:bodyPr/>
                    <a:lstStyle/>
                    <a:p>
                      <a:r>
                        <a:rPr lang="en-SG" sz="1100" dirty="0"/>
                        <a:t>MLP</a:t>
                      </a:r>
                    </a:p>
                  </a:txBody>
                  <a:tcPr/>
                </a:tc>
                <a:tc>
                  <a:txBody>
                    <a:bodyPr/>
                    <a:lstStyle/>
                    <a:p>
                      <a:endParaRPr lang="en-SG" sz="1100"/>
                    </a:p>
                  </a:txBody>
                  <a:tcPr/>
                </a:tc>
                <a:tc>
                  <a:txBody>
                    <a:bodyPr/>
                    <a:lstStyle/>
                    <a:p>
                      <a:endParaRPr lang="en-SG" sz="1100"/>
                    </a:p>
                  </a:txBody>
                  <a:tcPr/>
                </a:tc>
                <a:tc>
                  <a:txBody>
                    <a:bodyPr/>
                    <a:lstStyle/>
                    <a:p>
                      <a:endParaRPr lang="en-SG" sz="1100"/>
                    </a:p>
                  </a:txBody>
                  <a:tcPr/>
                </a:tc>
                <a:tc>
                  <a:txBody>
                    <a:bodyPr/>
                    <a:lstStyle/>
                    <a:p>
                      <a:endParaRPr lang="en-SG" sz="1100" dirty="0"/>
                    </a:p>
                  </a:txBody>
                  <a:tcPr/>
                </a:tc>
                <a:extLst>
                  <a:ext uri="{0D108BD9-81ED-4DB2-BD59-A6C34878D82A}">
                    <a16:rowId xmlns:a16="http://schemas.microsoft.com/office/drawing/2014/main" val="1172096738"/>
                  </a:ext>
                </a:extLst>
              </a:tr>
              <a:tr h="264277">
                <a:tc>
                  <a:txBody>
                    <a:bodyPr/>
                    <a:lstStyle/>
                    <a:p>
                      <a:endParaRPr lang="en-SG" sz="1100" dirty="0"/>
                    </a:p>
                  </a:txBody>
                  <a:tcPr/>
                </a:tc>
                <a:tc>
                  <a:txBody>
                    <a:bodyPr/>
                    <a:lstStyle/>
                    <a:p>
                      <a:r>
                        <a:rPr lang="en-SG" sz="1100" dirty="0"/>
                        <a:t>RF</a:t>
                      </a:r>
                    </a:p>
                  </a:txBody>
                  <a:tcPr/>
                </a:tc>
                <a:tc>
                  <a:txBody>
                    <a:bodyPr/>
                    <a:lstStyle/>
                    <a:p>
                      <a:endParaRPr lang="en-SG" sz="1100"/>
                    </a:p>
                  </a:txBody>
                  <a:tcPr/>
                </a:tc>
                <a:tc>
                  <a:txBody>
                    <a:bodyPr/>
                    <a:lstStyle/>
                    <a:p>
                      <a:endParaRPr lang="en-SG" sz="1100"/>
                    </a:p>
                  </a:txBody>
                  <a:tcPr/>
                </a:tc>
                <a:tc>
                  <a:txBody>
                    <a:bodyPr/>
                    <a:lstStyle/>
                    <a:p>
                      <a:endParaRPr lang="en-SG" sz="1100"/>
                    </a:p>
                  </a:txBody>
                  <a:tcPr/>
                </a:tc>
                <a:tc>
                  <a:txBody>
                    <a:bodyPr/>
                    <a:lstStyle/>
                    <a:p>
                      <a:endParaRPr lang="en-SG" sz="1100" dirty="0"/>
                    </a:p>
                  </a:txBody>
                  <a:tcPr/>
                </a:tc>
                <a:extLst>
                  <a:ext uri="{0D108BD9-81ED-4DB2-BD59-A6C34878D82A}">
                    <a16:rowId xmlns:a16="http://schemas.microsoft.com/office/drawing/2014/main" val="1882030177"/>
                  </a:ext>
                </a:extLst>
              </a:tr>
              <a:tr h="264277">
                <a:tc>
                  <a:txBody>
                    <a:bodyPr/>
                    <a:lstStyle/>
                    <a:p>
                      <a:endParaRPr lang="en-SG" sz="1100" dirty="0"/>
                    </a:p>
                  </a:txBody>
                  <a:tcPr/>
                </a:tc>
                <a:tc>
                  <a:txBody>
                    <a:bodyPr/>
                    <a:lstStyle/>
                    <a:p>
                      <a:r>
                        <a:rPr lang="en-SG" sz="1100" dirty="0"/>
                        <a:t>XGB</a:t>
                      </a:r>
                    </a:p>
                  </a:txBody>
                  <a:tcPr/>
                </a:tc>
                <a:tc>
                  <a:txBody>
                    <a:bodyPr/>
                    <a:lstStyle/>
                    <a:p>
                      <a:endParaRPr lang="en-SG" sz="1100"/>
                    </a:p>
                  </a:txBody>
                  <a:tcPr/>
                </a:tc>
                <a:tc>
                  <a:txBody>
                    <a:bodyPr/>
                    <a:lstStyle/>
                    <a:p>
                      <a:endParaRPr lang="en-SG" sz="1100"/>
                    </a:p>
                  </a:txBody>
                  <a:tcPr/>
                </a:tc>
                <a:tc>
                  <a:txBody>
                    <a:bodyPr/>
                    <a:lstStyle/>
                    <a:p>
                      <a:endParaRPr lang="en-SG" sz="1100"/>
                    </a:p>
                  </a:txBody>
                  <a:tcPr/>
                </a:tc>
                <a:tc>
                  <a:txBody>
                    <a:bodyPr/>
                    <a:lstStyle/>
                    <a:p>
                      <a:endParaRPr lang="en-SG" sz="1100" dirty="0"/>
                    </a:p>
                  </a:txBody>
                  <a:tcPr/>
                </a:tc>
                <a:extLst>
                  <a:ext uri="{0D108BD9-81ED-4DB2-BD59-A6C34878D82A}">
                    <a16:rowId xmlns:a16="http://schemas.microsoft.com/office/drawing/2014/main" val="4107109494"/>
                  </a:ext>
                </a:extLst>
              </a:tr>
              <a:tr h="2642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100" dirty="0"/>
                        <a:t>ELMO</a:t>
                      </a:r>
                      <a:r>
                        <a:rPr lang="en-SG" sz="1050" dirty="0"/>
                        <a:t>S</a:t>
                      </a:r>
                      <a:endParaRPr lang="en-SG" sz="1100" dirty="0"/>
                    </a:p>
                  </a:txBody>
                  <a:tcPr/>
                </a:tc>
                <a:tc>
                  <a:txBody>
                    <a:bodyPr/>
                    <a:lstStyle/>
                    <a:p>
                      <a:r>
                        <a:rPr lang="en-SG" sz="1100" dirty="0"/>
                        <a:t>CNN</a:t>
                      </a:r>
                    </a:p>
                  </a:txBody>
                  <a:tcPr/>
                </a:tc>
                <a:tc>
                  <a:txBody>
                    <a:bodyPr/>
                    <a:lstStyle/>
                    <a:p>
                      <a:endParaRPr lang="en-SG" sz="1100"/>
                    </a:p>
                  </a:txBody>
                  <a:tcPr/>
                </a:tc>
                <a:tc>
                  <a:txBody>
                    <a:bodyPr/>
                    <a:lstStyle/>
                    <a:p>
                      <a:endParaRPr lang="en-SG" sz="1100"/>
                    </a:p>
                  </a:txBody>
                  <a:tcPr/>
                </a:tc>
                <a:tc>
                  <a:txBody>
                    <a:bodyPr/>
                    <a:lstStyle/>
                    <a:p>
                      <a:endParaRPr lang="en-SG" sz="1100"/>
                    </a:p>
                  </a:txBody>
                  <a:tcPr/>
                </a:tc>
                <a:tc>
                  <a:txBody>
                    <a:bodyPr/>
                    <a:lstStyle/>
                    <a:p>
                      <a:endParaRPr lang="en-SG" sz="1100" dirty="0"/>
                    </a:p>
                  </a:txBody>
                  <a:tcPr/>
                </a:tc>
                <a:extLst>
                  <a:ext uri="{0D108BD9-81ED-4DB2-BD59-A6C34878D82A}">
                    <a16:rowId xmlns:a16="http://schemas.microsoft.com/office/drawing/2014/main" val="2139968419"/>
                  </a:ext>
                </a:extLst>
              </a:tr>
            </a:tbl>
          </a:graphicData>
        </a:graphic>
      </p:graphicFrame>
      <p:sp>
        <p:nvSpPr>
          <p:cNvPr id="5" name="TextBox 4">
            <a:extLst>
              <a:ext uri="{FF2B5EF4-FFF2-40B4-BE49-F238E27FC236}">
                <a16:creationId xmlns:a16="http://schemas.microsoft.com/office/drawing/2014/main" id="{3ECBBCE2-DD04-49BA-93C7-1C8D294168BC}"/>
              </a:ext>
            </a:extLst>
          </p:cNvPr>
          <p:cNvSpPr txBox="1"/>
          <p:nvPr/>
        </p:nvSpPr>
        <p:spPr>
          <a:xfrm>
            <a:off x="7324079" y="390617"/>
            <a:ext cx="3799642" cy="5078313"/>
          </a:xfrm>
          <a:prstGeom prst="rect">
            <a:avLst/>
          </a:prstGeom>
          <a:noFill/>
        </p:spPr>
        <p:txBody>
          <a:bodyPr wrap="square" rtlCol="0">
            <a:spAutoFit/>
          </a:bodyPr>
          <a:lstStyle/>
          <a:p>
            <a:r>
              <a:rPr lang="en-SG" dirty="0">
                <a:latin typeface="Times New Roman" panose="02020603050405020304" pitchFamily="18" charset="0"/>
                <a:cs typeface="Times New Roman" panose="02020603050405020304" pitchFamily="18" charset="0"/>
              </a:rPr>
              <a:t>Explanation:</a:t>
            </a:r>
          </a:p>
          <a:p>
            <a:r>
              <a:rPr lang="en-SG" dirty="0">
                <a:latin typeface="Times New Roman" panose="02020603050405020304" pitchFamily="18" charset="0"/>
                <a:cs typeface="Times New Roman" panose="02020603050405020304" pitchFamily="18" charset="0"/>
              </a:rPr>
              <a:t>I have reproduced the performance results of </a:t>
            </a:r>
            <a:r>
              <a:rPr lang="en-SG" dirty="0" err="1">
                <a:latin typeface="Times New Roman" panose="02020603050405020304" pitchFamily="18" charset="0"/>
                <a:cs typeface="Times New Roman" panose="02020603050405020304" pitchFamily="18" charset="0"/>
              </a:rPr>
              <a:t>DocRep</a:t>
            </a:r>
            <a:r>
              <a:rPr lang="en-SG" dirty="0">
                <a:latin typeface="Times New Roman" panose="02020603050405020304" pitchFamily="18" charset="0"/>
                <a:cs typeface="Times New Roman" panose="02020603050405020304" pitchFamily="18" charset="0"/>
              </a:rPr>
              <a:t> and Model pairs, except for ELMO embedding due to the lack of computation power of my PC. </a:t>
            </a:r>
          </a:p>
          <a:p>
            <a:endParaRPr lang="en-SG" dirty="0">
              <a:latin typeface="Times New Roman" panose="02020603050405020304" pitchFamily="18" charset="0"/>
              <a:cs typeface="Times New Roman" panose="02020603050405020304" pitchFamily="18" charset="0"/>
            </a:endParaRPr>
          </a:p>
          <a:p>
            <a:r>
              <a:rPr lang="en-SG" dirty="0">
                <a:latin typeface="Times New Roman" panose="02020603050405020304" pitchFamily="18" charset="0"/>
                <a:cs typeface="Times New Roman" panose="02020603050405020304" pitchFamily="18" charset="0"/>
              </a:rPr>
              <a:t>The results were almost identical to the original work except for BERT, which my PC can only support the computation with maximum segment length of 16, which made the results far inferior compared to the original work.</a:t>
            </a:r>
          </a:p>
          <a:p>
            <a:r>
              <a:rPr lang="en-SG" dirty="0">
                <a:latin typeface="Times New Roman" panose="02020603050405020304" pitchFamily="18" charset="0"/>
                <a:cs typeface="Times New Roman" panose="02020603050405020304" pitchFamily="18" charset="0"/>
              </a:rPr>
              <a:t> </a:t>
            </a:r>
          </a:p>
          <a:p>
            <a:r>
              <a:rPr lang="en-SG" dirty="0">
                <a:latin typeface="Times New Roman" panose="02020603050405020304" pitchFamily="18" charset="0"/>
                <a:cs typeface="Times New Roman" panose="02020603050405020304" pitchFamily="18" charset="0"/>
              </a:rPr>
              <a:t>I also restructured the code into Jupyter notebooks and made the code compatible with tensorflow 2.0.</a:t>
            </a:r>
          </a:p>
        </p:txBody>
      </p:sp>
    </p:spTree>
    <p:extLst>
      <p:ext uri="{BB962C8B-B14F-4D97-AF65-F5344CB8AC3E}">
        <p14:creationId xmlns:p14="http://schemas.microsoft.com/office/powerpoint/2010/main" val="3194787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6F453C78-EA1F-495F-8C22-0E847DEB45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185" y="248575"/>
            <a:ext cx="6375680" cy="5877017"/>
          </a:xfrm>
        </p:spPr>
      </p:pic>
      <p:sp>
        <p:nvSpPr>
          <p:cNvPr id="7" name="TextBox 6">
            <a:extLst>
              <a:ext uri="{FF2B5EF4-FFF2-40B4-BE49-F238E27FC236}">
                <a16:creationId xmlns:a16="http://schemas.microsoft.com/office/drawing/2014/main" id="{9485E6F3-7330-44F3-BC38-FF0BE37CE04A}"/>
              </a:ext>
            </a:extLst>
          </p:cNvPr>
          <p:cNvSpPr txBox="1"/>
          <p:nvPr/>
        </p:nvSpPr>
        <p:spPr>
          <a:xfrm>
            <a:off x="7359588" y="514905"/>
            <a:ext cx="4270161" cy="5355312"/>
          </a:xfrm>
          <a:prstGeom prst="rect">
            <a:avLst/>
          </a:prstGeom>
          <a:noFill/>
        </p:spPr>
        <p:txBody>
          <a:bodyPr wrap="square" rtlCol="0">
            <a:spAutoFit/>
          </a:bodyPr>
          <a:lstStyle/>
          <a:p>
            <a:r>
              <a:rPr lang="en-SG" dirty="0">
                <a:latin typeface="Times New Roman" panose="02020603050405020304" pitchFamily="18" charset="0"/>
                <a:cs typeface="Times New Roman" panose="02020603050405020304" pitchFamily="18" charset="0"/>
              </a:rPr>
              <a:t>I wonder if I can proceed with implementing the tri-training model with doc representation that can be run by my PC?</a:t>
            </a:r>
          </a:p>
          <a:p>
            <a:r>
              <a:rPr lang="en-SG" dirty="0">
                <a:latin typeface="Times New Roman" panose="02020603050405020304" pitchFamily="18" charset="0"/>
                <a:cs typeface="Times New Roman" panose="02020603050405020304" pitchFamily="18" charset="0"/>
              </a:rPr>
              <a:t>I assume my efforts will be put in:</a:t>
            </a:r>
          </a:p>
          <a:p>
            <a:pPr marL="342900" indent="-342900">
              <a:buFont typeface="+mj-lt"/>
              <a:buAutoNum type="arabicPeriod"/>
            </a:pPr>
            <a:r>
              <a:rPr lang="en-SG" dirty="0">
                <a:latin typeface="Times New Roman" panose="02020603050405020304" pitchFamily="18" charset="0"/>
                <a:cs typeface="Times New Roman" panose="02020603050405020304" pitchFamily="18" charset="0"/>
              </a:rPr>
              <a:t>Implementing the basic tri-training algorithm with identical document representation. </a:t>
            </a:r>
          </a:p>
          <a:p>
            <a:pPr marL="342900" indent="-342900">
              <a:buAutoNum type="arabicPeriod"/>
            </a:pPr>
            <a:r>
              <a:rPr lang="en-SG" dirty="0">
                <a:latin typeface="Times New Roman" panose="02020603050405020304" pitchFamily="18" charset="0"/>
                <a:cs typeface="Times New Roman" panose="02020603050405020304" pitchFamily="18" charset="0"/>
              </a:rPr>
              <a:t>Using the results on the left as the baseline, evaluate the performance of tri-training model with:</a:t>
            </a:r>
          </a:p>
          <a:p>
            <a:pPr marL="800100" lvl="1" indent="-342900">
              <a:buFont typeface="+mj-lt"/>
              <a:buAutoNum type="arabicPeriod"/>
            </a:pPr>
            <a:r>
              <a:rPr lang="en-SG" dirty="0">
                <a:latin typeface="Times New Roman" panose="02020603050405020304" pitchFamily="18" charset="0"/>
                <a:cs typeface="Times New Roman" panose="02020603050405020304" pitchFamily="18" charset="0"/>
              </a:rPr>
              <a:t>Identical document representation for 3 classifiers</a:t>
            </a:r>
          </a:p>
          <a:p>
            <a:pPr marL="800100" lvl="1" indent="-342900">
              <a:buFont typeface="+mj-lt"/>
              <a:buAutoNum type="arabicPeriod"/>
            </a:pPr>
            <a:r>
              <a:rPr lang="en-SG" dirty="0">
                <a:latin typeface="Times New Roman" panose="02020603050405020304" pitchFamily="18" charset="0"/>
                <a:cs typeface="Times New Roman" panose="02020603050405020304" pitchFamily="18" charset="0"/>
              </a:rPr>
              <a:t>Different document representation (neither pair of the three are identical) for 3 classifiers</a:t>
            </a:r>
          </a:p>
          <a:p>
            <a:pPr marL="800100" lvl="1" indent="-342900">
              <a:buFont typeface="+mj-lt"/>
              <a:buAutoNum type="arabicPeriod"/>
            </a:pPr>
            <a:r>
              <a:rPr lang="en-SG" dirty="0">
                <a:latin typeface="Times New Roman" panose="02020603050405020304" pitchFamily="18" charset="0"/>
                <a:cs typeface="Times New Roman" panose="02020603050405020304" pitchFamily="18" charset="0"/>
              </a:rPr>
              <a:t>Compare the differences in performances with (possibly) self-training or co-training models</a:t>
            </a:r>
          </a:p>
        </p:txBody>
      </p:sp>
      <p:sp>
        <p:nvSpPr>
          <p:cNvPr id="2" name="TextBox 1">
            <a:extLst>
              <a:ext uri="{FF2B5EF4-FFF2-40B4-BE49-F238E27FC236}">
                <a16:creationId xmlns:a16="http://schemas.microsoft.com/office/drawing/2014/main" id="{6C000075-AD2D-4BDF-9F4C-8DC8A7216624}"/>
              </a:ext>
            </a:extLst>
          </p:cNvPr>
          <p:cNvSpPr txBox="1"/>
          <p:nvPr/>
        </p:nvSpPr>
        <p:spPr>
          <a:xfrm>
            <a:off x="745724" y="6303146"/>
            <a:ext cx="5672831" cy="372862"/>
          </a:xfrm>
          <a:prstGeom prst="rect">
            <a:avLst/>
          </a:prstGeom>
          <a:noFill/>
        </p:spPr>
        <p:txBody>
          <a:bodyPr wrap="square" rtlCol="0">
            <a:spAutoFit/>
          </a:bodyPr>
          <a:lstStyle/>
          <a:p>
            <a:r>
              <a:rPr lang="en-SG" dirty="0">
                <a:latin typeface="Times New Roman" panose="02020603050405020304" pitchFamily="18" charset="0"/>
                <a:cs typeface="Times New Roman" panose="02020603050405020304" pitchFamily="18" charset="0"/>
              </a:rPr>
              <a:t>Results in the red box have been reproduced</a:t>
            </a:r>
          </a:p>
        </p:txBody>
      </p:sp>
    </p:spTree>
    <p:extLst>
      <p:ext uri="{BB962C8B-B14F-4D97-AF65-F5344CB8AC3E}">
        <p14:creationId xmlns:p14="http://schemas.microsoft.com/office/powerpoint/2010/main" val="469163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308</Words>
  <Application>Microsoft Office PowerPoint</Application>
  <PresentationFormat>Widescreen</PresentationFormat>
  <Paragraphs>119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Reproducing results of single pair of document representation and training algorithms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Reproducing results of single pair of document representation and training algorithms </dc:title>
  <dc:creator>#YONG HAO#</dc:creator>
  <cp:lastModifiedBy>#YONG HAO#</cp:lastModifiedBy>
  <cp:revision>9</cp:revision>
  <dcterms:created xsi:type="dcterms:W3CDTF">2021-01-26T11:18:19Z</dcterms:created>
  <dcterms:modified xsi:type="dcterms:W3CDTF">2021-01-26T13:37:06Z</dcterms:modified>
</cp:coreProperties>
</file>