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4" r:id="rId6"/>
    <p:sldId id="259" r:id="rId7"/>
    <p:sldId id="263"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E46A-CD43-4BB6-8848-21F3F0DE3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8C72ADA-77EF-4A25-A826-EE661E3E7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EA9764A-E5FD-44E8-822A-D75EC1C1E6B4}"/>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5" name="Footer Placeholder 4">
            <a:extLst>
              <a:ext uri="{FF2B5EF4-FFF2-40B4-BE49-F238E27FC236}">
                <a16:creationId xmlns:a16="http://schemas.microsoft.com/office/drawing/2014/main" id="{D76DDCE6-0BA2-4CA6-9460-4F997C55BC8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632549F-937F-4162-8E29-E8BC6283ABCE}"/>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176913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5AB1-885B-4C35-9801-D02BD2CF2AE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76C86DF-44EA-438D-A296-2B3591B38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780F706-B03A-409F-8ECD-A3D5979402A3}"/>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5" name="Footer Placeholder 4">
            <a:extLst>
              <a:ext uri="{FF2B5EF4-FFF2-40B4-BE49-F238E27FC236}">
                <a16:creationId xmlns:a16="http://schemas.microsoft.com/office/drawing/2014/main" id="{4BBA6A11-D985-4393-B51E-835F0F8ADE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54C019-EAC9-4FC0-A499-32E456DA680A}"/>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109138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E95BE-F568-48BF-BB93-28994C4824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F892BD7-78FD-4E4A-855A-8C21BE260A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DC50F9F-FEF5-40E5-99AF-9A3F644AE26A}"/>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5" name="Footer Placeholder 4">
            <a:extLst>
              <a:ext uri="{FF2B5EF4-FFF2-40B4-BE49-F238E27FC236}">
                <a16:creationId xmlns:a16="http://schemas.microsoft.com/office/drawing/2014/main" id="{220B2CBF-1723-4BB8-8418-C9B99649188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9200684-6763-49FF-AB6C-B41E82CECCBB}"/>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355497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D9C7-F4F7-4584-AEA5-D8F6A28F143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424615-4CD2-4004-87BF-28DE324DE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956D893-FCDB-43E4-BA11-1641DDA2652F}"/>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5" name="Footer Placeholder 4">
            <a:extLst>
              <a:ext uri="{FF2B5EF4-FFF2-40B4-BE49-F238E27FC236}">
                <a16:creationId xmlns:a16="http://schemas.microsoft.com/office/drawing/2014/main" id="{9F69A83A-1056-40BF-A1BA-C3572846F93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3DCA2B0-52FE-472B-84AC-D49D3E65333D}"/>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204194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879D-F805-4F4B-81FE-431105563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5382964-32F6-491E-B683-59588DEB8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630CA-6F8C-42A5-ACA5-DCD9785E1E71}"/>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5" name="Footer Placeholder 4">
            <a:extLst>
              <a:ext uri="{FF2B5EF4-FFF2-40B4-BE49-F238E27FC236}">
                <a16:creationId xmlns:a16="http://schemas.microsoft.com/office/drawing/2014/main" id="{F55804BF-F925-415D-9F79-28247984301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317A11F-292F-47E1-B12C-53665D89E027}"/>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14278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5E21-A1EB-43FD-AC1A-B86CADE1C2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0A52F9F-4F02-4128-A901-70ABF3ECD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8C13692-884E-43A6-BA43-118978ABD1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CCDEFA9-8A3D-42EC-8647-687A292056A1}"/>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6" name="Footer Placeholder 5">
            <a:extLst>
              <a:ext uri="{FF2B5EF4-FFF2-40B4-BE49-F238E27FC236}">
                <a16:creationId xmlns:a16="http://schemas.microsoft.com/office/drawing/2014/main" id="{5A4FC16F-E434-44D1-95A0-1C8E1D9A5D1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BCCEDC0-B4A0-4A0B-989E-E7FD775AF454}"/>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26921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4003-110E-46F8-8AB2-DA5DB38FEB6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5573BFF-54E6-4186-9AE8-28045E523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8EDDA-C7B1-4AED-8242-E3DB88CE68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FA9A2A8-713B-46A8-A48E-632346C96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4023F-4FC7-44B9-9E3F-D9C5BE08B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9D38CDF-0854-4EC4-A047-9B1B104D39EB}"/>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8" name="Footer Placeholder 7">
            <a:extLst>
              <a:ext uri="{FF2B5EF4-FFF2-40B4-BE49-F238E27FC236}">
                <a16:creationId xmlns:a16="http://schemas.microsoft.com/office/drawing/2014/main" id="{621F10AA-8402-4F2F-90DF-4717A908BE0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2787044-CB09-45AF-96A8-B3E0C2E28314}"/>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12562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7EF9-6704-45D3-A69D-71451BE46A9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5300B43-ABBD-475F-B77E-6594B2F39512}"/>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4" name="Footer Placeholder 3">
            <a:extLst>
              <a:ext uri="{FF2B5EF4-FFF2-40B4-BE49-F238E27FC236}">
                <a16:creationId xmlns:a16="http://schemas.microsoft.com/office/drawing/2014/main" id="{8828EDD3-DD02-4C37-9582-BF227140414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EE84D4D-B01A-4135-A8CE-92A8DEEB69D3}"/>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381064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73D26-5335-4951-B94D-9696EF2DD7FD}"/>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3" name="Footer Placeholder 2">
            <a:extLst>
              <a:ext uri="{FF2B5EF4-FFF2-40B4-BE49-F238E27FC236}">
                <a16:creationId xmlns:a16="http://schemas.microsoft.com/office/drawing/2014/main" id="{8FC8C199-B2FE-4C67-BF13-34B7A006CDA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1AFA7CE-6341-4C6A-8F35-083F46F65EDC}"/>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356817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918F-8188-4772-A560-1E2617C6D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AC856DC-7F4D-4815-B49E-72BBDF4FA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9DB0835-7488-4181-ACA7-F25742DA0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F69D4-206F-4C0B-8F10-D4C19C8BA21D}"/>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6" name="Footer Placeholder 5">
            <a:extLst>
              <a:ext uri="{FF2B5EF4-FFF2-40B4-BE49-F238E27FC236}">
                <a16:creationId xmlns:a16="http://schemas.microsoft.com/office/drawing/2014/main" id="{87B00DE7-9ABC-4C7A-B2F2-BC4D1A8EAA5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9E30DB6-0777-4EC0-97B8-6D7BB045F924}"/>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123909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DB71-2B84-47B6-8B65-80C08CC1C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D00B769-D3EF-4E14-B83E-9F6DD306B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27D2425-CD8C-42C6-97F4-A82D42614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CEDB3-74E7-4D77-9ECB-D78608C80423}"/>
              </a:ext>
            </a:extLst>
          </p:cNvPr>
          <p:cNvSpPr>
            <a:spLocks noGrp="1"/>
          </p:cNvSpPr>
          <p:nvPr>
            <p:ph type="dt" sz="half" idx="10"/>
          </p:nvPr>
        </p:nvSpPr>
        <p:spPr/>
        <p:txBody>
          <a:bodyPr/>
          <a:lstStyle/>
          <a:p>
            <a:fld id="{72AB282A-EE00-4BA3-B72E-CB0D6176C4AC}" type="datetimeFigureOut">
              <a:rPr lang="en-SG" smtClean="0"/>
              <a:t>25/1/2021</a:t>
            </a:fld>
            <a:endParaRPr lang="en-SG"/>
          </a:p>
        </p:txBody>
      </p:sp>
      <p:sp>
        <p:nvSpPr>
          <p:cNvPr id="6" name="Footer Placeholder 5">
            <a:extLst>
              <a:ext uri="{FF2B5EF4-FFF2-40B4-BE49-F238E27FC236}">
                <a16:creationId xmlns:a16="http://schemas.microsoft.com/office/drawing/2014/main" id="{203F4BCF-209C-4C44-9743-A07A69195F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96032B-E631-430A-B55D-D1A06974527E}"/>
              </a:ext>
            </a:extLst>
          </p:cNvPr>
          <p:cNvSpPr>
            <a:spLocks noGrp="1"/>
          </p:cNvSpPr>
          <p:nvPr>
            <p:ph type="sldNum" sz="quarter" idx="12"/>
          </p:nvPr>
        </p:nvSpPr>
        <p:spPr/>
        <p:txBody>
          <a:bodyPr/>
          <a:lstStyle/>
          <a:p>
            <a:fld id="{EF33E459-1176-47B8-B5B0-3F37633A58B3}" type="slidenum">
              <a:rPr lang="en-SG" smtClean="0"/>
              <a:t>‹#›</a:t>
            </a:fld>
            <a:endParaRPr lang="en-SG"/>
          </a:p>
        </p:txBody>
      </p:sp>
    </p:spTree>
    <p:extLst>
      <p:ext uri="{BB962C8B-B14F-4D97-AF65-F5344CB8AC3E}">
        <p14:creationId xmlns:p14="http://schemas.microsoft.com/office/powerpoint/2010/main" val="80944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30994-833E-4DB5-B9EC-E2A485C11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8FF03EF-075E-4C2B-AA19-4642AF6BD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DE271C-AA57-4666-95EF-88B0D1CBC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B282A-EE00-4BA3-B72E-CB0D6176C4AC}" type="datetimeFigureOut">
              <a:rPr lang="en-SG" smtClean="0"/>
              <a:t>25/1/2021</a:t>
            </a:fld>
            <a:endParaRPr lang="en-SG"/>
          </a:p>
        </p:txBody>
      </p:sp>
      <p:sp>
        <p:nvSpPr>
          <p:cNvPr id="5" name="Footer Placeholder 4">
            <a:extLst>
              <a:ext uri="{FF2B5EF4-FFF2-40B4-BE49-F238E27FC236}">
                <a16:creationId xmlns:a16="http://schemas.microsoft.com/office/drawing/2014/main" id="{602A61EC-5371-4414-A1D8-BE030BC07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2035E31-6BD7-4BB3-90DB-B59F9D9B4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3E459-1176-47B8-B5B0-3F37633A58B3}" type="slidenum">
              <a:rPr lang="en-SG" smtClean="0"/>
              <a:t>‹#›</a:t>
            </a:fld>
            <a:endParaRPr lang="en-SG"/>
          </a:p>
        </p:txBody>
      </p:sp>
    </p:spTree>
    <p:extLst>
      <p:ext uri="{BB962C8B-B14F-4D97-AF65-F5344CB8AC3E}">
        <p14:creationId xmlns:p14="http://schemas.microsoft.com/office/powerpoint/2010/main" val="280213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8664-12F7-47A5-944F-6C504134D870}"/>
              </a:ext>
            </a:extLst>
          </p:cNvPr>
          <p:cNvSpPr>
            <a:spLocks noGrp="1"/>
          </p:cNvSpPr>
          <p:nvPr>
            <p:ph type="ctrTitle"/>
          </p:nvPr>
        </p:nvSpPr>
        <p:spPr>
          <a:xfrm>
            <a:off x="1523999" y="1122363"/>
            <a:ext cx="9217981" cy="2979120"/>
          </a:xfrm>
        </p:spPr>
        <p:txBody>
          <a:bodyPr>
            <a:normAutofit fontScale="90000"/>
          </a:bodyPr>
          <a:lstStyle/>
          <a:p>
            <a:r>
              <a:rPr lang="en-SG" dirty="0"/>
              <a:t>Evaluation of Tri-training with conventional machine learning and deep learning algorithms and deep textual embeddings </a:t>
            </a:r>
          </a:p>
        </p:txBody>
      </p:sp>
    </p:spTree>
    <p:extLst>
      <p:ext uri="{BB962C8B-B14F-4D97-AF65-F5344CB8AC3E}">
        <p14:creationId xmlns:p14="http://schemas.microsoft.com/office/powerpoint/2010/main" val="122634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D4EA-E632-4A85-BE17-7C340B2ED4F1}"/>
              </a:ext>
            </a:extLst>
          </p:cNvPr>
          <p:cNvSpPr>
            <a:spLocks noGrp="1"/>
          </p:cNvSpPr>
          <p:nvPr>
            <p:ph type="title"/>
          </p:nvPr>
        </p:nvSpPr>
        <p:spPr/>
        <p:txBody>
          <a:bodyPr/>
          <a:lstStyle/>
          <a:p>
            <a:r>
              <a:rPr lang="en-SG" dirty="0"/>
              <a:t>Tri-training Algorithm</a:t>
            </a:r>
          </a:p>
        </p:txBody>
      </p:sp>
      <p:sp>
        <p:nvSpPr>
          <p:cNvPr id="3" name="Content Placeholder 2">
            <a:extLst>
              <a:ext uri="{FF2B5EF4-FFF2-40B4-BE49-F238E27FC236}">
                <a16:creationId xmlns:a16="http://schemas.microsoft.com/office/drawing/2014/main" id="{24404759-64A9-4EC7-BFFC-985FFBDED1A5}"/>
              </a:ext>
            </a:extLst>
          </p:cNvPr>
          <p:cNvSpPr>
            <a:spLocks noGrp="1"/>
          </p:cNvSpPr>
          <p:nvPr>
            <p:ph idx="1"/>
          </p:nvPr>
        </p:nvSpPr>
        <p:spPr>
          <a:xfrm>
            <a:off x="838200" y="1690688"/>
            <a:ext cx="10515600" cy="4802187"/>
          </a:xfrm>
        </p:spPr>
        <p:txBody>
          <a:bodyPr>
            <a:normAutofit fontScale="85000" lnSpcReduction="20000"/>
          </a:bodyPr>
          <a:lstStyle/>
          <a:p>
            <a:r>
              <a:rPr lang="en-SG" dirty="0"/>
              <a:t>Proposed by </a:t>
            </a:r>
            <a:r>
              <a:rPr lang="en-SG" dirty="0" err="1"/>
              <a:t>Zhi</a:t>
            </a:r>
            <a:r>
              <a:rPr lang="en-SG" dirty="0"/>
              <a:t>-Hua Zhou and Ming Li in 2005, tri-training is an algorithm aiming to exploit unlabelled data by training three independent classifiers using different machine learning algorithm and bootstrap labelled training set upon each training epoch.</a:t>
            </a:r>
          </a:p>
          <a:p>
            <a:r>
              <a:rPr lang="en-SG" dirty="0"/>
              <a:t>Compared to co-training:</a:t>
            </a:r>
          </a:p>
          <a:p>
            <a:pPr lvl="1"/>
            <a:r>
              <a:rPr lang="en-SG" dirty="0"/>
              <a:t>1. Tri-training Algorithm does not require two sufficient and redundant view pf the same dataset.</a:t>
            </a:r>
          </a:p>
          <a:p>
            <a:pPr lvl="1"/>
            <a:r>
              <a:rPr lang="en-SG" dirty="0"/>
              <a:t>2.  Initial classifiers in tri-training should be diverse to offset the effect of the lack of two independent views. </a:t>
            </a:r>
          </a:p>
          <a:p>
            <a:pPr lvl="1"/>
            <a:r>
              <a:rPr lang="en-SG" dirty="0"/>
              <a:t>3. When determining which unlabelled data can be labelled, tri-training does not require the explicitly measure the confidence by each classifier. As long as the other two classifiers agree on the labelling of a certain example, it can be labelled for another classifier.</a:t>
            </a:r>
          </a:p>
          <a:p>
            <a:pPr lvl="1"/>
            <a:r>
              <a:rPr lang="en-SG" dirty="0"/>
              <a:t>4. The final hypothesis is produced via majority voting.</a:t>
            </a:r>
          </a:p>
          <a:p>
            <a:r>
              <a:rPr lang="en-SG" dirty="0"/>
              <a:t>Enhancement from the original paper: The original paper only evaluated bi-class classification of data set. The same algorithm can be applied to classify text with multiple target labels.</a:t>
            </a:r>
          </a:p>
        </p:txBody>
      </p:sp>
    </p:spTree>
    <p:extLst>
      <p:ext uri="{BB962C8B-B14F-4D97-AF65-F5344CB8AC3E}">
        <p14:creationId xmlns:p14="http://schemas.microsoft.com/office/powerpoint/2010/main" val="28364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172-EBC8-41AE-8555-6B5B82FB582D}"/>
              </a:ext>
            </a:extLst>
          </p:cNvPr>
          <p:cNvSpPr>
            <a:spLocks noGrp="1"/>
          </p:cNvSpPr>
          <p:nvPr>
            <p:ph type="title"/>
          </p:nvPr>
        </p:nvSpPr>
        <p:spPr/>
        <p:txBody>
          <a:bodyPr/>
          <a:lstStyle/>
          <a:p>
            <a:r>
              <a:rPr lang="en-SG" dirty="0"/>
              <a:t>The tri-training algorithm</a:t>
            </a:r>
          </a:p>
        </p:txBody>
      </p:sp>
      <p:sp>
        <p:nvSpPr>
          <p:cNvPr id="3" name="Content Placeholder 2">
            <a:extLst>
              <a:ext uri="{FF2B5EF4-FFF2-40B4-BE49-F238E27FC236}">
                <a16:creationId xmlns:a16="http://schemas.microsoft.com/office/drawing/2014/main" id="{895FCD8A-C59F-4AA7-B80A-A368E04BB85C}"/>
              </a:ext>
            </a:extLst>
          </p:cNvPr>
          <p:cNvSpPr>
            <a:spLocks noGrp="1"/>
          </p:cNvSpPr>
          <p:nvPr>
            <p:ph idx="1"/>
          </p:nvPr>
        </p:nvSpPr>
        <p:spPr>
          <a:xfrm>
            <a:off x="838200" y="3017519"/>
            <a:ext cx="5599176" cy="3432493"/>
          </a:xfrm>
        </p:spPr>
        <p:txBody>
          <a:bodyPr>
            <a:normAutofit fontScale="92500"/>
          </a:bodyPr>
          <a:lstStyle/>
          <a:p>
            <a:r>
              <a:rPr lang="en-SG" dirty="0"/>
              <a:t>I have referred to the original paper to understand the algorithm on the right and had the general idea of how it works. The original deduction involved some mathematical content that was a bit hard for me to understand. I believe given some time I can re-create the algorithm and start evaluating the performances.</a:t>
            </a:r>
          </a:p>
        </p:txBody>
      </p:sp>
      <p:pic>
        <p:nvPicPr>
          <p:cNvPr id="5" name="Picture 4" descr="Text, letter&#10;&#10;Description automatically generated">
            <a:extLst>
              <a:ext uri="{FF2B5EF4-FFF2-40B4-BE49-F238E27FC236}">
                <a16:creationId xmlns:a16="http://schemas.microsoft.com/office/drawing/2014/main" id="{19FDCB63-64D8-4F61-AF8F-C0428730B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267" y="227675"/>
            <a:ext cx="4534533" cy="6630325"/>
          </a:xfrm>
          <a:prstGeom prst="rect">
            <a:avLst/>
          </a:prstGeom>
        </p:spPr>
      </p:pic>
    </p:spTree>
    <p:extLst>
      <p:ext uri="{BB962C8B-B14F-4D97-AF65-F5344CB8AC3E}">
        <p14:creationId xmlns:p14="http://schemas.microsoft.com/office/powerpoint/2010/main" val="315602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BF53-1971-4D2A-9BD9-C425DC357110}"/>
              </a:ext>
            </a:extLst>
          </p:cNvPr>
          <p:cNvSpPr>
            <a:spLocks noGrp="1"/>
          </p:cNvSpPr>
          <p:nvPr>
            <p:ph type="title"/>
          </p:nvPr>
        </p:nvSpPr>
        <p:spPr/>
        <p:txBody>
          <a:bodyPr/>
          <a:lstStyle/>
          <a:p>
            <a:r>
              <a:rPr lang="en-SG" dirty="0"/>
              <a:t>Available Document embeddings</a:t>
            </a:r>
          </a:p>
        </p:txBody>
      </p:sp>
      <p:sp>
        <p:nvSpPr>
          <p:cNvPr id="3" name="Content Placeholder 2">
            <a:extLst>
              <a:ext uri="{FF2B5EF4-FFF2-40B4-BE49-F238E27FC236}">
                <a16:creationId xmlns:a16="http://schemas.microsoft.com/office/drawing/2014/main" id="{44AA7119-2405-4BA2-B7CB-F06C826EC61A}"/>
              </a:ext>
            </a:extLst>
          </p:cNvPr>
          <p:cNvSpPr>
            <a:spLocks noGrp="1"/>
          </p:cNvSpPr>
          <p:nvPr>
            <p:ph idx="1"/>
          </p:nvPr>
        </p:nvSpPr>
        <p:spPr/>
        <p:txBody>
          <a:bodyPr>
            <a:normAutofit fontScale="92500" lnSpcReduction="10000"/>
          </a:bodyPr>
          <a:lstStyle/>
          <a:p>
            <a:r>
              <a:rPr lang="en-SG" dirty="0"/>
              <a:t>TFIDF</a:t>
            </a:r>
          </a:p>
          <a:p>
            <a:r>
              <a:rPr lang="en-SG" dirty="0"/>
              <a:t>Doc2Vec from Word2Vec</a:t>
            </a:r>
          </a:p>
          <a:p>
            <a:r>
              <a:rPr lang="en-SG" dirty="0"/>
              <a:t>USE</a:t>
            </a:r>
          </a:p>
          <a:p>
            <a:r>
              <a:rPr lang="en-SG" dirty="0"/>
              <a:t>BERT</a:t>
            </a:r>
          </a:p>
          <a:p>
            <a:r>
              <a:rPr lang="en-SG" dirty="0"/>
              <a:t>ELMO</a:t>
            </a:r>
          </a:p>
          <a:p>
            <a:r>
              <a:rPr lang="en-SG" dirty="0"/>
              <a:t>Not included by </a:t>
            </a:r>
            <a:r>
              <a:rPr lang="en-SG" dirty="0" err="1"/>
              <a:t>Zhiwei</a:t>
            </a:r>
            <a:r>
              <a:rPr lang="en-SG" dirty="0"/>
              <a:t>:</a:t>
            </a:r>
          </a:p>
          <a:p>
            <a:r>
              <a:rPr lang="en-SG" dirty="0" err="1"/>
              <a:t>GloVe</a:t>
            </a:r>
            <a:r>
              <a:rPr lang="en-SG" dirty="0"/>
              <a:t> (can be used to embed documents)</a:t>
            </a:r>
          </a:p>
          <a:p>
            <a:r>
              <a:rPr lang="en-SG" dirty="0" err="1"/>
              <a:t>Fasttext</a:t>
            </a:r>
            <a:r>
              <a:rPr lang="en-SG" dirty="0"/>
              <a:t> (a vector representation technique developed by </a:t>
            </a:r>
            <a:r>
              <a:rPr lang="en-SG" dirty="0" err="1"/>
              <a:t>facebook</a:t>
            </a:r>
            <a:r>
              <a:rPr lang="en-SG" dirty="0"/>
              <a:t> AI research and can derive word vectors for unknown words or out of vocabulary words)</a:t>
            </a:r>
          </a:p>
          <a:p>
            <a:endParaRPr lang="en-SG" dirty="0"/>
          </a:p>
          <a:p>
            <a:endParaRPr lang="en-SG" dirty="0"/>
          </a:p>
        </p:txBody>
      </p:sp>
    </p:spTree>
    <p:extLst>
      <p:ext uri="{BB962C8B-B14F-4D97-AF65-F5344CB8AC3E}">
        <p14:creationId xmlns:p14="http://schemas.microsoft.com/office/powerpoint/2010/main" val="93712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8535-CB7F-4C16-8F59-4AB8D1261977}"/>
              </a:ext>
            </a:extLst>
          </p:cNvPr>
          <p:cNvSpPr>
            <a:spLocks noGrp="1"/>
          </p:cNvSpPr>
          <p:nvPr>
            <p:ph type="title"/>
          </p:nvPr>
        </p:nvSpPr>
        <p:spPr/>
        <p:txBody>
          <a:bodyPr/>
          <a:lstStyle/>
          <a:p>
            <a:r>
              <a:rPr lang="en-SG" dirty="0"/>
              <a:t>A possible improvement</a:t>
            </a:r>
          </a:p>
        </p:txBody>
      </p:sp>
      <p:sp>
        <p:nvSpPr>
          <p:cNvPr id="3" name="Content Placeholder 2">
            <a:extLst>
              <a:ext uri="{FF2B5EF4-FFF2-40B4-BE49-F238E27FC236}">
                <a16:creationId xmlns:a16="http://schemas.microsoft.com/office/drawing/2014/main" id="{022C26B5-73D8-4927-AB77-7D023E256909}"/>
              </a:ext>
            </a:extLst>
          </p:cNvPr>
          <p:cNvSpPr>
            <a:spLocks noGrp="1"/>
          </p:cNvSpPr>
          <p:nvPr>
            <p:ph idx="1"/>
          </p:nvPr>
        </p:nvSpPr>
        <p:spPr>
          <a:xfrm>
            <a:off x="838200" y="1825625"/>
            <a:ext cx="5864441" cy="4351338"/>
          </a:xfrm>
        </p:spPr>
        <p:txBody>
          <a:bodyPr/>
          <a:lstStyle/>
          <a:p>
            <a:r>
              <a:rPr lang="en-SG" dirty="0"/>
              <a:t>A method to hybrid different types of document embeddings by averaging the vectors produced by them. The author intends to amplify the advantages of each embedding method. </a:t>
            </a:r>
          </a:p>
        </p:txBody>
      </p:sp>
      <p:sp>
        <p:nvSpPr>
          <p:cNvPr id="4" name="TextBox 3">
            <a:extLst>
              <a:ext uri="{FF2B5EF4-FFF2-40B4-BE49-F238E27FC236}">
                <a16:creationId xmlns:a16="http://schemas.microsoft.com/office/drawing/2014/main" id="{F8E89D4D-F28B-4B9E-AAD9-8B3FA7CC6DC2}"/>
              </a:ext>
            </a:extLst>
          </p:cNvPr>
          <p:cNvSpPr txBox="1"/>
          <p:nvPr/>
        </p:nvSpPr>
        <p:spPr>
          <a:xfrm>
            <a:off x="838200" y="6418555"/>
            <a:ext cx="10515600" cy="338554"/>
          </a:xfrm>
          <a:prstGeom prst="rect">
            <a:avLst/>
          </a:prstGeom>
          <a:noFill/>
        </p:spPr>
        <p:txBody>
          <a:bodyPr wrap="square" rtlCol="0">
            <a:spAutoFit/>
          </a:bodyPr>
          <a:lstStyle/>
          <a:p>
            <a:r>
              <a:rPr lang="en-SG" sz="1600" dirty="0"/>
              <a:t>https://medium.com/analytics-vidhya/combining-word-embeddings-to-form-document-embeddings-9135a66ae0f</a:t>
            </a:r>
          </a:p>
        </p:txBody>
      </p:sp>
      <p:pic>
        <p:nvPicPr>
          <p:cNvPr id="1026" name="Picture 2" descr="Image for post">
            <a:extLst>
              <a:ext uri="{FF2B5EF4-FFF2-40B4-BE49-F238E27FC236}">
                <a16:creationId xmlns:a16="http://schemas.microsoft.com/office/drawing/2014/main" id="{D636486F-EC6B-400A-8A97-3D93BF3FC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339" y="231335"/>
            <a:ext cx="4923130" cy="45694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CB5168-F4E1-40A8-975A-D83DEF3E6BD4}"/>
              </a:ext>
            </a:extLst>
          </p:cNvPr>
          <p:cNvSpPr txBox="1"/>
          <p:nvPr/>
        </p:nvSpPr>
        <p:spPr>
          <a:xfrm>
            <a:off x="6995604" y="4971495"/>
            <a:ext cx="4873841" cy="369332"/>
          </a:xfrm>
          <a:prstGeom prst="rect">
            <a:avLst/>
          </a:prstGeom>
          <a:noFill/>
        </p:spPr>
        <p:txBody>
          <a:bodyPr wrap="square" rtlCol="0">
            <a:spAutoFit/>
          </a:bodyPr>
          <a:lstStyle/>
          <a:p>
            <a:r>
              <a:rPr lang="en-SG" dirty="0"/>
              <a:t>An example from the source website </a:t>
            </a:r>
          </a:p>
        </p:txBody>
      </p:sp>
    </p:spTree>
    <p:extLst>
      <p:ext uri="{BB962C8B-B14F-4D97-AF65-F5344CB8AC3E}">
        <p14:creationId xmlns:p14="http://schemas.microsoft.com/office/powerpoint/2010/main" val="229263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3D24-99FB-412E-9BF1-4CDFC311CE5F}"/>
              </a:ext>
            </a:extLst>
          </p:cNvPr>
          <p:cNvSpPr>
            <a:spLocks noGrp="1"/>
          </p:cNvSpPr>
          <p:nvPr>
            <p:ph type="title"/>
          </p:nvPr>
        </p:nvSpPr>
        <p:spPr/>
        <p:txBody>
          <a:bodyPr/>
          <a:lstStyle/>
          <a:p>
            <a:r>
              <a:rPr lang="en-SG" dirty="0"/>
              <a:t>Available algorithms</a:t>
            </a:r>
          </a:p>
        </p:txBody>
      </p:sp>
      <p:sp>
        <p:nvSpPr>
          <p:cNvPr id="3" name="Content Placeholder 2">
            <a:extLst>
              <a:ext uri="{FF2B5EF4-FFF2-40B4-BE49-F238E27FC236}">
                <a16:creationId xmlns:a16="http://schemas.microsoft.com/office/drawing/2014/main" id="{A1E09D95-0270-4EA5-83F2-135D89575B63}"/>
              </a:ext>
            </a:extLst>
          </p:cNvPr>
          <p:cNvSpPr>
            <a:spLocks noGrp="1"/>
          </p:cNvSpPr>
          <p:nvPr>
            <p:ph idx="1"/>
          </p:nvPr>
        </p:nvSpPr>
        <p:spPr/>
        <p:txBody>
          <a:bodyPr>
            <a:normAutofit fontScale="92500" lnSpcReduction="20000"/>
          </a:bodyPr>
          <a:lstStyle/>
          <a:p>
            <a:r>
              <a:rPr lang="en-SG" dirty="0"/>
              <a:t>SVM</a:t>
            </a:r>
          </a:p>
          <a:p>
            <a:r>
              <a:rPr lang="en-SG" dirty="0"/>
              <a:t>MLP</a:t>
            </a:r>
          </a:p>
          <a:p>
            <a:r>
              <a:rPr lang="en-SG" dirty="0"/>
              <a:t>RF </a:t>
            </a:r>
          </a:p>
          <a:p>
            <a:r>
              <a:rPr lang="en-SG" dirty="0"/>
              <a:t>XGB</a:t>
            </a:r>
          </a:p>
          <a:p>
            <a:r>
              <a:rPr lang="en-SG" dirty="0"/>
              <a:t>Not included by </a:t>
            </a:r>
            <a:r>
              <a:rPr lang="en-SG" dirty="0" err="1"/>
              <a:t>Zhi</a:t>
            </a:r>
            <a:r>
              <a:rPr lang="en-SG" dirty="0"/>
              <a:t> Wei</a:t>
            </a:r>
          </a:p>
          <a:p>
            <a:r>
              <a:rPr lang="en-SG" dirty="0"/>
              <a:t>Naïve Bayesian</a:t>
            </a:r>
          </a:p>
          <a:p>
            <a:r>
              <a:rPr lang="en-SG" dirty="0"/>
              <a:t>Another available improvement: neural network ensemble, and then introduce it to correct the mislabelled data</a:t>
            </a:r>
          </a:p>
          <a:p>
            <a:r>
              <a:rPr lang="en-SG" dirty="0"/>
              <a:t>Since tri-training needs increase its diversity by using different learning algorithms, a combination of the above mentioned algorithms can be selected together with a document embedding to evaluate its performances.</a:t>
            </a:r>
          </a:p>
        </p:txBody>
      </p:sp>
    </p:spTree>
    <p:extLst>
      <p:ext uri="{BB962C8B-B14F-4D97-AF65-F5344CB8AC3E}">
        <p14:creationId xmlns:p14="http://schemas.microsoft.com/office/powerpoint/2010/main" val="403462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FE4-4770-4EAA-A960-CDE87804341F}"/>
              </a:ext>
            </a:extLst>
          </p:cNvPr>
          <p:cNvSpPr>
            <a:spLocks noGrp="1"/>
          </p:cNvSpPr>
          <p:nvPr>
            <p:ph type="title"/>
          </p:nvPr>
        </p:nvSpPr>
        <p:spPr/>
        <p:txBody>
          <a:bodyPr/>
          <a:lstStyle/>
          <a:p>
            <a:r>
              <a:rPr lang="en-SG" dirty="0"/>
              <a:t>Available Dataset </a:t>
            </a:r>
          </a:p>
        </p:txBody>
      </p:sp>
      <p:sp>
        <p:nvSpPr>
          <p:cNvPr id="3" name="Content Placeholder 2">
            <a:extLst>
              <a:ext uri="{FF2B5EF4-FFF2-40B4-BE49-F238E27FC236}">
                <a16:creationId xmlns:a16="http://schemas.microsoft.com/office/drawing/2014/main" id="{D59A8E43-4831-4234-8483-95C5B92F6750}"/>
              </a:ext>
            </a:extLst>
          </p:cNvPr>
          <p:cNvSpPr>
            <a:spLocks noGrp="1"/>
          </p:cNvSpPr>
          <p:nvPr>
            <p:ph idx="1"/>
          </p:nvPr>
        </p:nvSpPr>
        <p:spPr/>
        <p:txBody>
          <a:bodyPr/>
          <a:lstStyle/>
          <a:p>
            <a:r>
              <a:rPr lang="en-SG" dirty="0"/>
              <a:t>Preferably </a:t>
            </a:r>
            <a:r>
              <a:rPr lang="en-SG" dirty="0" err="1"/>
              <a:t>Ohsumed</a:t>
            </a:r>
            <a:r>
              <a:rPr lang="en-SG" dirty="0"/>
              <a:t> dataset since it’s the less explored one by </a:t>
            </a:r>
            <a:r>
              <a:rPr lang="en-SG" dirty="0" err="1"/>
              <a:t>Zhiwei</a:t>
            </a:r>
            <a:r>
              <a:rPr lang="en-SG" dirty="0"/>
              <a:t>.</a:t>
            </a:r>
          </a:p>
          <a:p>
            <a:r>
              <a:rPr lang="en-SG" dirty="0" err="1"/>
              <a:t>Ohsumed</a:t>
            </a:r>
            <a:r>
              <a:rPr lang="en-SG" dirty="0"/>
              <a:t> dataset is highly unbalanced, meaning some labels might have very few examples. Mentioned by </a:t>
            </a:r>
            <a:r>
              <a:rPr lang="en-SG" dirty="0" err="1"/>
              <a:t>Zhiwei</a:t>
            </a:r>
            <a:r>
              <a:rPr lang="en-SG" dirty="0"/>
              <a:t>, </a:t>
            </a:r>
            <a:r>
              <a:rPr lang="en-SG" dirty="0" err="1"/>
              <a:t>upsampling</a:t>
            </a:r>
            <a:r>
              <a:rPr lang="en-SG" dirty="0"/>
              <a:t> or assigning classes with respective weights, which can potentially mitigate data imbalance problem.</a:t>
            </a:r>
          </a:p>
        </p:txBody>
      </p:sp>
    </p:spTree>
    <p:extLst>
      <p:ext uri="{BB962C8B-B14F-4D97-AF65-F5344CB8AC3E}">
        <p14:creationId xmlns:p14="http://schemas.microsoft.com/office/powerpoint/2010/main" val="264620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925B-E614-439B-9322-56BA767DB663}"/>
              </a:ext>
            </a:extLst>
          </p:cNvPr>
          <p:cNvSpPr>
            <a:spLocks noGrp="1"/>
          </p:cNvSpPr>
          <p:nvPr>
            <p:ph type="title"/>
          </p:nvPr>
        </p:nvSpPr>
        <p:spPr>
          <a:xfrm>
            <a:off x="838200" y="63285"/>
            <a:ext cx="10515600" cy="1325563"/>
          </a:xfrm>
        </p:spPr>
        <p:txBody>
          <a:bodyPr/>
          <a:lstStyle/>
          <a:p>
            <a:r>
              <a:rPr lang="en-SG" dirty="0"/>
              <a:t>Evaluation method</a:t>
            </a:r>
          </a:p>
        </p:txBody>
      </p:sp>
      <p:sp>
        <p:nvSpPr>
          <p:cNvPr id="3" name="Content Placeholder 2">
            <a:extLst>
              <a:ext uri="{FF2B5EF4-FFF2-40B4-BE49-F238E27FC236}">
                <a16:creationId xmlns:a16="http://schemas.microsoft.com/office/drawing/2014/main" id="{8C1984C5-A25B-4E88-8A03-80ED1147C433}"/>
              </a:ext>
            </a:extLst>
          </p:cNvPr>
          <p:cNvSpPr>
            <a:spLocks noGrp="1"/>
          </p:cNvSpPr>
          <p:nvPr>
            <p:ph idx="1"/>
          </p:nvPr>
        </p:nvSpPr>
        <p:spPr>
          <a:xfrm>
            <a:off x="838200" y="1319598"/>
            <a:ext cx="10515600" cy="2178204"/>
          </a:xfrm>
        </p:spPr>
        <p:txBody>
          <a:bodyPr>
            <a:normAutofit fontScale="70000" lnSpcReduction="20000"/>
          </a:bodyPr>
          <a:lstStyle/>
          <a:p>
            <a:r>
              <a:rPr lang="en-SG" dirty="0"/>
              <a:t>As mentioned in Available Algorithms, tri-training benefits from using different training algorithms.  We can generate combinations of algorithms with one document embedding and evaluate the error rate of the initial hypothesis, the final hypothesis and the improvement. </a:t>
            </a:r>
          </a:p>
          <a:p>
            <a:r>
              <a:rPr lang="en-SG" dirty="0"/>
              <a:t>Also the performance of the tri-training algorithm can be compared with co-training and self-training models. To generate the two independent and sufficient dataset for co-training, the original dataset can be randomly splitted into two equivalent data sets.</a:t>
            </a:r>
          </a:p>
          <a:p>
            <a:r>
              <a:rPr lang="en-SG" dirty="0"/>
              <a:t>An example table is shown below:</a:t>
            </a:r>
          </a:p>
          <a:p>
            <a:endParaRPr lang="en-SG" dirty="0"/>
          </a:p>
        </p:txBody>
      </p:sp>
      <p:graphicFrame>
        <p:nvGraphicFramePr>
          <p:cNvPr id="4" name="Table 4">
            <a:extLst>
              <a:ext uri="{FF2B5EF4-FFF2-40B4-BE49-F238E27FC236}">
                <a16:creationId xmlns:a16="http://schemas.microsoft.com/office/drawing/2014/main" id="{CAC3F2F8-ED45-446D-8370-7137A9B9F6EA}"/>
              </a:ext>
            </a:extLst>
          </p:cNvPr>
          <p:cNvGraphicFramePr>
            <a:graphicFrameLocks noGrp="1"/>
          </p:cNvGraphicFramePr>
          <p:nvPr>
            <p:extLst>
              <p:ext uri="{D42A27DB-BD31-4B8C-83A1-F6EECF244321}">
                <p14:modId xmlns:p14="http://schemas.microsoft.com/office/powerpoint/2010/main" val="1540931617"/>
              </p:ext>
            </p:extLst>
          </p:nvPr>
        </p:nvGraphicFramePr>
        <p:xfrm>
          <a:off x="1148919" y="3429000"/>
          <a:ext cx="8128000" cy="31089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88842121"/>
                    </a:ext>
                  </a:extLst>
                </a:gridCol>
                <a:gridCol w="1625600">
                  <a:extLst>
                    <a:ext uri="{9D8B030D-6E8A-4147-A177-3AD203B41FA5}">
                      <a16:colId xmlns:a16="http://schemas.microsoft.com/office/drawing/2014/main" val="2552239852"/>
                    </a:ext>
                  </a:extLst>
                </a:gridCol>
                <a:gridCol w="1625600">
                  <a:extLst>
                    <a:ext uri="{9D8B030D-6E8A-4147-A177-3AD203B41FA5}">
                      <a16:colId xmlns:a16="http://schemas.microsoft.com/office/drawing/2014/main" val="4053262732"/>
                    </a:ext>
                  </a:extLst>
                </a:gridCol>
                <a:gridCol w="1520301">
                  <a:extLst>
                    <a:ext uri="{9D8B030D-6E8A-4147-A177-3AD203B41FA5}">
                      <a16:colId xmlns:a16="http://schemas.microsoft.com/office/drawing/2014/main" val="542457659"/>
                    </a:ext>
                  </a:extLst>
                </a:gridCol>
                <a:gridCol w="1730899">
                  <a:extLst>
                    <a:ext uri="{9D8B030D-6E8A-4147-A177-3AD203B41FA5}">
                      <a16:colId xmlns:a16="http://schemas.microsoft.com/office/drawing/2014/main" val="2186069759"/>
                    </a:ext>
                  </a:extLst>
                </a:gridCol>
              </a:tblGrid>
              <a:tr h="478081">
                <a:tc>
                  <a:txBody>
                    <a:bodyPr/>
                    <a:lstStyle/>
                    <a:p>
                      <a:r>
                        <a:rPr lang="en-SG" dirty="0"/>
                        <a:t>Document Embedding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Algorithm combination</a:t>
                      </a:r>
                    </a:p>
                  </a:txBody>
                  <a:tcPr/>
                </a:tc>
                <a:tc>
                  <a:txBody>
                    <a:bodyPr/>
                    <a:lstStyle/>
                    <a:p>
                      <a:r>
                        <a:rPr lang="en-SG" dirty="0"/>
                        <a:t>Error of</a:t>
                      </a:r>
                    </a:p>
                    <a:p>
                      <a:r>
                        <a:rPr lang="en-SG" dirty="0"/>
                        <a:t>Initial Hypothesis</a:t>
                      </a:r>
                    </a:p>
                  </a:txBody>
                  <a:tcPr/>
                </a:tc>
                <a:tc>
                  <a:txBody>
                    <a:bodyPr/>
                    <a:lstStyle/>
                    <a:p>
                      <a:r>
                        <a:rPr lang="en-SG" dirty="0"/>
                        <a:t>Error of Final Hypothesis</a:t>
                      </a:r>
                    </a:p>
                  </a:txBody>
                  <a:tcPr/>
                </a:tc>
                <a:tc>
                  <a:txBody>
                    <a:bodyPr/>
                    <a:lstStyle/>
                    <a:p>
                      <a:r>
                        <a:rPr lang="en-SG" dirty="0"/>
                        <a:t>Improvement</a:t>
                      </a:r>
                    </a:p>
                  </a:txBody>
                  <a:tcPr/>
                </a:tc>
                <a:extLst>
                  <a:ext uri="{0D108BD9-81ED-4DB2-BD59-A6C34878D82A}">
                    <a16:rowId xmlns:a16="http://schemas.microsoft.com/office/drawing/2014/main" val="3957029096"/>
                  </a:ext>
                </a:extLst>
              </a:tr>
              <a:tr h="276983">
                <a:tc>
                  <a:txBody>
                    <a:bodyPr/>
                    <a:lstStyle/>
                    <a:p>
                      <a:r>
                        <a:rPr lang="en-SG" dirty="0"/>
                        <a:t>TFIDF</a:t>
                      </a:r>
                    </a:p>
                  </a:txBody>
                  <a:tcPr/>
                </a:tc>
                <a:tc>
                  <a:txBody>
                    <a:bodyPr/>
                    <a:lstStyle/>
                    <a:p>
                      <a:r>
                        <a:rPr lang="en-SG" dirty="0"/>
                        <a:t>SVM+MLP+RF</a:t>
                      </a:r>
                    </a:p>
                  </a:txBody>
                  <a:tcPr/>
                </a:tc>
                <a:tc>
                  <a:txBody>
                    <a:bodyPr/>
                    <a:lstStyle/>
                    <a:p>
                      <a:r>
                        <a:rPr lang="en-SG" sz="1800" b="0" i="0" u="none" strike="noStrike" kern="1200" baseline="0" dirty="0">
                          <a:solidFill>
                            <a:schemeClr val="dk1"/>
                          </a:solidFill>
                          <a:latin typeface="+mn-lt"/>
                          <a:ea typeface="+mn-ea"/>
                          <a:cs typeface="+mn-cs"/>
                        </a:rPr>
                        <a:t>.152</a:t>
                      </a:r>
                      <a:endParaRPr lang="en-SG" dirty="0"/>
                    </a:p>
                  </a:txBody>
                  <a:tcPr/>
                </a:tc>
                <a:tc>
                  <a:txBody>
                    <a:bodyPr/>
                    <a:lstStyle/>
                    <a:p>
                      <a:r>
                        <a:rPr lang="en-SG" sz="1800" b="0" i="0" u="none" strike="noStrike" kern="1200" baseline="0" dirty="0">
                          <a:solidFill>
                            <a:schemeClr val="dk1"/>
                          </a:solidFill>
                          <a:latin typeface="+mn-lt"/>
                          <a:ea typeface="+mn-ea"/>
                          <a:cs typeface="+mn-cs"/>
                        </a:rPr>
                        <a:t>.135 </a:t>
                      </a:r>
                      <a:endParaRPr lang="en-SG" dirty="0"/>
                    </a:p>
                  </a:txBody>
                  <a:tcPr/>
                </a:tc>
                <a:tc>
                  <a:txBody>
                    <a:bodyPr/>
                    <a:lstStyle/>
                    <a:p>
                      <a:r>
                        <a:rPr lang="en-SG" sz="1800" b="1" i="0" u="none" strike="noStrike" kern="1200" baseline="0" dirty="0">
                          <a:solidFill>
                            <a:schemeClr val="dk1"/>
                          </a:solidFill>
                          <a:latin typeface="+mn-lt"/>
                          <a:ea typeface="+mn-ea"/>
                          <a:cs typeface="+mn-cs"/>
                        </a:rPr>
                        <a:t>11.4%</a:t>
                      </a:r>
                      <a:endParaRPr lang="en-SG" dirty="0"/>
                    </a:p>
                  </a:txBody>
                  <a:tcPr/>
                </a:tc>
                <a:extLst>
                  <a:ext uri="{0D108BD9-81ED-4DB2-BD59-A6C34878D82A}">
                    <a16:rowId xmlns:a16="http://schemas.microsoft.com/office/drawing/2014/main" val="407609592"/>
                  </a:ext>
                </a:extLst>
              </a:tr>
              <a:tr h="276983">
                <a:tc>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SVM+RF+XGB</a:t>
                      </a:r>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3231133875"/>
                  </a:ext>
                </a:extLst>
              </a:tr>
              <a:tr h="276983">
                <a:tc>
                  <a:txBody>
                    <a:bodyPr/>
                    <a:lstStyle/>
                    <a:p>
                      <a:endParaRPr lang="en-SG"/>
                    </a:p>
                  </a:txBody>
                  <a:tcPr/>
                </a:tc>
                <a:tc>
                  <a:txBody>
                    <a:bodyPr/>
                    <a:lstStyle/>
                    <a:p>
                      <a:r>
                        <a:rPr lang="en-SG" dirty="0"/>
                        <a:t>MLP+RF+XGB</a:t>
                      </a:r>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97843625"/>
                  </a:ext>
                </a:extLst>
              </a:tr>
              <a:tr h="276983">
                <a:tc>
                  <a:txBody>
                    <a:bodyPr/>
                    <a:lstStyle/>
                    <a:p>
                      <a:r>
                        <a:rPr lang="en-SG" dirty="0"/>
                        <a:t>Doc2Vec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SVM+MLP+RF</a:t>
                      </a:r>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212600706"/>
                  </a:ext>
                </a:extLst>
              </a:tr>
              <a:tr h="276983">
                <a:tc>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SVM+RF+XGB</a:t>
                      </a:r>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1317034961"/>
                  </a:ext>
                </a:extLst>
              </a:tr>
              <a:tr h="276983">
                <a:tc>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t>
                      </a:r>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2469743892"/>
                  </a:ext>
                </a:extLst>
              </a:tr>
            </a:tbl>
          </a:graphicData>
        </a:graphic>
      </p:graphicFrame>
    </p:spTree>
    <p:extLst>
      <p:ext uri="{BB962C8B-B14F-4D97-AF65-F5344CB8AC3E}">
        <p14:creationId xmlns:p14="http://schemas.microsoft.com/office/powerpoint/2010/main" val="404720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A396-6F63-4716-A54F-A2D7F942180D}"/>
              </a:ext>
            </a:extLst>
          </p:cNvPr>
          <p:cNvSpPr>
            <a:spLocks noGrp="1"/>
          </p:cNvSpPr>
          <p:nvPr>
            <p:ph type="title"/>
          </p:nvPr>
        </p:nvSpPr>
        <p:spPr/>
        <p:txBody>
          <a:bodyPr/>
          <a:lstStyle/>
          <a:p>
            <a:r>
              <a:rPr lang="en-SG" dirty="0"/>
              <a:t>Improvements that can be made</a:t>
            </a:r>
          </a:p>
        </p:txBody>
      </p:sp>
      <p:sp>
        <p:nvSpPr>
          <p:cNvPr id="3" name="Content Placeholder 2">
            <a:extLst>
              <a:ext uri="{FF2B5EF4-FFF2-40B4-BE49-F238E27FC236}">
                <a16:creationId xmlns:a16="http://schemas.microsoft.com/office/drawing/2014/main" id="{1BE3195F-66FD-40F5-AB38-7E3EF981F379}"/>
              </a:ext>
            </a:extLst>
          </p:cNvPr>
          <p:cNvSpPr>
            <a:spLocks noGrp="1"/>
          </p:cNvSpPr>
          <p:nvPr>
            <p:ph idx="1"/>
          </p:nvPr>
        </p:nvSpPr>
        <p:spPr/>
        <p:txBody>
          <a:bodyPr/>
          <a:lstStyle/>
          <a:p>
            <a:r>
              <a:rPr lang="en-SG" dirty="0"/>
              <a:t>1. The performance of the tri-training model is often unstable because of the mislabelled examples. The original author proposed to use data-editing mechanisms to identify mislabelled examples. Also mentioned in previous slide, neural network ensemble can </a:t>
            </a:r>
            <a:r>
              <a:rPr lang="en-SG"/>
              <a:t>be used </a:t>
            </a:r>
            <a:r>
              <a:rPr lang="en-SG" dirty="0"/>
              <a:t>to identify and correct mislabelled examples.</a:t>
            </a:r>
          </a:p>
          <a:p>
            <a:r>
              <a:rPr lang="en-SG" dirty="0"/>
              <a:t>2. Besides the proposed evaluation method, the evaluation metrics of “Precision, Recall and F1 score” adopted by </a:t>
            </a:r>
            <a:r>
              <a:rPr lang="en-SG" dirty="0" err="1"/>
              <a:t>Zhiwei</a:t>
            </a:r>
            <a:r>
              <a:rPr lang="en-SG" dirty="0"/>
              <a:t> can also be used. </a:t>
            </a:r>
          </a:p>
          <a:p>
            <a:r>
              <a:rPr lang="en-SG" dirty="0"/>
              <a:t>3. Algorithms and document embeddings not included by </a:t>
            </a:r>
            <a:r>
              <a:rPr lang="en-SG" dirty="0" err="1"/>
              <a:t>Zhiwei</a:t>
            </a:r>
            <a:r>
              <a:rPr lang="en-SG" dirty="0"/>
              <a:t> can be experimented on and evaluated. </a:t>
            </a:r>
          </a:p>
        </p:txBody>
      </p:sp>
    </p:spTree>
    <p:extLst>
      <p:ext uri="{BB962C8B-B14F-4D97-AF65-F5344CB8AC3E}">
        <p14:creationId xmlns:p14="http://schemas.microsoft.com/office/powerpoint/2010/main" val="323191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691</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Evaluation of Tri-training with conventional machine learning and deep learning algorithms and deep textual embeddings </vt:lpstr>
      <vt:lpstr>Tri-training Algorithm</vt:lpstr>
      <vt:lpstr>The tri-training algorithm</vt:lpstr>
      <vt:lpstr>Available Document embeddings</vt:lpstr>
      <vt:lpstr>A possible improvement</vt:lpstr>
      <vt:lpstr>Available algorithms</vt:lpstr>
      <vt:lpstr>Available Dataset </vt:lpstr>
      <vt:lpstr>Evaluation method</vt:lpstr>
      <vt:lpstr>Improvements that can be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Tri-training with deep learning algorithms and hybrid document classificaition</dc:title>
  <dc:creator>#YONG HAO#</dc:creator>
  <cp:lastModifiedBy>#YONG HAO#</cp:lastModifiedBy>
  <cp:revision>20</cp:revision>
  <dcterms:created xsi:type="dcterms:W3CDTF">2021-01-24T17:41:06Z</dcterms:created>
  <dcterms:modified xsi:type="dcterms:W3CDTF">2021-01-24T19:37:30Z</dcterms:modified>
</cp:coreProperties>
</file>