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60" r:id="rId4"/>
    <p:sldId id="259" r:id="rId5"/>
    <p:sldId id="261" r:id="rId6"/>
    <p:sldId id="262" r:id="rId7"/>
    <p:sldId id="263" r:id="rId8"/>
    <p:sldId id="264" r:id="rId9"/>
    <p:sldId id="265" r:id="rId10"/>
    <p:sldId id="266" r:id="rId11"/>
  </p:sldIdLst>
  <p:sldSz cx="12192000" cy="6858000"/>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2999C35C-9DA2-450C-950A-BE4C72077870}" type="datetimeFigureOut">
              <a:rPr lang="es-DO" smtClean="0"/>
              <a:t>1/6/2017</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18CFFFD9-1429-4D9B-89E1-C7C0F46F3D79}" type="slidenum">
              <a:rPr lang="es-DO" smtClean="0"/>
              <a:t>‹Nº›</a:t>
            </a:fld>
            <a:endParaRPr lang="es-DO"/>
          </a:p>
        </p:txBody>
      </p:sp>
    </p:spTree>
    <p:extLst>
      <p:ext uri="{BB962C8B-B14F-4D97-AF65-F5344CB8AC3E}">
        <p14:creationId xmlns:p14="http://schemas.microsoft.com/office/powerpoint/2010/main" val="2838937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999C35C-9DA2-450C-950A-BE4C72077870}" type="datetimeFigureOut">
              <a:rPr lang="es-DO" smtClean="0"/>
              <a:t>1/6/2017</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18CFFFD9-1429-4D9B-89E1-C7C0F46F3D79}" type="slidenum">
              <a:rPr lang="es-DO" smtClean="0"/>
              <a:t>‹Nº›</a:t>
            </a:fld>
            <a:endParaRPr lang="es-DO"/>
          </a:p>
        </p:txBody>
      </p:sp>
    </p:spTree>
    <p:extLst>
      <p:ext uri="{BB962C8B-B14F-4D97-AF65-F5344CB8AC3E}">
        <p14:creationId xmlns:p14="http://schemas.microsoft.com/office/powerpoint/2010/main" val="709457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999C35C-9DA2-450C-950A-BE4C72077870}" type="datetimeFigureOut">
              <a:rPr lang="es-DO" smtClean="0"/>
              <a:t>1/6/2017</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18CFFFD9-1429-4D9B-89E1-C7C0F46F3D79}" type="slidenum">
              <a:rPr lang="es-DO" smtClean="0"/>
              <a:t>‹Nº›</a:t>
            </a:fld>
            <a:endParaRPr lang="es-DO"/>
          </a:p>
        </p:txBody>
      </p:sp>
    </p:spTree>
    <p:extLst>
      <p:ext uri="{BB962C8B-B14F-4D97-AF65-F5344CB8AC3E}">
        <p14:creationId xmlns:p14="http://schemas.microsoft.com/office/powerpoint/2010/main" val="3065670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smtClean="0"/>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smtClean="0"/>
              <a:t>Haga clic para modificar el estilo de texto del patrón</a:t>
            </a:r>
          </a:p>
        </p:txBody>
      </p:sp>
      <p:sp>
        <p:nvSpPr>
          <p:cNvPr id="2" name="Date Placeholder 1"/>
          <p:cNvSpPr>
            <a:spLocks noGrp="1"/>
          </p:cNvSpPr>
          <p:nvPr>
            <p:ph type="dt" sz="half" idx="10"/>
          </p:nvPr>
        </p:nvSpPr>
        <p:spPr/>
        <p:txBody>
          <a:bodyPr/>
          <a:lstStyle/>
          <a:p>
            <a:fld id="{2999C35C-9DA2-450C-950A-BE4C72077870}" type="datetimeFigureOut">
              <a:rPr lang="es-DO" smtClean="0"/>
              <a:t>1/6/2017</a:t>
            </a:fld>
            <a:endParaRPr lang="es-DO"/>
          </a:p>
        </p:txBody>
      </p:sp>
      <p:sp>
        <p:nvSpPr>
          <p:cNvPr id="3" name="Footer Placeholder 2"/>
          <p:cNvSpPr>
            <a:spLocks noGrp="1"/>
          </p:cNvSpPr>
          <p:nvPr>
            <p:ph type="ftr" sz="quarter" idx="11"/>
          </p:nvPr>
        </p:nvSpPr>
        <p:spPr/>
        <p:txBody>
          <a:bodyPr/>
          <a:lstStyle/>
          <a:p>
            <a:endParaRPr lang="es-DO"/>
          </a:p>
        </p:txBody>
      </p:sp>
      <p:sp>
        <p:nvSpPr>
          <p:cNvPr id="4" name="Slide Number Placeholder 3"/>
          <p:cNvSpPr>
            <a:spLocks noGrp="1"/>
          </p:cNvSpPr>
          <p:nvPr>
            <p:ph type="sldNum" sz="quarter" idx="12"/>
          </p:nvPr>
        </p:nvSpPr>
        <p:spPr/>
        <p:txBody>
          <a:bodyPr/>
          <a:lstStyle/>
          <a:p>
            <a:fld id="{18CFFFD9-1429-4D9B-89E1-C7C0F46F3D79}" type="slidenum">
              <a:rPr lang="es-DO" smtClean="0"/>
              <a:t>‹Nº›</a:t>
            </a:fld>
            <a:endParaRPr lang="es-DO"/>
          </a:p>
        </p:txBody>
      </p:sp>
    </p:spTree>
    <p:extLst>
      <p:ext uri="{BB962C8B-B14F-4D97-AF65-F5344CB8AC3E}">
        <p14:creationId xmlns:p14="http://schemas.microsoft.com/office/powerpoint/2010/main" val="516048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999C35C-9DA2-450C-950A-BE4C72077870}" type="datetimeFigureOut">
              <a:rPr lang="es-DO" smtClean="0"/>
              <a:t>1/6/2017</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18CFFFD9-1429-4D9B-89E1-C7C0F46F3D79}" type="slidenum">
              <a:rPr lang="es-DO" smtClean="0"/>
              <a:t>‹Nº›</a:t>
            </a:fld>
            <a:endParaRPr lang="es-DO"/>
          </a:p>
        </p:txBody>
      </p:sp>
    </p:spTree>
    <p:extLst>
      <p:ext uri="{BB962C8B-B14F-4D97-AF65-F5344CB8AC3E}">
        <p14:creationId xmlns:p14="http://schemas.microsoft.com/office/powerpoint/2010/main" val="2855829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999C35C-9DA2-450C-950A-BE4C72077870}" type="datetimeFigureOut">
              <a:rPr lang="es-DO" smtClean="0"/>
              <a:t>1/6/2017</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18CFFFD9-1429-4D9B-89E1-C7C0F46F3D79}" type="slidenum">
              <a:rPr lang="es-DO" smtClean="0"/>
              <a:t>‹Nº›</a:t>
            </a:fld>
            <a:endParaRPr lang="es-DO"/>
          </a:p>
        </p:txBody>
      </p:sp>
    </p:spTree>
    <p:extLst>
      <p:ext uri="{BB962C8B-B14F-4D97-AF65-F5344CB8AC3E}">
        <p14:creationId xmlns:p14="http://schemas.microsoft.com/office/powerpoint/2010/main" val="1377731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999C35C-9DA2-450C-950A-BE4C72077870}" type="datetimeFigureOut">
              <a:rPr lang="es-DO" smtClean="0"/>
              <a:t>1/6/2017</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18CFFFD9-1429-4D9B-89E1-C7C0F46F3D79}" type="slidenum">
              <a:rPr lang="es-DO" smtClean="0"/>
              <a:t>‹Nº›</a:t>
            </a:fld>
            <a:endParaRPr lang="es-DO"/>
          </a:p>
        </p:txBody>
      </p:sp>
    </p:spTree>
    <p:extLst>
      <p:ext uri="{BB962C8B-B14F-4D97-AF65-F5344CB8AC3E}">
        <p14:creationId xmlns:p14="http://schemas.microsoft.com/office/powerpoint/2010/main" val="1709521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999C35C-9DA2-450C-950A-BE4C72077870}" type="datetimeFigureOut">
              <a:rPr lang="es-DO" smtClean="0"/>
              <a:t>1/6/2017</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18CFFFD9-1429-4D9B-89E1-C7C0F46F3D79}" type="slidenum">
              <a:rPr lang="es-DO" smtClean="0"/>
              <a:t>‹Nº›</a:t>
            </a:fld>
            <a:endParaRPr lang="es-DO"/>
          </a:p>
        </p:txBody>
      </p:sp>
    </p:spTree>
    <p:extLst>
      <p:ext uri="{BB962C8B-B14F-4D97-AF65-F5344CB8AC3E}">
        <p14:creationId xmlns:p14="http://schemas.microsoft.com/office/powerpoint/2010/main" val="1040286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999C35C-9DA2-450C-950A-BE4C72077870}" type="datetimeFigureOut">
              <a:rPr lang="es-DO" smtClean="0"/>
              <a:t>1/6/2017</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18CFFFD9-1429-4D9B-89E1-C7C0F46F3D79}" type="slidenum">
              <a:rPr lang="es-DO" smtClean="0"/>
              <a:t>‹Nº›</a:t>
            </a:fld>
            <a:endParaRPr lang="es-DO"/>
          </a:p>
        </p:txBody>
      </p:sp>
    </p:spTree>
    <p:extLst>
      <p:ext uri="{BB962C8B-B14F-4D97-AF65-F5344CB8AC3E}">
        <p14:creationId xmlns:p14="http://schemas.microsoft.com/office/powerpoint/2010/main" val="3182595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999C35C-9DA2-450C-950A-BE4C72077870}" type="datetimeFigureOut">
              <a:rPr lang="es-DO" smtClean="0"/>
              <a:t>1/6/2017</a:t>
            </a:fld>
            <a:endParaRPr lang="es-DO"/>
          </a:p>
        </p:txBody>
      </p:sp>
      <p:sp>
        <p:nvSpPr>
          <p:cNvPr id="8" name="Footer Placeholder 7"/>
          <p:cNvSpPr>
            <a:spLocks noGrp="1"/>
          </p:cNvSpPr>
          <p:nvPr>
            <p:ph type="ftr" sz="quarter" idx="11"/>
          </p:nvPr>
        </p:nvSpPr>
        <p:spPr/>
        <p:txBody>
          <a:bodyPr/>
          <a:lstStyle/>
          <a:p>
            <a:endParaRPr lang="es-DO"/>
          </a:p>
        </p:txBody>
      </p:sp>
      <p:sp>
        <p:nvSpPr>
          <p:cNvPr id="9" name="Slide Number Placeholder 8"/>
          <p:cNvSpPr>
            <a:spLocks noGrp="1"/>
          </p:cNvSpPr>
          <p:nvPr>
            <p:ph type="sldNum" sz="quarter" idx="12"/>
          </p:nvPr>
        </p:nvSpPr>
        <p:spPr/>
        <p:txBody>
          <a:bodyPr/>
          <a:lstStyle/>
          <a:p>
            <a:fld id="{18CFFFD9-1429-4D9B-89E1-C7C0F46F3D79}" type="slidenum">
              <a:rPr lang="es-DO" smtClean="0"/>
              <a:t>‹Nº›</a:t>
            </a:fld>
            <a:endParaRPr lang="es-DO"/>
          </a:p>
        </p:txBody>
      </p:sp>
    </p:spTree>
    <p:extLst>
      <p:ext uri="{BB962C8B-B14F-4D97-AF65-F5344CB8AC3E}">
        <p14:creationId xmlns:p14="http://schemas.microsoft.com/office/powerpoint/2010/main" val="375354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999C35C-9DA2-450C-950A-BE4C72077870}" type="datetimeFigureOut">
              <a:rPr lang="es-DO" smtClean="0"/>
              <a:t>1/6/2017</a:t>
            </a:fld>
            <a:endParaRPr lang="es-DO"/>
          </a:p>
        </p:txBody>
      </p:sp>
      <p:sp>
        <p:nvSpPr>
          <p:cNvPr id="4" name="Footer Placeholder 3"/>
          <p:cNvSpPr>
            <a:spLocks noGrp="1"/>
          </p:cNvSpPr>
          <p:nvPr>
            <p:ph type="ftr" sz="quarter" idx="11"/>
          </p:nvPr>
        </p:nvSpPr>
        <p:spPr/>
        <p:txBody>
          <a:bodyPr/>
          <a:lstStyle/>
          <a:p>
            <a:endParaRPr lang="es-DO"/>
          </a:p>
        </p:txBody>
      </p:sp>
      <p:sp>
        <p:nvSpPr>
          <p:cNvPr id="5" name="Slide Number Placeholder 4"/>
          <p:cNvSpPr>
            <a:spLocks noGrp="1"/>
          </p:cNvSpPr>
          <p:nvPr>
            <p:ph type="sldNum" sz="quarter" idx="12"/>
          </p:nvPr>
        </p:nvSpPr>
        <p:spPr/>
        <p:txBody>
          <a:bodyPr/>
          <a:lstStyle/>
          <a:p>
            <a:fld id="{18CFFFD9-1429-4D9B-89E1-C7C0F46F3D79}" type="slidenum">
              <a:rPr lang="es-DO" smtClean="0"/>
              <a:t>‹Nº›</a:t>
            </a:fld>
            <a:endParaRPr lang="es-DO"/>
          </a:p>
        </p:txBody>
      </p:sp>
    </p:spTree>
    <p:extLst>
      <p:ext uri="{BB962C8B-B14F-4D97-AF65-F5344CB8AC3E}">
        <p14:creationId xmlns:p14="http://schemas.microsoft.com/office/powerpoint/2010/main" val="2147376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99C35C-9DA2-450C-950A-BE4C72077870}" type="datetimeFigureOut">
              <a:rPr lang="es-DO" smtClean="0"/>
              <a:t>1/6/2017</a:t>
            </a:fld>
            <a:endParaRPr lang="es-DO"/>
          </a:p>
        </p:txBody>
      </p:sp>
      <p:sp>
        <p:nvSpPr>
          <p:cNvPr id="3" name="Footer Placeholder 2"/>
          <p:cNvSpPr>
            <a:spLocks noGrp="1"/>
          </p:cNvSpPr>
          <p:nvPr>
            <p:ph type="ftr" sz="quarter" idx="11"/>
          </p:nvPr>
        </p:nvSpPr>
        <p:spPr/>
        <p:txBody>
          <a:bodyPr/>
          <a:lstStyle/>
          <a:p>
            <a:endParaRPr lang="es-DO"/>
          </a:p>
        </p:txBody>
      </p:sp>
      <p:sp>
        <p:nvSpPr>
          <p:cNvPr id="4" name="Slide Number Placeholder 3"/>
          <p:cNvSpPr>
            <a:spLocks noGrp="1"/>
          </p:cNvSpPr>
          <p:nvPr>
            <p:ph type="sldNum" sz="quarter" idx="12"/>
          </p:nvPr>
        </p:nvSpPr>
        <p:spPr/>
        <p:txBody>
          <a:bodyPr/>
          <a:lstStyle/>
          <a:p>
            <a:fld id="{18CFFFD9-1429-4D9B-89E1-C7C0F46F3D79}" type="slidenum">
              <a:rPr lang="es-DO" smtClean="0"/>
              <a:t>‹Nº›</a:t>
            </a:fld>
            <a:endParaRPr lang="es-DO"/>
          </a:p>
        </p:txBody>
      </p:sp>
    </p:spTree>
    <p:extLst>
      <p:ext uri="{BB962C8B-B14F-4D97-AF65-F5344CB8AC3E}">
        <p14:creationId xmlns:p14="http://schemas.microsoft.com/office/powerpoint/2010/main" val="3887550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999C35C-9DA2-450C-950A-BE4C72077870}" type="datetimeFigureOut">
              <a:rPr lang="es-DO" smtClean="0"/>
              <a:t>1/6/2017</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18CFFFD9-1429-4D9B-89E1-C7C0F46F3D79}" type="slidenum">
              <a:rPr lang="es-DO" smtClean="0"/>
              <a:t>‹Nº›</a:t>
            </a:fld>
            <a:endParaRPr lang="es-DO"/>
          </a:p>
        </p:txBody>
      </p:sp>
    </p:spTree>
    <p:extLst>
      <p:ext uri="{BB962C8B-B14F-4D97-AF65-F5344CB8AC3E}">
        <p14:creationId xmlns:p14="http://schemas.microsoft.com/office/powerpoint/2010/main" val="63337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smtClean="0"/>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2999C35C-9DA2-450C-950A-BE4C72077870}" type="datetimeFigureOut">
              <a:rPr lang="es-DO" smtClean="0"/>
              <a:t>1/6/2017</a:t>
            </a:fld>
            <a:endParaRPr lang="es-DO"/>
          </a:p>
        </p:txBody>
      </p:sp>
      <p:sp>
        <p:nvSpPr>
          <p:cNvPr id="6" name="Footer Placeholder 5"/>
          <p:cNvSpPr>
            <a:spLocks noGrp="1"/>
          </p:cNvSpPr>
          <p:nvPr>
            <p:ph type="ftr" sz="quarter" idx="11"/>
          </p:nvPr>
        </p:nvSpPr>
        <p:spPr>
          <a:xfrm>
            <a:off x="590396" y="6041362"/>
            <a:ext cx="3295413" cy="365125"/>
          </a:xfrm>
        </p:spPr>
        <p:txBody>
          <a:bodyPr/>
          <a:lstStyle/>
          <a:p>
            <a:endParaRPr lang="es-DO"/>
          </a:p>
        </p:txBody>
      </p:sp>
      <p:sp>
        <p:nvSpPr>
          <p:cNvPr id="7" name="Slide Number Placeholder 6"/>
          <p:cNvSpPr>
            <a:spLocks noGrp="1"/>
          </p:cNvSpPr>
          <p:nvPr>
            <p:ph type="sldNum" sz="quarter" idx="12"/>
          </p:nvPr>
        </p:nvSpPr>
        <p:spPr>
          <a:xfrm>
            <a:off x="4862689" y="5915888"/>
            <a:ext cx="1062155" cy="490599"/>
          </a:xfrm>
        </p:spPr>
        <p:txBody>
          <a:bodyPr/>
          <a:lstStyle/>
          <a:p>
            <a:fld id="{18CFFFD9-1429-4D9B-89E1-C7C0F46F3D79}" type="slidenum">
              <a:rPr lang="es-DO" smtClean="0"/>
              <a:t>‹Nº›</a:t>
            </a:fld>
            <a:endParaRPr lang="es-DO"/>
          </a:p>
        </p:txBody>
      </p:sp>
    </p:spTree>
    <p:extLst>
      <p:ext uri="{BB962C8B-B14F-4D97-AF65-F5344CB8AC3E}">
        <p14:creationId xmlns:p14="http://schemas.microsoft.com/office/powerpoint/2010/main" val="2540347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DO"/>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999C35C-9DA2-450C-950A-BE4C72077870}" type="datetimeFigureOut">
              <a:rPr lang="es-DO" smtClean="0"/>
              <a:t>1/6/2017</a:t>
            </a:fld>
            <a:endParaRPr lang="es-DO"/>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8CFFFD9-1429-4D9B-89E1-C7C0F46F3D79}" type="slidenum">
              <a:rPr lang="es-DO" smtClean="0"/>
              <a:t>‹Nº›</a:t>
            </a:fld>
            <a:endParaRPr lang="es-DO"/>
          </a:p>
        </p:txBody>
      </p:sp>
    </p:spTree>
    <p:extLst>
      <p:ext uri="{BB962C8B-B14F-4D97-AF65-F5344CB8AC3E}">
        <p14:creationId xmlns:p14="http://schemas.microsoft.com/office/powerpoint/2010/main" val="11220196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DO" dirty="0" smtClean="0"/>
              <a:t>Enunciado </a:t>
            </a:r>
            <a:endParaRPr lang="es-DO" dirty="0"/>
          </a:p>
        </p:txBody>
      </p:sp>
      <p:sp>
        <p:nvSpPr>
          <p:cNvPr id="3" name="Marcador de contenido 2"/>
          <p:cNvSpPr>
            <a:spLocks noGrp="1"/>
          </p:cNvSpPr>
          <p:nvPr>
            <p:ph idx="1"/>
          </p:nvPr>
        </p:nvSpPr>
        <p:spPr>
          <a:xfrm>
            <a:off x="810000" y="2395470"/>
            <a:ext cx="10554574" cy="4031087"/>
          </a:xfrm>
        </p:spPr>
        <p:txBody>
          <a:bodyPr>
            <a:normAutofit lnSpcReduction="10000"/>
          </a:bodyPr>
          <a:lstStyle/>
          <a:p>
            <a:pPr marL="0" indent="0" algn="just">
              <a:buNone/>
            </a:pPr>
            <a:r>
              <a:rPr lang="es-DO" dirty="0"/>
              <a:t>Se desea construir un sistema de </a:t>
            </a:r>
            <a:r>
              <a:rPr lang="es-DO" dirty="0" smtClean="0"/>
              <a:t>información para cumplir con las necesidades del </a:t>
            </a:r>
            <a:r>
              <a:rPr lang="es-DO" dirty="0"/>
              <a:t>gimnasio </a:t>
            </a:r>
            <a:r>
              <a:rPr lang="es-DO" dirty="0" smtClean="0"/>
              <a:t> y que </a:t>
            </a:r>
            <a:r>
              <a:rPr lang="es-DO" dirty="0"/>
              <a:t>cumpla </a:t>
            </a:r>
            <a:r>
              <a:rPr lang="es-DO" dirty="0" smtClean="0"/>
              <a:t>con </a:t>
            </a:r>
            <a:r>
              <a:rPr lang="es-DO" dirty="0"/>
              <a:t>los siguientes </a:t>
            </a:r>
            <a:r>
              <a:rPr lang="es-DO" dirty="0" smtClean="0"/>
              <a:t>servicios para facilitar y mejorar la experiencia de </a:t>
            </a:r>
            <a:r>
              <a:rPr lang="es-DO" dirty="0"/>
              <a:t>sus </a:t>
            </a:r>
            <a:r>
              <a:rPr lang="es-DO" dirty="0" smtClean="0"/>
              <a:t>clientes y empleados: </a:t>
            </a:r>
            <a:endParaRPr lang="es-DO" dirty="0"/>
          </a:p>
          <a:p>
            <a:pPr marL="0" indent="0">
              <a:buNone/>
            </a:pPr>
            <a:endParaRPr lang="es-DO" dirty="0"/>
          </a:p>
          <a:p>
            <a:r>
              <a:rPr lang="es-DO" dirty="0" smtClean="0"/>
              <a:t>Llevar un control de las mensualidades y fechas de renovación de membresía de cada cliente. </a:t>
            </a:r>
            <a:endParaRPr lang="es-DO" dirty="0"/>
          </a:p>
          <a:p>
            <a:r>
              <a:rPr lang="es-DO" dirty="0" smtClean="0"/>
              <a:t>Poseer una </a:t>
            </a:r>
            <a:r>
              <a:rPr lang="es-DO" dirty="0"/>
              <a:t>h</a:t>
            </a:r>
            <a:r>
              <a:rPr lang="es-DO" dirty="0" smtClean="0"/>
              <a:t>oja </a:t>
            </a:r>
            <a:r>
              <a:rPr lang="es-DO" dirty="0"/>
              <a:t>de vida </a:t>
            </a:r>
            <a:r>
              <a:rPr lang="es-DO" dirty="0" smtClean="0"/>
              <a:t>de cada deportista</a:t>
            </a:r>
            <a:r>
              <a:rPr lang="es-DO" dirty="0"/>
              <a:t>, control de sus rutinas y evolución </a:t>
            </a:r>
            <a:r>
              <a:rPr lang="es-DO" dirty="0" smtClean="0"/>
              <a:t>de los mismos.</a:t>
            </a:r>
          </a:p>
          <a:p>
            <a:r>
              <a:rPr lang="es-DO" dirty="0" smtClean="0"/>
              <a:t>Poseer hoja de vida de los entrenadores y cada uno de los entrenamientos que ofrece.</a:t>
            </a:r>
          </a:p>
          <a:p>
            <a:r>
              <a:rPr lang="es-DO" dirty="0" smtClean="0"/>
              <a:t>Control de espacios deportivos y horarios de cada uno.</a:t>
            </a:r>
          </a:p>
          <a:p>
            <a:r>
              <a:rPr lang="es-DO" dirty="0" smtClean="0"/>
              <a:t>Desarrollar </a:t>
            </a:r>
            <a:r>
              <a:rPr lang="es-DO" dirty="0"/>
              <a:t>aplicación sea flexible ante futuras ampliaciones o actualizaciones del negocio</a:t>
            </a:r>
            <a:endParaRPr lang="es-DO" dirty="0"/>
          </a:p>
        </p:txBody>
      </p:sp>
    </p:spTree>
    <p:extLst>
      <p:ext uri="{BB962C8B-B14F-4D97-AF65-F5344CB8AC3E}">
        <p14:creationId xmlns:p14="http://schemas.microsoft.com/office/powerpoint/2010/main" val="438582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DO" dirty="0" smtClean="0"/>
              <a:t>Conclusión</a:t>
            </a:r>
            <a:endParaRPr lang="es-DO" dirty="0"/>
          </a:p>
        </p:txBody>
      </p:sp>
      <p:sp>
        <p:nvSpPr>
          <p:cNvPr id="3" name="Marcador de contenido 2"/>
          <p:cNvSpPr>
            <a:spLocks noGrp="1"/>
          </p:cNvSpPr>
          <p:nvPr>
            <p:ph idx="1"/>
          </p:nvPr>
        </p:nvSpPr>
        <p:spPr/>
        <p:txBody>
          <a:bodyPr/>
          <a:lstStyle/>
          <a:p>
            <a:endParaRPr lang="es-DO"/>
          </a:p>
        </p:txBody>
      </p:sp>
    </p:spTree>
    <p:extLst>
      <p:ext uri="{BB962C8B-B14F-4D97-AF65-F5344CB8AC3E}">
        <p14:creationId xmlns:p14="http://schemas.microsoft.com/office/powerpoint/2010/main" val="4243857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DO" dirty="0" smtClean="0"/>
              <a:t>Objetivo Generales y Específicos</a:t>
            </a:r>
            <a:endParaRPr lang="es-DO" dirty="0"/>
          </a:p>
        </p:txBody>
      </p:sp>
      <p:sp>
        <p:nvSpPr>
          <p:cNvPr id="3" name="Marcador de contenido 2"/>
          <p:cNvSpPr>
            <a:spLocks noGrp="1"/>
          </p:cNvSpPr>
          <p:nvPr>
            <p:ph idx="1"/>
          </p:nvPr>
        </p:nvSpPr>
        <p:spPr>
          <a:xfrm>
            <a:off x="810000" y="2402591"/>
            <a:ext cx="10554574" cy="3856541"/>
          </a:xfrm>
        </p:spPr>
        <p:txBody>
          <a:bodyPr>
            <a:normAutofit/>
          </a:bodyPr>
          <a:lstStyle/>
          <a:p>
            <a:pPr marL="0" indent="0">
              <a:buNone/>
            </a:pPr>
            <a:endParaRPr lang="es-DO" dirty="0" smtClean="0"/>
          </a:p>
          <a:p>
            <a:pPr marL="0" indent="0">
              <a:buNone/>
            </a:pPr>
            <a:r>
              <a:rPr lang="es-DO" b="1" u="sng" dirty="0" smtClean="0"/>
              <a:t>Objetivo General</a:t>
            </a:r>
          </a:p>
          <a:p>
            <a:pPr marL="0" indent="0">
              <a:buNone/>
            </a:pPr>
            <a:r>
              <a:rPr lang="es-DO" dirty="0" smtClean="0"/>
              <a:t>Con el desarrollo de esta aplicación se pretende cubrir todas las necesidades del negocio y también proveer una serie de mejoras y facilidades.</a:t>
            </a:r>
          </a:p>
          <a:p>
            <a:pPr marL="0" indent="0">
              <a:buNone/>
            </a:pPr>
            <a:endParaRPr lang="es-DO" dirty="0" smtClean="0"/>
          </a:p>
          <a:p>
            <a:pPr marL="0" indent="0">
              <a:buNone/>
            </a:pPr>
            <a:r>
              <a:rPr lang="es-DO" b="1" u="sng" dirty="0" smtClean="0"/>
              <a:t>Objetivos Específicos</a:t>
            </a:r>
          </a:p>
          <a:p>
            <a:r>
              <a:rPr lang="es-DO" dirty="0" smtClean="0"/>
              <a:t>Tener un mejor manejo de los datos de cada cliente y empleado.</a:t>
            </a:r>
          </a:p>
          <a:p>
            <a:r>
              <a:rPr lang="es-DO" dirty="0" smtClean="0"/>
              <a:t>Dotar al negocio de una mejor capacidad de control, manejo y almacenamiento a grandes volúmenes de datos.</a:t>
            </a:r>
          </a:p>
          <a:p>
            <a:r>
              <a:rPr lang="es-DO" dirty="0" smtClean="0"/>
              <a:t>Reducir el tiempo en la elaboración de las tareas.</a:t>
            </a:r>
          </a:p>
          <a:p>
            <a:endParaRPr lang="es-DO" dirty="0"/>
          </a:p>
          <a:p>
            <a:endParaRPr lang="es-DO" dirty="0"/>
          </a:p>
        </p:txBody>
      </p:sp>
    </p:spTree>
    <p:extLst>
      <p:ext uri="{BB962C8B-B14F-4D97-AF65-F5344CB8AC3E}">
        <p14:creationId xmlns:p14="http://schemas.microsoft.com/office/powerpoint/2010/main" val="1438348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DO" dirty="0" smtClean="0"/>
              <a:t>Gestión de clientes</a:t>
            </a:r>
            <a:endParaRPr lang="es-DO" dirty="0"/>
          </a:p>
        </p:txBody>
      </p:sp>
      <p:sp>
        <p:nvSpPr>
          <p:cNvPr id="3" name="Marcador de contenido 2"/>
          <p:cNvSpPr>
            <a:spLocks noGrp="1"/>
          </p:cNvSpPr>
          <p:nvPr>
            <p:ph idx="1"/>
          </p:nvPr>
        </p:nvSpPr>
        <p:spPr>
          <a:xfrm>
            <a:off x="810000" y="1803042"/>
            <a:ext cx="10554574" cy="4662152"/>
          </a:xfrm>
        </p:spPr>
        <p:txBody>
          <a:bodyPr/>
          <a:lstStyle/>
          <a:p>
            <a:pPr marL="0" indent="0">
              <a:buNone/>
            </a:pPr>
            <a:r>
              <a:rPr lang="es-DO" dirty="0"/>
              <a:t>Es la principal actividad de todo gimnasio, el almacenar la información relativa a sus clientes y manejarla de forma segura y eficiente. Dicha información se compone de información personal (nombre, apellidos, dirección, fecha de </a:t>
            </a:r>
            <a:r>
              <a:rPr lang="es-DO" dirty="0" smtClean="0"/>
              <a:t>nacimiento, Estatura, Peso, teléfono, </a:t>
            </a:r>
            <a:r>
              <a:rPr lang="es-DO" dirty="0"/>
              <a:t>etc…) e información administrativa. La información administrativa se compone de los siguientes datos: </a:t>
            </a:r>
            <a:endParaRPr lang="es-DO" dirty="0" smtClean="0"/>
          </a:p>
          <a:p>
            <a:r>
              <a:rPr lang="es-DO" b="1" dirty="0" smtClean="0"/>
              <a:t>Estado </a:t>
            </a:r>
            <a:r>
              <a:rPr lang="es-DO" b="1" dirty="0"/>
              <a:t>del </a:t>
            </a:r>
            <a:r>
              <a:rPr lang="es-DO" b="1" dirty="0" smtClean="0"/>
              <a:t>cliente:</a:t>
            </a:r>
            <a:r>
              <a:rPr lang="es-DO" dirty="0" smtClean="0"/>
              <a:t> Donde se indicará si el cliente continúa inscrito en el gimnasio, o si por el contrario se dio de baja y es un antiguo cliente. </a:t>
            </a:r>
          </a:p>
          <a:p>
            <a:r>
              <a:rPr lang="es-DO" b="1" dirty="0" smtClean="0"/>
              <a:t>Tarifas:</a:t>
            </a:r>
            <a:r>
              <a:rPr lang="es-DO" dirty="0" smtClean="0"/>
              <a:t> Existirán diferentes tarifas en función del pago de la misma, de si se tiene o no hijos inscritos en el servicio de guardería, y del número de los mismos.</a:t>
            </a:r>
          </a:p>
          <a:p>
            <a:r>
              <a:rPr lang="es-DO" b="1" dirty="0" smtClean="0"/>
              <a:t>Beneficios:</a:t>
            </a:r>
            <a:r>
              <a:rPr lang="es-DO" dirty="0" smtClean="0"/>
              <a:t> Dependiendo del tipo de cliente que visite el gimnasio este contara con ciertos beneficios, tales como descuento y ofertas.</a:t>
            </a:r>
          </a:p>
        </p:txBody>
      </p:sp>
    </p:spTree>
    <p:extLst>
      <p:ext uri="{BB962C8B-B14F-4D97-AF65-F5344CB8AC3E}">
        <p14:creationId xmlns:p14="http://schemas.microsoft.com/office/powerpoint/2010/main" val="1890869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DO" dirty="0" smtClean="0"/>
              <a:t>Gestión de Empleados</a:t>
            </a:r>
            <a:endParaRPr lang="es-DO" dirty="0"/>
          </a:p>
        </p:txBody>
      </p:sp>
      <p:sp>
        <p:nvSpPr>
          <p:cNvPr id="3" name="Marcador de contenido 2"/>
          <p:cNvSpPr>
            <a:spLocks noGrp="1"/>
          </p:cNvSpPr>
          <p:nvPr>
            <p:ph idx="1"/>
          </p:nvPr>
        </p:nvSpPr>
        <p:spPr>
          <a:xfrm>
            <a:off x="818712" y="2222286"/>
            <a:ext cx="10554574" cy="4461849"/>
          </a:xfrm>
        </p:spPr>
        <p:txBody>
          <a:bodyPr>
            <a:normAutofit/>
          </a:bodyPr>
          <a:lstStyle/>
          <a:p>
            <a:pPr marL="0" indent="0" algn="just">
              <a:buNone/>
            </a:pPr>
            <a:r>
              <a:rPr lang="es-DO" dirty="0"/>
              <a:t>Toda empresa conlleva una labor de gestión de sus empleados. En el escenario que contemplamos tendremos dos tipos de empleados: </a:t>
            </a:r>
            <a:endParaRPr lang="es-DO" dirty="0" smtClean="0"/>
          </a:p>
          <a:p>
            <a:pPr algn="just"/>
            <a:endParaRPr lang="es-DO" dirty="0" smtClean="0"/>
          </a:p>
          <a:p>
            <a:pPr algn="just"/>
            <a:r>
              <a:rPr lang="es-DO" b="1" dirty="0" smtClean="0"/>
              <a:t>Profesores:</a:t>
            </a:r>
            <a:r>
              <a:rPr lang="es-DO" dirty="0" smtClean="0"/>
              <a:t> </a:t>
            </a:r>
            <a:r>
              <a:rPr lang="es-DO" dirty="0"/>
              <a:t>encargados de impartir las clases de actividades programadas, controlar el correcto funcionamiento del centro y atender a los clientes en sus entrenamientos</a:t>
            </a:r>
            <a:r>
              <a:rPr lang="es-DO" dirty="0" smtClean="0"/>
              <a:t>.</a:t>
            </a:r>
          </a:p>
          <a:p>
            <a:pPr algn="just"/>
            <a:r>
              <a:rPr lang="es-DO" b="1" dirty="0" smtClean="0"/>
              <a:t>Encargados de Guardería(Cuidadores): </a:t>
            </a:r>
            <a:r>
              <a:rPr lang="es-DO" dirty="0"/>
              <a:t>encargados única y exclusivamente </a:t>
            </a:r>
            <a:r>
              <a:rPr lang="es-DO" dirty="0" smtClean="0"/>
              <a:t>de las atenciones y cuidados de los niños/as y/o Bebes.</a:t>
            </a:r>
          </a:p>
          <a:p>
            <a:pPr algn="just"/>
            <a:endParaRPr lang="es-DO" dirty="0"/>
          </a:p>
          <a:p>
            <a:pPr marL="0" indent="0" algn="just">
              <a:buNone/>
            </a:pPr>
            <a:r>
              <a:rPr lang="es-DO" dirty="0"/>
              <a:t>En ambos casos, tanto para profesores como para cuidadores, se debe gestionar tanto su información personal (nombre, apellidos, dirección, </a:t>
            </a:r>
            <a:r>
              <a:rPr lang="es-DO" dirty="0" smtClean="0"/>
              <a:t>teléfono, </a:t>
            </a:r>
            <a:r>
              <a:rPr lang="es-DO" dirty="0"/>
              <a:t>etc…) como información administrativa (número de la seguridad social, número de cuenta </a:t>
            </a:r>
            <a:r>
              <a:rPr lang="es-DO" dirty="0" smtClean="0"/>
              <a:t>bancaria, </a:t>
            </a:r>
            <a:r>
              <a:rPr lang="es-DO" dirty="0"/>
              <a:t>generación de pagos, consulta histórica de pagos</a:t>
            </a:r>
            <a:r>
              <a:rPr lang="es-DO" dirty="0" smtClean="0"/>
              <a:t>, etc. </a:t>
            </a:r>
            <a:r>
              <a:rPr lang="es-DO" dirty="0"/>
              <a:t>Para ello la aplicación informática debe contemplar las operaciones de alta, modificación y consulta de empleado. </a:t>
            </a:r>
          </a:p>
        </p:txBody>
      </p:sp>
    </p:spTree>
    <p:extLst>
      <p:ext uri="{BB962C8B-B14F-4D97-AF65-F5344CB8AC3E}">
        <p14:creationId xmlns:p14="http://schemas.microsoft.com/office/powerpoint/2010/main" val="2984197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DO" dirty="0" smtClean="0"/>
              <a:t>Gestión de Actividades</a:t>
            </a:r>
            <a:endParaRPr lang="es-DO" dirty="0"/>
          </a:p>
        </p:txBody>
      </p:sp>
      <p:sp>
        <p:nvSpPr>
          <p:cNvPr id="3" name="Marcador de contenido 2"/>
          <p:cNvSpPr>
            <a:spLocks noGrp="1"/>
          </p:cNvSpPr>
          <p:nvPr>
            <p:ph idx="1"/>
          </p:nvPr>
        </p:nvSpPr>
        <p:spPr>
          <a:xfrm>
            <a:off x="818712" y="2222287"/>
            <a:ext cx="10554574" cy="4539121"/>
          </a:xfrm>
        </p:spPr>
        <p:txBody>
          <a:bodyPr>
            <a:normAutofit/>
          </a:bodyPr>
          <a:lstStyle/>
          <a:p>
            <a:pPr marL="0" indent="0" algn="just">
              <a:buNone/>
            </a:pPr>
            <a:r>
              <a:rPr lang="es-DO" dirty="0"/>
              <a:t>Cualquier gimnasio que ofrezca clases colectivas a sus clientes tiene que tener la capacidad de poder gestionar el tipo de actividades que oferta, y también de ampliar el catálogo de actividades incluyendo nuevos estilos o tendencias según la demanda de la clientela. </a:t>
            </a:r>
            <a:r>
              <a:rPr lang="es-DO" dirty="0" smtClean="0"/>
              <a:t>Por tanto</a:t>
            </a:r>
            <a:r>
              <a:rPr lang="es-DO" dirty="0"/>
              <a:t>, la aplicación informática del negocio debe contemplar una funcionalidad capaz de soportar las siguientes operaciones: </a:t>
            </a:r>
            <a:endParaRPr lang="es-DO" dirty="0" smtClean="0"/>
          </a:p>
          <a:p>
            <a:pPr marL="0" indent="0" algn="just">
              <a:buNone/>
            </a:pPr>
            <a:endParaRPr lang="es-DO" dirty="0" smtClean="0"/>
          </a:p>
          <a:p>
            <a:pPr algn="just"/>
            <a:r>
              <a:rPr lang="es-DO" b="1" dirty="0" smtClean="0"/>
              <a:t>Registro </a:t>
            </a:r>
            <a:r>
              <a:rPr lang="es-DO" b="1" dirty="0"/>
              <a:t>de </a:t>
            </a:r>
            <a:r>
              <a:rPr lang="es-DO" b="1" dirty="0" smtClean="0"/>
              <a:t>nuevas actividades: </a:t>
            </a:r>
            <a:r>
              <a:rPr lang="es-DO" dirty="0"/>
              <a:t>proporcionando un nombre de actividad y una descripción breve de la misma. </a:t>
            </a:r>
            <a:r>
              <a:rPr lang="es-DO" dirty="0" smtClean="0"/>
              <a:t> </a:t>
            </a:r>
          </a:p>
          <a:p>
            <a:pPr algn="just"/>
            <a:r>
              <a:rPr lang="es-DO" b="1" dirty="0" smtClean="0"/>
              <a:t>Consulta </a:t>
            </a:r>
            <a:r>
              <a:rPr lang="es-DO" b="1" dirty="0"/>
              <a:t>de actividades </a:t>
            </a:r>
            <a:endParaRPr lang="es-DO" b="1" dirty="0" smtClean="0"/>
          </a:p>
          <a:p>
            <a:pPr algn="just"/>
            <a:r>
              <a:rPr lang="es-DO" b="1" dirty="0" smtClean="0"/>
              <a:t>Modificación </a:t>
            </a:r>
            <a:r>
              <a:rPr lang="es-DO" b="1" dirty="0"/>
              <a:t>de actividades </a:t>
            </a:r>
            <a:r>
              <a:rPr lang="es-DO" b="1" dirty="0" smtClean="0"/>
              <a:t> </a:t>
            </a:r>
          </a:p>
          <a:p>
            <a:pPr algn="just"/>
            <a:r>
              <a:rPr lang="es-DO" b="1" dirty="0" smtClean="0"/>
              <a:t>Borrado </a:t>
            </a:r>
            <a:r>
              <a:rPr lang="es-DO" b="1" dirty="0"/>
              <a:t>de </a:t>
            </a:r>
            <a:r>
              <a:rPr lang="es-DO" b="1" dirty="0" smtClean="0"/>
              <a:t>actividades: </a:t>
            </a:r>
            <a:r>
              <a:rPr lang="es-DO" dirty="0"/>
              <a:t>donde previamente al borrado se comprobará que no se impartan clases de dicha actividad.</a:t>
            </a:r>
          </a:p>
        </p:txBody>
      </p:sp>
    </p:spTree>
    <p:extLst>
      <p:ext uri="{BB962C8B-B14F-4D97-AF65-F5344CB8AC3E}">
        <p14:creationId xmlns:p14="http://schemas.microsoft.com/office/powerpoint/2010/main" val="2770449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DO" dirty="0" smtClean="0"/>
              <a:t>Gestión de Espacios o Áreas Deportivas</a:t>
            </a:r>
            <a:endParaRPr lang="es-DO" dirty="0"/>
          </a:p>
        </p:txBody>
      </p:sp>
      <p:sp>
        <p:nvSpPr>
          <p:cNvPr id="3" name="Marcador de contenido 2"/>
          <p:cNvSpPr>
            <a:spLocks noGrp="1"/>
          </p:cNvSpPr>
          <p:nvPr>
            <p:ph idx="1"/>
          </p:nvPr>
        </p:nvSpPr>
        <p:spPr>
          <a:xfrm>
            <a:off x="818712" y="2222287"/>
            <a:ext cx="10554574" cy="3972451"/>
          </a:xfrm>
        </p:spPr>
        <p:txBody>
          <a:bodyPr>
            <a:normAutofit/>
          </a:bodyPr>
          <a:lstStyle/>
          <a:p>
            <a:pPr marL="0" indent="0">
              <a:buNone/>
            </a:pPr>
            <a:r>
              <a:rPr lang="es-DO" dirty="0"/>
              <a:t>En </a:t>
            </a:r>
            <a:r>
              <a:rPr lang="es-DO" dirty="0" smtClean="0"/>
              <a:t>caso del que gimnasio posea un gran tamaño o modificaciones en su estructura para ampliar e impartir las diferentes actividades el área destinada para una actividad en especifico puede modificar o crear una nueva . </a:t>
            </a:r>
            <a:r>
              <a:rPr lang="es-DO" dirty="0"/>
              <a:t>En cambio para el desarrollo de las horas de guardería, el gimnasio empleara solamente una única sala. La aplicación informática deberá poseer la capacidad de realizar: </a:t>
            </a:r>
            <a:endParaRPr lang="es-DO" dirty="0" smtClean="0"/>
          </a:p>
          <a:p>
            <a:pPr>
              <a:buFont typeface="Courier New" panose="02070309020205020404" pitchFamily="49" charset="0"/>
              <a:buChar char="o"/>
            </a:pPr>
            <a:r>
              <a:rPr lang="es-DO" b="1" dirty="0" smtClean="0"/>
              <a:t>Registro </a:t>
            </a:r>
            <a:r>
              <a:rPr lang="es-DO" b="1" dirty="0"/>
              <a:t>de nueva </a:t>
            </a:r>
            <a:r>
              <a:rPr lang="es-DO" b="1" dirty="0" smtClean="0"/>
              <a:t>área deportiva: </a:t>
            </a:r>
            <a:r>
              <a:rPr lang="es-DO" dirty="0"/>
              <a:t>para crear inicialmente </a:t>
            </a:r>
            <a:r>
              <a:rPr lang="es-DO" dirty="0" smtClean="0"/>
              <a:t>las </a:t>
            </a:r>
            <a:r>
              <a:rPr lang="es-DO" dirty="0"/>
              <a:t>salas que posee el gimnasio y contemplando la posibilidad de ampliar en un futuro las instalaciones del centro. En el </a:t>
            </a:r>
            <a:r>
              <a:rPr lang="es-DO" dirty="0" smtClean="0"/>
              <a:t>registro </a:t>
            </a:r>
            <a:r>
              <a:rPr lang="es-DO" dirty="0"/>
              <a:t>se proporcionará un nombre </a:t>
            </a:r>
            <a:r>
              <a:rPr lang="es-DO" dirty="0" smtClean="0"/>
              <a:t>del espacio o área deportiva </a:t>
            </a:r>
            <a:r>
              <a:rPr lang="es-DO" dirty="0"/>
              <a:t>y una breve descripción de la misma. </a:t>
            </a:r>
            <a:endParaRPr lang="es-DO" dirty="0" smtClean="0"/>
          </a:p>
          <a:p>
            <a:pPr>
              <a:buFont typeface="Courier New" panose="02070309020205020404" pitchFamily="49" charset="0"/>
              <a:buChar char="o"/>
            </a:pPr>
            <a:r>
              <a:rPr lang="es-DO" b="1" dirty="0" smtClean="0"/>
              <a:t>Consulta </a:t>
            </a:r>
            <a:r>
              <a:rPr lang="es-DO" b="1" dirty="0"/>
              <a:t>de </a:t>
            </a:r>
            <a:r>
              <a:rPr lang="es-DO" b="1" dirty="0" smtClean="0"/>
              <a:t>área deportiva</a:t>
            </a:r>
            <a:r>
              <a:rPr lang="es-DO" dirty="0" smtClean="0"/>
              <a:t>. </a:t>
            </a:r>
          </a:p>
          <a:p>
            <a:pPr>
              <a:buFont typeface="Courier New" panose="02070309020205020404" pitchFamily="49" charset="0"/>
              <a:buChar char="o"/>
            </a:pPr>
            <a:r>
              <a:rPr lang="es-DO" b="1" dirty="0" smtClean="0"/>
              <a:t>Modificación </a:t>
            </a:r>
            <a:r>
              <a:rPr lang="es-DO" b="1" dirty="0"/>
              <a:t>de </a:t>
            </a:r>
            <a:r>
              <a:rPr lang="es-DO" b="1" dirty="0" smtClean="0"/>
              <a:t>área deportiva.</a:t>
            </a:r>
            <a:endParaRPr lang="es-DO" b="1" dirty="0"/>
          </a:p>
        </p:txBody>
      </p:sp>
    </p:spTree>
    <p:extLst>
      <p:ext uri="{BB962C8B-B14F-4D97-AF65-F5344CB8AC3E}">
        <p14:creationId xmlns:p14="http://schemas.microsoft.com/office/powerpoint/2010/main" val="2174217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DO" dirty="0" smtClean="0"/>
              <a:t>Gestión de Clases</a:t>
            </a:r>
            <a:endParaRPr lang="es-DO" dirty="0"/>
          </a:p>
        </p:txBody>
      </p:sp>
      <p:sp>
        <p:nvSpPr>
          <p:cNvPr id="3" name="Marcador de contenido 2"/>
          <p:cNvSpPr>
            <a:spLocks noGrp="1"/>
          </p:cNvSpPr>
          <p:nvPr>
            <p:ph idx="1"/>
          </p:nvPr>
        </p:nvSpPr>
        <p:spPr>
          <a:xfrm>
            <a:off x="810000" y="2524259"/>
            <a:ext cx="10554574" cy="3915178"/>
          </a:xfrm>
        </p:spPr>
        <p:txBody>
          <a:bodyPr>
            <a:normAutofit/>
          </a:bodyPr>
          <a:lstStyle/>
          <a:p>
            <a:pPr marL="0" indent="0" algn="just">
              <a:buNone/>
            </a:pPr>
            <a:r>
              <a:rPr lang="es-DO" dirty="0"/>
              <a:t>Gestión Clases: La gestión de las clases impartidas por el centro es otro de los factores importantes a tener en cuenta en la gestión de un gimnasio, ya que gran parte de la clientela organizará su asistencia al centro en función de la configuración del calendario semanal de clases. Además dicha información también es de vital importancia desde el punto de vista de los </a:t>
            </a:r>
            <a:r>
              <a:rPr lang="es-DO" dirty="0" smtClean="0"/>
              <a:t>entrenadores </a:t>
            </a:r>
            <a:r>
              <a:rPr lang="es-DO" dirty="0"/>
              <a:t>que impartirán las clases</a:t>
            </a:r>
            <a:r>
              <a:rPr lang="es-DO" dirty="0" smtClean="0"/>
              <a:t>. Una </a:t>
            </a:r>
            <a:r>
              <a:rPr lang="es-DO" dirty="0"/>
              <a:t>clase se compone de los siguientes elementos: </a:t>
            </a:r>
            <a:r>
              <a:rPr lang="es-DO" dirty="0" smtClean="0"/>
              <a:t> Área deportivo(Espacio) </a:t>
            </a:r>
            <a:r>
              <a:rPr lang="es-DO" dirty="0"/>
              <a:t>en la que es </a:t>
            </a:r>
            <a:r>
              <a:rPr lang="es-DO" dirty="0" smtClean="0"/>
              <a:t>impartida, Día </a:t>
            </a:r>
            <a:r>
              <a:rPr lang="es-DO" dirty="0"/>
              <a:t>de la semana en el que se </a:t>
            </a:r>
            <a:r>
              <a:rPr lang="es-DO" dirty="0" smtClean="0"/>
              <a:t>imparte</a:t>
            </a:r>
            <a:r>
              <a:rPr lang="es-DO" dirty="0"/>
              <a:t>,</a:t>
            </a:r>
            <a:r>
              <a:rPr lang="es-DO" dirty="0" smtClean="0"/>
              <a:t> </a:t>
            </a:r>
            <a:r>
              <a:rPr lang="es-DO" dirty="0"/>
              <a:t>Hora de </a:t>
            </a:r>
            <a:r>
              <a:rPr lang="es-DO" dirty="0" smtClean="0"/>
              <a:t>comienzo</a:t>
            </a:r>
            <a:r>
              <a:rPr lang="es-DO" dirty="0"/>
              <a:t>,</a:t>
            </a:r>
            <a:r>
              <a:rPr lang="es-DO" dirty="0" smtClean="0"/>
              <a:t> </a:t>
            </a:r>
            <a:r>
              <a:rPr lang="es-DO" dirty="0"/>
              <a:t>Actividad </a:t>
            </a:r>
            <a:r>
              <a:rPr lang="es-DO" dirty="0" smtClean="0"/>
              <a:t>impartida, Entrenador </a:t>
            </a:r>
            <a:r>
              <a:rPr lang="es-DO" dirty="0"/>
              <a:t>responsable de la </a:t>
            </a:r>
            <a:r>
              <a:rPr lang="es-DO" dirty="0" smtClean="0"/>
              <a:t>clase</a:t>
            </a:r>
          </a:p>
          <a:p>
            <a:pPr marL="0" indent="0" algn="just">
              <a:buNone/>
            </a:pPr>
            <a:endParaRPr lang="es-DO" dirty="0"/>
          </a:p>
          <a:p>
            <a:pPr marL="0" indent="0" algn="just">
              <a:buNone/>
            </a:pPr>
            <a:endParaRPr lang="es-DO" dirty="0"/>
          </a:p>
        </p:txBody>
      </p:sp>
    </p:spTree>
    <p:extLst>
      <p:ext uri="{BB962C8B-B14F-4D97-AF65-F5344CB8AC3E}">
        <p14:creationId xmlns:p14="http://schemas.microsoft.com/office/powerpoint/2010/main" val="4075324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DO" dirty="0" smtClean="0"/>
              <a:t>Continuación</a:t>
            </a:r>
            <a:endParaRPr lang="es-DO" dirty="0"/>
          </a:p>
        </p:txBody>
      </p:sp>
      <p:sp>
        <p:nvSpPr>
          <p:cNvPr id="3" name="Marcador de contenido 2"/>
          <p:cNvSpPr>
            <a:spLocks noGrp="1"/>
          </p:cNvSpPr>
          <p:nvPr>
            <p:ph idx="1"/>
          </p:nvPr>
        </p:nvSpPr>
        <p:spPr>
          <a:xfrm>
            <a:off x="818712" y="2222287"/>
            <a:ext cx="10554574" cy="4191392"/>
          </a:xfrm>
        </p:spPr>
        <p:txBody>
          <a:bodyPr/>
          <a:lstStyle/>
          <a:p>
            <a:pPr marL="0" indent="0" algn="just">
              <a:buNone/>
            </a:pPr>
            <a:r>
              <a:rPr lang="es-DO" dirty="0"/>
              <a:t>Por lo tanto la gestión de clases debe poder soportar las siguientes operaciones: </a:t>
            </a:r>
            <a:endParaRPr lang="es-DO" dirty="0" smtClean="0"/>
          </a:p>
          <a:p>
            <a:pPr marL="0" indent="0" algn="just">
              <a:buNone/>
            </a:pPr>
            <a:endParaRPr lang="es-DO" dirty="0" smtClean="0"/>
          </a:p>
          <a:p>
            <a:pPr algn="just"/>
            <a:r>
              <a:rPr lang="es-DO" dirty="0" smtClean="0"/>
              <a:t>Consultar </a:t>
            </a:r>
            <a:r>
              <a:rPr lang="es-DO" dirty="0"/>
              <a:t>las clases programadas para la semana en una sala determinada. </a:t>
            </a:r>
            <a:endParaRPr lang="es-DO" dirty="0" smtClean="0"/>
          </a:p>
          <a:p>
            <a:pPr algn="just"/>
            <a:r>
              <a:rPr lang="es-DO" dirty="0" smtClean="0"/>
              <a:t>Cancelar la inscripción a </a:t>
            </a:r>
            <a:r>
              <a:rPr lang="es-DO" dirty="0"/>
              <a:t>una clase, seleccionando la sala, el día y la hora de la clase a dar de baja. </a:t>
            </a:r>
            <a:endParaRPr lang="es-DO" dirty="0" smtClean="0"/>
          </a:p>
          <a:p>
            <a:pPr algn="just"/>
            <a:r>
              <a:rPr lang="es-DO" dirty="0" smtClean="0"/>
              <a:t>Inscribirse </a:t>
            </a:r>
            <a:r>
              <a:rPr lang="es-DO" dirty="0"/>
              <a:t>nuevas clases, para lo cual se debe seleccionar la sala, el día, la hora, la actividad a impartir y el profesor encargado de la misma</a:t>
            </a:r>
            <a:r>
              <a:rPr lang="es-DO" dirty="0" smtClean="0"/>
              <a:t>.</a:t>
            </a:r>
          </a:p>
          <a:p>
            <a:pPr algn="just"/>
            <a:r>
              <a:rPr lang="es-DO" dirty="0" smtClean="0"/>
              <a:t>Modificar </a:t>
            </a:r>
            <a:r>
              <a:rPr lang="es-DO" dirty="0"/>
              <a:t>una clase existente en el calendario semanal de una </a:t>
            </a:r>
            <a:r>
              <a:rPr lang="es-DO" dirty="0" smtClean="0"/>
              <a:t>área deportiva, </a:t>
            </a:r>
            <a:r>
              <a:rPr lang="es-DO" dirty="0"/>
              <a:t>pudiendo modificar los parámetros actividad y/o profesor, para un día y hora determinados.</a:t>
            </a:r>
          </a:p>
        </p:txBody>
      </p:sp>
    </p:spTree>
    <p:extLst>
      <p:ext uri="{BB962C8B-B14F-4D97-AF65-F5344CB8AC3E}">
        <p14:creationId xmlns:p14="http://schemas.microsoft.com/office/powerpoint/2010/main" val="4083497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DO" dirty="0" smtClean="0"/>
              <a:t>Gestión de Guardería</a:t>
            </a:r>
            <a:endParaRPr lang="es-DO" dirty="0"/>
          </a:p>
        </p:txBody>
      </p:sp>
      <p:sp>
        <p:nvSpPr>
          <p:cNvPr id="3" name="Marcador de contenido 2"/>
          <p:cNvSpPr>
            <a:spLocks noGrp="1"/>
          </p:cNvSpPr>
          <p:nvPr>
            <p:ph idx="1"/>
          </p:nvPr>
        </p:nvSpPr>
        <p:spPr>
          <a:xfrm>
            <a:off x="818712" y="2222287"/>
            <a:ext cx="10554574" cy="4635713"/>
          </a:xfrm>
        </p:spPr>
        <p:txBody>
          <a:bodyPr>
            <a:normAutofit/>
          </a:bodyPr>
          <a:lstStyle/>
          <a:p>
            <a:pPr marL="0" indent="0" algn="just">
              <a:buNone/>
            </a:pPr>
            <a:r>
              <a:rPr lang="es-DO" dirty="0" smtClean="0"/>
              <a:t>La guardería se </a:t>
            </a:r>
            <a:r>
              <a:rPr lang="es-DO" dirty="0"/>
              <a:t>guardería se compone de los siguientes </a:t>
            </a:r>
            <a:r>
              <a:rPr lang="es-DO" dirty="0" smtClean="0"/>
              <a:t>datos: </a:t>
            </a:r>
          </a:p>
          <a:p>
            <a:pPr algn="just"/>
            <a:r>
              <a:rPr lang="es-DO" sz="1700" dirty="0" smtClean="0"/>
              <a:t>Día </a:t>
            </a:r>
            <a:r>
              <a:rPr lang="es-DO" sz="1700" dirty="0"/>
              <a:t>de la semana en el que se imparte. </a:t>
            </a:r>
            <a:endParaRPr lang="es-DO" sz="1700" dirty="0" smtClean="0"/>
          </a:p>
          <a:p>
            <a:pPr algn="just"/>
            <a:r>
              <a:rPr lang="es-DO" sz="1700" dirty="0" smtClean="0"/>
              <a:t>Hora </a:t>
            </a:r>
            <a:r>
              <a:rPr lang="es-DO" sz="1700" dirty="0"/>
              <a:t>de comienzo </a:t>
            </a:r>
            <a:endParaRPr lang="es-DO" sz="1700" dirty="0" smtClean="0"/>
          </a:p>
          <a:p>
            <a:pPr algn="just"/>
            <a:r>
              <a:rPr lang="es-DO" sz="1700" dirty="0" smtClean="0"/>
              <a:t>Encargados de la guardería</a:t>
            </a:r>
            <a:r>
              <a:rPr lang="es-DO" dirty="0" smtClean="0"/>
              <a:t>. </a:t>
            </a:r>
          </a:p>
          <a:p>
            <a:pPr marL="0" indent="0" algn="just">
              <a:buNone/>
            </a:pPr>
            <a:endParaRPr lang="es-DO" dirty="0" smtClean="0"/>
          </a:p>
          <a:p>
            <a:pPr marL="0" indent="0" algn="just">
              <a:buNone/>
            </a:pPr>
            <a:r>
              <a:rPr lang="es-DO" dirty="0" smtClean="0"/>
              <a:t>la </a:t>
            </a:r>
            <a:r>
              <a:rPr lang="es-DO" dirty="0"/>
              <a:t>gestión de clases de guardería debe poder soportar las siguientes operaciones: </a:t>
            </a:r>
            <a:endParaRPr lang="es-DO" dirty="0" smtClean="0"/>
          </a:p>
          <a:p>
            <a:pPr algn="just"/>
            <a:r>
              <a:rPr lang="es-DO" sz="1700" dirty="0" smtClean="0"/>
              <a:t>Cancelar el servicio de </a:t>
            </a:r>
            <a:r>
              <a:rPr lang="es-DO" sz="1700" dirty="0"/>
              <a:t>guardería seleccionando el día y la </a:t>
            </a:r>
            <a:r>
              <a:rPr lang="es-DO" sz="1700" dirty="0" smtClean="0"/>
              <a:t>hora.</a:t>
            </a:r>
          </a:p>
          <a:p>
            <a:pPr algn="just"/>
            <a:r>
              <a:rPr lang="es-DO" sz="1700" dirty="0" smtClean="0"/>
              <a:t>Registrarse a nuevos servicios </a:t>
            </a:r>
            <a:r>
              <a:rPr lang="es-DO" sz="1700" dirty="0"/>
              <a:t>de guardería para lo cual se debe seleccionar el día, la hora, y los cuidadores encargados de la misma.   </a:t>
            </a:r>
            <a:endParaRPr lang="es-DO" sz="1700" dirty="0" smtClean="0"/>
          </a:p>
          <a:p>
            <a:pPr algn="just"/>
            <a:r>
              <a:rPr lang="es-DO" sz="1700" dirty="0" smtClean="0"/>
              <a:t>Modificar el servicio de </a:t>
            </a:r>
            <a:r>
              <a:rPr lang="es-DO" sz="1700" dirty="0"/>
              <a:t>guardería existente en el calendario pudiendo modificar los cuidadores, para un día y hora determinados</a:t>
            </a:r>
            <a:r>
              <a:rPr lang="es-DO" sz="1700" dirty="0" smtClean="0"/>
              <a:t>.</a:t>
            </a:r>
          </a:p>
          <a:p>
            <a:pPr algn="just"/>
            <a:r>
              <a:rPr lang="es-DO" sz="1700" dirty="0"/>
              <a:t>Consultar </a:t>
            </a:r>
            <a:r>
              <a:rPr lang="es-DO" sz="1700" dirty="0" smtClean="0"/>
              <a:t>servicios de guardería </a:t>
            </a:r>
            <a:r>
              <a:rPr lang="es-DO" sz="1700" dirty="0"/>
              <a:t>programadas para la semana. </a:t>
            </a:r>
          </a:p>
          <a:p>
            <a:pPr algn="just"/>
            <a:endParaRPr lang="es-DO" dirty="0"/>
          </a:p>
        </p:txBody>
      </p:sp>
    </p:spTree>
    <p:extLst>
      <p:ext uri="{BB962C8B-B14F-4D97-AF65-F5344CB8AC3E}">
        <p14:creationId xmlns:p14="http://schemas.microsoft.com/office/powerpoint/2010/main" val="2749372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Citable</Template>
  <TotalTime>113</TotalTime>
  <Words>1027</Words>
  <Application>Microsoft Office PowerPoint</Application>
  <PresentationFormat>Panorámica</PresentationFormat>
  <Paragraphs>62</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Century Gothic</vt:lpstr>
      <vt:lpstr>Courier New</vt:lpstr>
      <vt:lpstr>Wingdings 2</vt:lpstr>
      <vt:lpstr>Citable</vt:lpstr>
      <vt:lpstr>Enunciado </vt:lpstr>
      <vt:lpstr>Objetivo Generales y Específicos</vt:lpstr>
      <vt:lpstr>Gestión de clientes</vt:lpstr>
      <vt:lpstr>Gestión de Empleados</vt:lpstr>
      <vt:lpstr>Gestión de Actividades</vt:lpstr>
      <vt:lpstr>Gestión de Espacios o Áreas Deportivas</vt:lpstr>
      <vt:lpstr>Gestión de Clases</vt:lpstr>
      <vt:lpstr>Continuación</vt:lpstr>
      <vt:lpstr>Gestión de Guardería</vt:lpstr>
      <vt:lpstr>Conclusión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Cesar Yciano</dc:creator>
  <cp:lastModifiedBy>Cesar Yciano</cp:lastModifiedBy>
  <cp:revision>10</cp:revision>
  <dcterms:created xsi:type="dcterms:W3CDTF">2017-06-01T15:13:22Z</dcterms:created>
  <dcterms:modified xsi:type="dcterms:W3CDTF">2017-06-01T17:06:27Z</dcterms:modified>
</cp:coreProperties>
</file>