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vishakhdapat/customer-segmentation-cluste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98D3F-A238-4847-88FE-85D7E01853B7}"/>
              </a:ext>
            </a:extLst>
          </p:cNvPr>
          <p:cNvSpPr>
            <a:spLocks noGrp="1"/>
          </p:cNvSpPr>
          <p:nvPr>
            <p:ph type="ctrTitle"/>
          </p:nvPr>
        </p:nvSpPr>
        <p:spPr/>
        <p:txBody>
          <a:bodyPr/>
          <a:lstStyle/>
          <a:p>
            <a:r>
              <a:rPr lang="es-ES" dirty="0"/>
              <a:t>Segmentación de clientes</a:t>
            </a:r>
            <a:endParaRPr lang="es-AR" dirty="0"/>
          </a:p>
        </p:txBody>
      </p:sp>
      <p:sp>
        <p:nvSpPr>
          <p:cNvPr id="3" name="Subtítulo 2">
            <a:extLst>
              <a:ext uri="{FF2B5EF4-FFF2-40B4-BE49-F238E27FC236}">
                <a16:creationId xmlns:a16="http://schemas.microsoft.com/office/drawing/2014/main" id="{A0132F76-F673-4E21-B103-6EAB4852660D}"/>
              </a:ext>
            </a:extLst>
          </p:cNvPr>
          <p:cNvSpPr>
            <a:spLocks noGrp="1"/>
          </p:cNvSpPr>
          <p:nvPr>
            <p:ph type="subTitle" idx="1"/>
          </p:nvPr>
        </p:nvSpPr>
        <p:spPr/>
        <p:txBody>
          <a:bodyPr/>
          <a:lstStyle/>
          <a:p>
            <a:r>
              <a:rPr lang="es-ES" dirty="0"/>
              <a:t>Optimización de campañas de marketing  a través de la segmentación de clientes</a:t>
            </a:r>
            <a:endParaRPr lang="es-AR" dirty="0"/>
          </a:p>
        </p:txBody>
      </p:sp>
    </p:spTree>
    <p:extLst>
      <p:ext uri="{BB962C8B-B14F-4D97-AF65-F5344CB8AC3E}">
        <p14:creationId xmlns:p14="http://schemas.microsoft.com/office/powerpoint/2010/main" val="219175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B7DD-033F-4E6A-8BB8-73AC8F224933}"/>
              </a:ext>
            </a:extLst>
          </p:cNvPr>
          <p:cNvSpPr>
            <a:spLocks noGrp="1"/>
          </p:cNvSpPr>
          <p:nvPr>
            <p:ph type="title"/>
          </p:nvPr>
        </p:nvSpPr>
        <p:spPr>
          <a:xfrm>
            <a:off x="913775" y="618518"/>
            <a:ext cx="10364451" cy="1244430"/>
          </a:xfrm>
        </p:spPr>
        <p:txBody>
          <a:bodyPr/>
          <a:lstStyle/>
          <a:p>
            <a:r>
              <a:rPr lang="es-ES" dirty="0"/>
              <a:t>Segmentos de clientes y marketing</a:t>
            </a:r>
            <a:endParaRPr lang="es-AR" dirty="0"/>
          </a:p>
        </p:txBody>
      </p:sp>
      <p:sp>
        <p:nvSpPr>
          <p:cNvPr id="3" name="Marcador de texto 2">
            <a:extLst>
              <a:ext uri="{FF2B5EF4-FFF2-40B4-BE49-F238E27FC236}">
                <a16:creationId xmlns:a16="http://schemas.microsoft.com/office/drawing/2014/main" id="{46BCEA0B-CA74-4B8C-A478-A8DF5A3A6D44}"/>
              </a:ext>
            </a:extLst>
          </p:cNvPr>
          <p:cNvSpPr>
            <a:spLocks noGrp="1"/>
          </p:cNvSpPr>
          <p:nvPr>
            <p:ph type="body" idx="1"/>
          </p:nvPr>
        </p:nvSpPr>
        <p:spPr>
          <a:xfrm>
            <a:off x="239152" y="4995053"/>
            <a:ext cx="5780649" cy="1658965"/>
          </a:xfrm>
        </p:spPr>
        <p:txBody>
          <a:bodyPr anchor="t"/>
          <a:lstStyle/>
          <a:p>
            <a:r>
              <a:rPr lang="es-ES" sz="1400" dirty="0"/>
              <a:t>Este grafico nos muestra como las campañas de marketing son mas efectivas en el clúster A, realizando un conteo de clientes que aceptaron las campañas vs los que no.</a:t>
            </a:r>
          </a:p>
          <a:p>
            <a:r>
              <a:rPr lang="es-ES" sz="1400" dirty="0"/>
              <a:t>En términos de volumen de compra el clúster A representa el 80% de las ventas, mientras que el clúster B representa el 20% del total de ventas</a:t>
            </a:r>
            <a:endParaRPr lang="es-AR" sz="1400" dirty="0"/>
          </a:p>
        </p:txBody>
      </p:sp>
      <p:pic>
        <p:nvPicPr>
          <p:cNvPr id="10" name="Marcador de contenido 9">
            <a:extLst>
              <a:ext uri="{FF2B5EF4-FFF2-40B4-BE49-F238E27FC236}">
                <a16:creationId xmlns:a16="http://schemas.microsoft.com/office/drawing/2014/main" id="{29064C1C-3531-40C8-815C-FB82295860E1}"/>
              </a:ext>
            </a:extLst>
          </p:cNvPr>
          <p:cNvPicPr>
            <a:picLocks noGrp="1" noChangeAspect="1"/>
          </p:cNvPicPr>
          <p:nvPr>
            <p:ph sz="quarter" idx="13"/>
          </p:nvPr>
        </p:nvPicPr>
        <p:blipFill>
          <a:blip r:embed="rId2"/>
          <a:stretch>
            <a:fillRect/>
          </a:stretch>
        </p:blipFill>
        <p:spPr>
          <a:xfrm>
            <a:off x="277251" y="1758875"/>
            <a:ext cx="5780649" cy="3236178"/>
          </a:xfrm>
        </p:spPr>
      </p:pic>
      <p:sp>
        <p:nvSpPr>
          <p:cNvPr id="5" name="Marcador de texto 4">
            <a:extLst>
              <a:ext uri="{FF2B5EF4-FFF2-40B4-BE49-F238E27FC236}">
                <a16:creationId xmlns:a16="http://schemas.microsoft.com/office/drawing/2014/main" id="{43EFC9E0-DF4D-412E-952C-6A5960536168}"/>
              </a:ext>
            </a:extLst>
          </p:cNvPr>
          <p:cNvSpPr>
            <a:spLocks noGrp="1"/>
          </p:cNvSpPr>
          <p:nvPr>
            <p:ph type="body" sz="quarter" idx="3"/>
          </p:nvPr>
        </p:nvSpPr>
        <p:spPr>
          <a:xfrm>
            <a:off x="6096000" y="1522951"/>
            <a:ext cx="4881804" cy="679994"/>
          </a:xfrm>
        </p:spPr>
        <p:txBody>
          <a:bodyPr/>
          <a:lstStyle/>
          <a:p>
            <a:r>
              <a:rPr lang="es-ES" dirty="0"/>
              <a:t>Efectividad de las campañas</a:t>
            </a:r>
            <a:endParaRPr lang="es-AR" dirty="0"/>
          </a:p>
        </p:txBody>
      </p:sp>
      <p:sp>
        <p:nvSpPr>
          <p:cNvPr id="6" name="Marcador de contenido 5">
            <a:extLst>
              <a:ext uri="{FF2B5EF4-FFF2-40B4-BE49-F238E27FC236}">
                <a16:creationId xmlns:a16="http://schemas.microsoft.com/office/drawing/2014/main" id="{E55F3DB4-46A0-4E9E-97AB-0EA6D96C840C}"/>
              </a:ext>
            </a:extLst>
          </p:cNvPr>
          <p:cNvSpPr>
            <a:spLocks noGrp="1"/>
          </p:cNvSpPr>
          <p:nvPr>
            <p:ph sz="quarter" idx="14"/>
          </p:nvPr>
        </p:nvSpPr>
        <p:spPr>
          <a:xfrm>
            <a:off x="6096000" y="2202945"/>
            <a:ext cx="5780649" cy="4451073"/>
          </a:xfrm>
        </p:spPr>
        <p:txBody>
          <a:bodyPr>
            <a:normAutofit/>
          </a:bodyPr>
          <a:lstStyle/>
          <a:p>
            <a:r>
              <a:rPr lang="es-ES" sz="1400" dirty="0"/>
              <a:t>El 36,7% de los clientes del </a:t>
            </a:r>
            <a:r>
              <a:rPr lang="es-ES" sz="1400" dirty="0" err="1"/>
              <a:t>cluster</a:t>
            </a:r>
            <a:r>
              <a:rPr lang="es-ES" sz="1400" dirty="0"/>
              <a:t> a aceptaron alguna campaña, mientras que solamente el 10,62% del </a:t>
            </a:r>
            <a:r>
              <a:rPr lang="es-ES" sz="1400" dirty="0" err="1"/>
              <a:t>cluster</a:t>
            </a:r>
            <a:r>
              <a:rPr lang="es-ES" sz="1400" dirty="0"/>
              <a:t> B aceptó</a:t>
            </a:r>
          </a:p>
          <a:p>
            <a:pPr marL="0" indent="0">
              <a:buNone/>
            </a:pPr>
            <a:r>
              <a:rPr lang="es-ES" sz="1400" dirty="0"/>
              <a:t>Considerando que el costo de contacto de los clientes es de USD 3 y el ingreso esperado por una campaña exitosa es de USD 11 por cliente realizamos la siguiente proyección</a:t>
            </a:r>
          </a:p>
          <a:p>
            <a:r>
              <a:rPr lang="es-AR" sz="1400" dirty="0"/>
              <a:t>Campaña de marketing para toda la cartera:</a:t>
            </a:r>
          </a:p>
          <a:p>
            <a:pPr lvl="1"/>
            <a:r>
              <a:rPr lang="es-AR" sz="1400" dirty="0"/>
              <a:t>Costo de la campaña USD 6708</a:t>
            </a:r>
          </a:p>
          <a:p>
            <a:pPr lvl="1"/>
            <a:r>
              <a:rPr lang="es-AR" sz="1400" dirty="0"/>
              <a:t>Ingresos esperados USD 5082</a:t>
            </a:r>
          </a:p>
          <a:p>
            <a:pPr lvl="1"/>
            <a:r>
              <a:rPr lang="es-AR" sz="1400" dirty="0"/>
              <a:t>Tasa de conversión 20,66%</a:t>
            </a:r>
          </a:p>
          <a:p>
            <a:pPr marL="228600" lvl="1"/>
            <a:r>
              <a:rPr lang="es-AR" sz="1400" dirty="0"/>
              <a:t>Campaña de marketing aplicado al segmento A:</a:t>
            </a:r>
          </a:p>
          <a:p>
            <a:pPr marL="685800" lvl="2"/>
            <a:r>
              <a:rPr lang="es-AR" sz="1400" dirty="0"/>
              <a:t>Costo de la campaña: USD 2583</a:t>
            </a:r>
          </a:p>
          <a:p>
            <a:pPr marL="685800" lvl="2"/>
            <a:r>
              <a:rPr lang="es-AR" sz="1400" dirty="0"/>
              <a:t>Ingresos esperados USD 3476</a:t>
            </a:r>
          </a:p>
          <a:p>
            <a:pPr marL="685800" lvl="2"/>
            <a:r>
              <a:rPr lang="es-AR" sz="1400" dirty="0"/>
              <a:t>Tasa de conversión 36,7%</a:t>
            </a:r>
          </a:p>
          <a:p>
            <a:pPr marL="457200" lvl="1" indent="0">
              <a:buNone/>
            </a:pPr>
            <a:endParaRPr lang="es-AR" sz="1200" dirty="0"/>
          </a:p>
        </p:txBody>
      </p:sp>
    </p:spTree>
    <p:extLst>
      <p:ext uri="{BB962C8B-B14F-4D97-AF65-F5344CB8AC3E}">
        <p14:creationId xmlns:p14="http://schemas.microsoft.com/office/powerpoint/2010/main" val="398118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73B94-F99D-4270-900C-3C8160B5AA1C}"/>
              </a:ext>
            </a:extLst>
          </p:cNvPr>
          <p:cNvSpPr>
            <a:spLocks noGrp="1"/>
          </p:cNvSpPr>
          <p:nvPr>
            <p:ph type="title"/>
          </p:nvPr>
        </p:nvSpPr>
        <p:spPr>
          <a:xfrm>
            <a:off x="913775" y="618517"/>
            <a:ext cx="10364451" cy="1210283"/>
          </a:xfrm>
        </p:spPr>
        <p:txBody>
          <a:bodyPr/>
          <a:lstStyle/>
          <a:p>
            <a:r>
              <a:rPr lang="es-ES" dirty="0"/>
              <a:t>Conclusiones</a:t>
            </a:r>
            <a:endParaRPr lang="es-AR" dirty="0"/>
          </a:p>
        </p:txBody>
      </p:sp>
      <p:sp>
        <p:nvSpPr>
          <p:cNvPr id="3" name="Marcador de contenido 2">
            <a:extLst>
              <a:ext uri="{FF2B5EF4-FFF2-40B4-BE49-F238E27FC236}">
                <a16:creationId xmlns:a16="http://schemas.microsoft.com/office/drawing/2014/main" id="{B9C33672-3F26-4D26-8994-9BAA93D173A1}"/>
              </a:ext>
            </a:extLst>
          </p:cNvPr>
          <p:cNvSpPr>
            <a:spLocks noGrp="1"/>
          </p:cNvSpPr>
          <p:nvPr>
            <p:ph sz="quarter" idx="13"/>
          </p:nvPr>
        </p:nvSpPr>
        <p:spPr>
          <a:xfrm>
            <a:off x="913774" y="1828800"/>
            <a:ext cx="10363826" cy="3962399"/>
          </a:xfrm>
        </p:spPr>
        <p:txBody>
          <a:bodyPr/>
          <a:lstStyle/>
          <a:p>
            <a:pPr marL="0" indent="0">
              <a:buNone/>
            </a:pPr>
            <a:r>
              <a:rPr lang="es-ES" sz="1400" b="1" dirty="0"/>
              <a:t>Características generales de la cartera</a:t>
            </a:r>
          </a:p>
          <a:p>
            <a:r>
              <a:rPr lang="es-ES" sz="1400" dirty="0"/>
              <a:t>Nivel educativo predominante: graduados universitarios y posgrado</a:t>
            </a:r>
          </a:p>
          <a:p>
            <a:r>
              <a:rPr lang="es-ES" sz="1400" dirty="0"/>
              <a:t>Composición familiar: 2 y 3 integrantes.</a:t>
            </a:r>
          </a:p>
          <a:p>
            <a:r>
              <a:rPr lang="es-AR" sz="1400" dirty="0"/>
              <a:t>Canal de compra preferido: compra en tienda</a:t>
            </a:r>
          </a:p>
          <a:p>
            <a:pPr marL="0" indent="0">
              <a:buNone/>
            </a:pPr>
            <a:r>
              <a:rPr lang="es-AR" sz="1400" b="1" dirty="0"/>
              <a:t>Características de los clústeres</a:t>
            </a:r>
          </a:p>
          <a:p>
            <a:r>
              <a:rPr lang="es-AR" sz="1400" dirty="0"/>
              <a:t>Clúster A: representa al 38,5% de nuestra cartera y el 80% de volumen de venta, ingreso medio de 71 mil dólares, el 30,7% aceptó alguna campaña de marketing. La compra en catalogo es casi exclusiva de este grupo de clientes.</a:t>
            </a:r>
          </a:p>
          <a:p>
            <a:r>
              <a:rPr lang="es-AR" sz="1400" dirty="0"/>
              <a:t>Clúster b: representa un 61,5 de la cartera y un 20% del volumen de venta, ingreso medio anual de 39 mil dólares. Solamente el 10,6% acepto una campaña de marketing.</a:t>
            </a:r>
          </a:p>
          <a:p>
            <a:endParaRPr lang="es-AR" sz="1400" dirty="0"/>
          </a:p>
          <a:p>
            <a:pPr marL="0" indent="0">
              <a:buNone/>
            </a:pPr>
            <a:endParaRPr lang="es-AR" sz="1400" dirty="0"/>
          </a:p>
          <a:p>
            <a:pPr marL="0" indent="0">
              <a:buNone/>
            </a:pPr>
            <a:endParaRPr lang="es-AR" sz="1400" dirty="0"/>
          </a:p>
          <a:p>
            <a:endParaRPr lang="es-AR" dirty="0"/>
          </a:p>
        </p:txBody>
      </p:sp>
    </p:spTree>
    <p:extLst>
      <p:ext uri="{BB962C8B-B14F-4D97-AF65-F5344CB8AC3E}">
        <p14:creationId xmlns:p14="http://schemas.microsoft.com/office/powerpoint/2010/main" val="292769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F7573-8F00-414A-A9BA-00E38DC42D34}"/>
              </a:ext>
            </a:extLst>
          </p:cNvPr>
          <p:cNvSpPr>
            <a:spLocks noGrp="1"/>
          </p:cNvSpPr>
          <p:nvPr>
            <p:ph type="title"/>
          </p:nvPr>
        </p:nvSpPr>
        <p:spPr/>
        <p:txBody>
          <a:bodyPr/>
          <a:lstStyle/>
          <a:p>
            <a:r>
              <a:rPr lang="es-ES" dirty="0"/>
              <a:t>Recomendaciones y lineamientos futuros</a:t>
            </a:r>
            <a:endParaRPr lang="es-AR" dirty="0"/>
          </a:p>
        </p:txBody>
      </p:sp>
      <p:sp>
        <p:nvSpPr>
          <p:cNvPr id="3" name="Marcador de contenido 2">
            <a:extLst>
              <a:ext uri="{FF2B5EF4-FFF2-40B4-BE49-F238E27FC236}">
                <a16:creationId xmlns:a16="http://schemas.microsoft.com/office/drawing/2014/main" id="{1FDA117E-25D3-4E2F-A402-50823B7173DB}"/>
              </a:ext>
            </a:extLst>
          </p:cNvPr>
          <p:cNvSpPr>
            <a:spLocks noGrp="1"/>
          </p:cNvSpPr>
          <p:nvPr>
            <p:ph sz="quarter" idx="13"/>
          </p:nvPr>
        </p:nvSpPr>
        <p:spPr/>
        <p:txBody>
          <a:bodyPr>
            <a:normAutofit/>
          </a:bodyPr>
          <a:lstStyle/>
          <a:p>
            <a:r>
              <a:rPr lang="es-ES" sz="1400" dirty="0"/>
              <a:t>Se recomienda centrar los esfuerzos de marketing y promoción en el </a:t>
            </a:r>
            <a:r>
              <a:rPr lang="es-ES" sz="1400" dirty="0" err="1"/>
              <a:t>cluster</a:t>
            </a:r>
            <a:r>
              <a:rPr lang="es-ES" sz="1400" dirty="0"/>
              <a:t> A, data su mayor capacidad de generación de ingresos y su alta tasa de conversión.</a:t>
            </a:r>
          </a:p>
          <a:p>
            <a:r>
              <a:rPr lang="es-ES" sz="1400" dirty="0"/>
              <a:t>Personalización de Ofertas: Diseñar ofertas y promociones específicas que se ajusten a las preferencias y necesidades de cada segmento de clientes, aprovechando los </a:t>
            </a:r>
            <a:r>
              <a:rPr lang="es-ES" sz="1400" dirty="0" err="1"/>
              <a:t>insights</a:t>
            </a:r>
            <a:r>
              <a:rPr lang="es-ES" sz="1400" dirty="0"/>
              <a:t> obtenidos sobre los productos más relevantes y las características socioeconómicas de cada grupo.</a:t>
            </a:r>
          </a:p>
          <a:p>
            <a:r>
              <a:rPr lang="es-ES" sz="1400" dirty="0"/>
              <a:t>Mejora Continua: Es importante realizar un seguimiento continuo y análisis de los resultados de las campañas de marketing, así como de los cambios en las características y comportamientos de nuestros clientes, para adaptar nuestras estrategias de manera efectiva y mantenernos competitivos en el mercado. Seria interesante realizar un sistema de </a:t>
            </a:r>
            <a:r>
              <a:rPr lang="es-ES" sz="1400" dirty="0" err="1"/>
              <a:t>scoring</a:t>
            </a:r>
            <a:r>
              <a:rPr lang="es-ES" sz="1400" dirty="0"/>
              <a:t> de los clientes para ordenarlos por mayor probabilidad de conversión</a:t>
            </a:r>
            <a:endParaRPr lang="es-AR" sz="1400" dirty="0"/>
          </a:p>
        </p:txBody>
      </p:sp>
    </p:spTree>
    <p:extLst>
      <p:ext uri="{BB962C8B-B14F-4D97-AF65-F5344CB8AC3E}">
        <p14:creationId xmlns:p14="http://schemas.microsoft.com/office/powerpoint/2010/main" val="112308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54F31-85C8-4D35-90A0-C81C48CB724A}"/>
              </a:ext>
            </a:extLst>
          </p:cNvPr>
          <p:cNvSpPr>
            <a:spLocks noGrp="1"/>
          </p:cNvSpPr>
          <p:nvPr>
            <p:ph type="title"/>
          </p:nvPr>
        </p:nvSpPr>
        <p:spPr/>
        <p:txBody>
          <a:bodyPr/>
          <a:lstStyle/>
          <a:p>
            <a:r>
              <a:rPr lang="es-ES" dirty="0"/>
              <a:t>Introducción</a:t>
            </a:r>
            <a:endParaRPr lang="es-AR" dirty="0"/>
          </a:p>
        </p:txBody>
      </p:sp>
      <p:sp>
        <p:nvSpPr>
          <p:cNvPr id="3" name="Marcador de contenido 2">
            <a:extLst>
              <a:ext uri="{FF2B5EF4-FFF2-40B4-BE49-F238E27FC236}">
                <a16:creationId xmlns:a16="http://schemas.microsoft.com/office/drawing/2014/main" id="{608C16B3-D647-414C-BB56-97D0EEF00649}"/>
              </a:ext>
            </a:extLst>
          </p:cNvPr>
          <p:cNvSpPr>
            <a:spLocks noGrp="1"/>
          </p:cNvSpPr>
          <p:nvPr>
            <p:ph sz="quarter" idx="13"/>
          </p:nvPr>
        </p:nvSpPr>
        <p:spPr/>
        <p:txBody>
          <a:bodyPr/>
          <a:lstStyle/>
          <a:p>
            <a:r>
              <a:rPr lang="es-ES" dirty="0"/>
              <a:t>Estudiaremos detalladamente a nuestros clientes</a:t>
            </a:r>
          </a:p>
          <a:p>
            <a:pPr lvl="1"/>
            <a:r>
              <a:rPr lang="es-ES" dirty="0"/>
              <a:t>Hábitos de compra</a:t>
            </a:r>
          </a:p>
          <a:p>
            <a:pPr lvl="1"/>
            <a:r>
              <a:rPr lang="es-ES" dirty="0"/>
              <a:t>Características socioeconómicas</a:t>
            </a:r>
          </a:p>
          <a:p>
            <a:pPr lvl="1"/>
            <a:r>
              <a:rPr lang="es-ES" dirty="0"/>
              <a:t>Descripción de la Situación actual de nuestra cartera</a:t>
            </a:r>
          </a:p>
          <a:p>
            <a:pPr lvl="1"/>
            <a:r>
              <a:rPr lang="es-ES" dirty="0"/>
              <a:t>Efectividad de las campañas de marketing</a:t>
            </a:r>
          </a:p>
          <a:p>
            <a:pPr lvl="1"/>
            <a:r>
              <a:rPr lang="es-ES" dirty="0"/>
              <a:t>Utilizaremos el algoritmo </a:t>
            </a:r>
            <a:r>
              <a:rPr lang="es-ES" dirty="0" err="1"/>
              <a:t>kmeans</a:t>
            </a:r>
            <a:r>
              <a:rPr lang="es-ES" dirty="0"/>
              <a:t> para la segmentación</a:t>
            </a:r>
          </a:p>
          <a:p>
            <a:pPr lvl="1"/>
            <a:r>
              <a:rPr lang="es-ES" dirty="0"/>
              <a:t>Evaluación del impacto económico</a:t>
            </a:r>
          </a:p>
          <a:p>
            <a:pPr lvl="1"/>
            <a:r>
              <a:rPr lang="es-ES" dirty="0"/>
              <a:t>Identificación de oportunidades de mejora</a:t>
            </a:r>
            <a:endParaRPr lang="es-AR" dirty="0"/>
          </a:p>
        </p:txBody>
      </p:sp>
    </p:spTree>
    <p:extLst>
      <p:ext uri="{BB962C8B-B14F-4D97-AF65-F5344CB8AC3E}">
        <p14:creationId xmlns:p14="http://schemas.microsoft.com/office/powerpoint/2010/main" val="21559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AC17B-265F-4D1F-99A6-72DA0F3BDD7B}"/>
              </a:ext>
            </a:extLst>
          </p:cNvPr>
          <p:cNvSpPr>
            <a:spLocks noGrp="1"/>
          </p:cNvSpPr>
          <p:nvPr>
            <p:ph type="title"/>
          </p:nvPr>
        </p:nvSpPr>
        <p:spPr/>
        <p:txBody>
          <a:bodyPr/>
          <a:lstStyle/>
          <a:p>
            <a:r>
              <a:rPr lang="es-ES" dirty="0"/>
              <a:t>Objetivos</a:t>
            </a:r>
            <a:endParaRPr lang="es-AR" dirty="0"/>
          </a:p>
        </p:txBody>
      </p:sp>
      <p:sp>
        <p:nvSpPr>
          <p:cNvPr id="3" name="Marcador de contenido 2">
            <a:extLst>
              <a:ext uri="{FF2B5EF4-FFF2-40B4-BE49-F238E27FC236}">
                <a16:creationId xmlns:a16="http://schemas.microsoft.com/office/drawing/2014/main" id="{0905703E-1E06-4B90-8B7C-67A87B1C7E5F}"/>
              </a:ext>
            </a:extLst>
          </p:cNvPr>
          <p:cNvSpPr>
            <a:spLocks noGrp="1"/>
          </p:cNvSpPr>
          <p:nvPr>
            <p:ph sz="quarter" idx="13"/>
          </p:nvPr>
        </p:nvSpPr>
        <p:spPr/>
        <p:txBody>
          <a:bodyPr/>
          <a:lstStyle/>
          <a:p>
            <a:r>
              <a:rPr lang="es-ES" dirty="0"/>
              <a:t>Conocer las características generales de nuestra cartera de clientes</a:t>
            </a:r>
          </a:p>
          <a:p>
            <a:r>
              <a:rPr lang="es-ES" dirty="0"/>
              <a:t>Segmentar y caracterizar a los clientes en grupos homogéneos según sus características similares</a:t>
            </a:r>
          </a:p>
          <a:p>
            <a:r>
              <a:rPr lang="es-ES" dirty="0"/>
              <a:t>Identificar análisis de mejoras</a:t>
            </a:r>
          </a:p>
          <a:p>
            <a:r>
              <a:rPr lang="es-ES" dirty="0"/>
              <a:t>Inferir cual es el segmento que mejor responde a las campañas de marketing</a:t>
            </a:r>
          </a:p>
          <a:p>
            <a:r>
              <a:rPr lang="es-ES" dirty="0"/>
              <a:t>Evaluar el impacto económico </a:t>
            </a:r>
          </a:p>
          <a:p>
            <a:r>
              <a:rPr lang="es-ES" dirty="0"/>
              <a:t>Proponer alternativas para eficientizar las campañas de marketing</a:t>
            </a:r>
          </a:p>
        </p:txBody>
      </p:sp>
    </p:spTree>
    <p:extLst>
      <p:ext uri="{BB962C8B-B14F-4D97-AF65-F5344CB8AC3E}">
        <p14:creationId xmlns:p14="http://schemas.microsoft.com/office/powerpoint/2010/main" val="192701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CE9CE-1B8C-4468-BC59-23D94B254733}"/>
              </a:ext>
            </a:extLst>
          </p:cNvPr>
          <p:cNvSpPr>
            <a:spLocks noGrp="1"/>
          </p:cNvSpPr>
          <p:nvPr>
            <p:ph type="title"/>
          </p:nvPr>
        </p:nvSpPr>
        <p:spPr/>
        <p:txBody>
          <a:bodyPr/>
          <a:lstStyle/>
          <a:p>
            <a:r>
              <a:rPr lang="es-ES" dirty="0"/>
              <a:t>Acerca de los datos</a:t>
            </a:r>
            <a:endParaRPr lang="es-AR" dirty="0"/>
          </a:p>
        </p:txBody>
      </p:sp>
      <p:sp>
        <p:nvSpPr>
          <p:cNvPr id="3" name="Marcador de contenido 2">
            <a:extLst>
              <a:ext uri="{FF2B5EF4-FFF2-40B4-BE49-F238E27FC236}">
                <a16:creationId xmlns:a16="http://schemas.microsoft.com/office/drawing/2014/main" id="{E0215C97-F419-471A-8DDF-D33856A8C700}"/>
              </a:ext>
            </a:extLst>
          </p:cNvPr>
          <p:cNvSpPr>
            <a:spLocks noGrp="1"/>
          </p:cNvSpPr>
          <p:nvPr>
            <p:ph sz="quarter" idx="13"/>
          </p:nvPr>
        </p:nvSpPr>
        <p:spPr/>
        <p:txBody>
          <a:bodyPr>
            <a:normAutofit/>
          </a:bodyPr>
          <a:lstStyle/>
          <a:p>
            <a:r>
              <a:rPr lang="es-ES" dirty="0"/>
              <a:t>Fuente: </a:t>
            </a:r>
            <a:r>
              <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https://www.kaggle.com/datasets/vishakhdapat/customer-segmentation-clustering</a:t>
            </a:r>
            <a:endPar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s-ES" dirty="0">
                <a:effectLst/>
                <a:latin typeface="+mj-lt"/>
                <a:ea typeface="Calibri" panose="020F0502020204030204" pitchFamily="34" charset="0"/>
                <a:cs typeface="Times New Roman" panose="02020603050405020304" pitchFamily="18" charset="0"/>
              </a:rPr>
              <a:t>Información (ID, Ingresos, composición familia, edad, monto gastado en productos, información sobre aceptación de campañas de marketing, quejas, costo por contacto, ingreso esperado por campaña exitosa.</a:t>
            </a:r>
          </a:p>
          <a:p>
            <a:endPar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129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9AF51-3202-405D-A6AF-15C00F7293FA}"/>
              </a:ext>
            </a:extLst>
          </p:cNvPr>
          <p:cNvSpPr>
            <a:spLocks noGrp="1"/>
          </p:cNvSpPr>
          <p:nvPr>
            <p:ph type="title"/>
          </p:nvPr>
        </p:nvSpPr>
        <p:spPr>
          <a:xfrm>
            <a:off x="913775" y="618518"/>
            <a:ext cx="10364451" cy="1168080"/>
          </a:xfrm>
        </p:spPr>
        <p:txBody>
          <a:bodyPr/>
          <a:lstStyle/>
          <a:p>
            <a:r>
              <a:rPr lang="es-ES" dirty="0"/>
              <a:t>Características generales de la cartera de clientes</a:t>
            </a:r>
            <a:endParaRPr lang="es-AR" dirty="0"/>
          </a:p>
        </p:txBody>
      </p:sp>
      <p:pic>
        <p:nvPicPr>
          <p:cNvPr id="8" name="Marcador de contenido 7">
            <a:extLst>
              <a:ext uri="{FF2B5EF4-FFF2-40B4-BE49-F238E27FC236}">
                <a16:creationId xmlns:a16="http://schemas.microsoft.com/office/drawing/2014/main" id="{BF5B01B3-E838-462F-9798-B7981677637D}"/>
              </a:ext>
            </a:extLst>
          </p:cNvPr>
          <p:cNvPicPr>
            <a:picLocks noGrp="1" noChangeAspect="1"/>
          </p:cNvPicPr>
          <p:nvPr>
            <p:ph sz="quarter" idx="13"/>
          </p:nvPr>
        </p:nvPicPr>
        <p:blipFill>
          <a:blip r:embed="rId2"/>
          <a:stretch>
            <a:fillRect/>
          </a:stretch>
        </p:blipFill>
        <p:spPr>
          <a:xfrm>
            <a:off x="1214106" y="2133419"/>
            <a:ext cx="4957467" cy="2740025"/>
          </a:xfrm>
        </p:spPr>
      </p:pic>
      <p:sp>
        <p:nvSpPr>
          <p:cNvPr id="5" name="Marcador de texto 4">
            <a:extLst>
              <a:ext uri="{FF2B5EF4-FFF2-40B4-BE49-F238E27FC236}">
                <a16:creationId xmlns:a16="http://schemas.microsoft.com/office/drawing/2014/main" id="{E4F485DE-8AEE-4646-A994-D207B68A1395}"/>
              </a:ext>
            </a:extLst>
          </p:cNvPr>
          <p:cNvSpPr>
            <a:spLocks noGrp="1"/>
          </p:cNvSpPr>
          <p:nvPr>
            <p:ph type="body" sz="quarter" idx="3"/>
          </p:nvPr>
        </p:nvSpPr>
        <p:spPr>
          <a:xfrm>
            <a:off x="6396422" y="4873444"/>
            <a:ext cx="4881804" cy="1617738"/>
          </a:xfrm>
        </p:spPr>
        <p:txBody>
          <a:bodyPr vert="horz" lIns="91440" tIns="45720" rIns="91440" bIns="45720" rtlCol="0" anchor="t">
            <a:noAutofit/>
          </a:bodyPr>
          <a:lstStyle/>
          <a:p>
            <a:r>
              <a:rPr lang="es-ES" sz="1400" dirty="0"/>
              <a:t>La mayoría de los clientes tiene una familia de 3 integrantes, nos da una pauta del diseño de promociones y ofertas por cantidad.</a:t>
            </a:r>
            <a:endParaRPr lang="es-AR" sz="1400" dirty="0"/>
          </a:p>
        </p:txBody>
      </p:sp>
      <p:sp>
        <p:nvSpPr>
          <p:cNvPr id="13" name="Marcador de texto 12">
            <a:extLst>
              <a:ext uri="{FF2B5EF4-FFF2-40B4-BE49-F238E27FC236}">
                <a16:creationId xmlns:a16="http://schemas.microsoft.com/office/drawing/2014/main" id="{1367E9B1-8762-4177-A33A-22D1E33C10E7}"/>
              </a:ext>
            </a:extLst>
          </p:cNvPr>
          <p:cNvSpPr>
            <a:spLocks noGrp="1"/>
          </p:cNvSpPr>
          <p:nvPr>
            <p:ph type="body" idx="1"/>
          </p:nvPr>
        </p:nvSpPr>
        <p:spPr>
          <a:xfrm>
            <a:off x="1256102" y="4895006"/>
            <a:ext cx="4873474" cy="1596176"/>
          </a:xfrm>
        </p:spPr>
        <p:txBody>
          <a:bodyPr anchor="t"/>
          <a:lstStyle/>
          <a:p>
            <a:r>
              <a:rPr lang="es-ES" sz="1400" dirty="0"/>
              <a:t>Alto nivel de estudios, sugiere que nuestra base de clientes es altamente educada y probablemente valora la calidad y sofisticación en los productos y servicios de la empresa.</a:t>
            </a:r>
          </a:p>
          <a:p>
            <a:r>
              <a:rPr lang="es-ES" sz="1400" dirty="0"/>
              <a:t>Mayoritariamente conviven en pareja lo que nos da una pauta para enfocar nuestras estrategias de marketing en productos que sean atractivas para parejas.</a:t>
            </a:r>
            <a:endParaRPr lang="es-AR" sz="1400" dirty="0"/>
          </a:p>
        </p:txBody>
      </p:sp>
      <p:pic>
        <p:nvPicPr>
          <p:cNvPr id="17" name="Marcador de contenido 16">
            <a:extLst>
              <a:ext uri="{FF2B5EF4-FFF2-40B4-BE49-F238E27FC236}">
                <a16:creationId xmlns:a16="http://schemas.microsoft.com/office/drawing/2014/main" id="{7C1B262B-A44C-4154-B037-76AE06DCFC89}"/>
              </a:ext>
            </a:extLst>
          </p:cNvPr>
          <p:cNvPicPr>
            <a:picLocks noGrp="1" noChangeAspect="1"/>
          </p:cNvPicPr>
          <p:nvPr>
            <p:ph sz="quarter" idx="14"/>
          </p:nvPr>
        </p:nvPicPr>
        <p:blipFill>
          <a:blip r:embed="rId3"/>
          <a:stretch>
            <a:fillRect/>
          </a:stretch>
        </p:blipFill>
        <p:spPr>
          <a:xfrm>
            <a:off x="6396422" y="2131832"/>
            <a:ext cx="4957467" cy="2741612"/>
          </a:xfrm>
        </p:spPr>
      </p:pic>
    </p:spTree>
    <p:extLst>
      <p:ext uri="{BB962C8B-B14F-4D97-AF65-F5344CB8AC3E}">
        <p14:creationId xmlns:p14="http://schemas.microsoft.com/office/powerpoint/2010/main" val="401783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B087C-2094-4B03-A530-02BF836CDA39}"/>
              </a:ext>
            </a:extLst>
          </p:cNvPr>
          <p:cNvSpPr>
            <a:spLocks noGrp="1"/>
          </p:cNvSpPr>
          <p:nvPr>
            <p:ph type="title"/>
          </p:nvPr>
        </p:nvSpPr>
        <p:spPr>
          <a:xfrm>
            <a:off x="913775" y="618518"/>
            <a:ext cx="10364451" cy="1236460"/>
          </a:xfrm>
        </p:spPr>
        <p:txBody>
          <a:bodyPr/>
          <a:lstStyle/>
          <a:p>
            <a:r>
              <a:rPr lang="es-ES" dirty="0"/>
              <a:t>Características generales de la cartera de clientes</a:t>
            </a:r>
            <a:endParaRPr lang="es-AR" dirty="0"/>
          </a:p>
        </p:txBody>
      </p:sp>
      <p:sp>
        <p:nvSpPr>
          <p:cNvPr id="3" name="Marcador de texto 2">
            <a:extLst>
              <a:ext uri="{FF2B5EF4-FFF2-40B4-BE49-F238E27FC236}">
                <a16:creationId xmlns:a16="http://schemas.microsoft.com/office/drawing/2014/main" id="{D649AADB-8A62-48CE-9527-E0C2A7779EBD}"/>
              </a:ext>
            </a:extLst>
          </p:cNvPr>
          <p:cNvSpPr>
            <a:spLocks noGrp="1"/>
          </p:cNvSpPr>
          <p:nvPr>
            <p:ph type="body" idx="1"/>
          </p:nvPr>
        </p:nvSpPr>
        <p:spPr>
          <a:xfrm>
            <a:off x="422030" y="5712609"/>
            <a:ext cx="5673657" cy="1025815"/>
          </a:xfrm>
        </p:spPr>
        <p:txBody>
          <a:bodyPr anchor="t"/>
          <a:lstStyle/>
          <a:p>
            <a:r>
              <a:rPr lang="es-ES" sz="1400" dirty="0"/>
              <a:t>La media de ingresos de nuestros clientes es de 51 mil dólares anuales, información importante a la hora de desarrollar una estrategia de precios adecuada.</a:t>
            </a:r>
            <a:endParaRPr lang="es-AR" sz="1400" dirty="0"/>
          </a:p>
        </p:txBody>
      </p:sp>
      <p:pic>
        <p:nvPicPr>
          <p:cNvPr id="10" name="Marcador de contenido 9">
            <a:extLst>
              <a:ext uri="{FF2B5EF4-FFF2-40B4-BE49-F238E27FC236}">
                <a16:creationId xmlns:a16="http://schemas.microsoft.com/office/drawing/2014/main" id="{BCB23318-41F0-4FC1-B913-A4BA17D8AED8}"/>
              </a:ext>
            </a:extLst>
          </p:cNvPr>
          <p:cNvPicPr>
            <a:picLocks noGrp="1" noChangeAspect="1"/>
          </p:cNvPicPr>
          <p:nvPr>
            <p:ph sz="quarter" idx="13"/>
          </p:nvPr>
        </p:nvPicPr>
        <p:blipFill>
          <a:blip r:embed="rId2"/>
          <a:stretch>
            <a:fillRect/>
          </a:stretch>
        </p:blipFill>
        <p:spPr>
          <a:xfrm>
            <a:off x="422031" y="2014282"/>
            <a:ext cx="5673657" cy="3623994"/>
          </a:xfrm>
        </p:spPr>
      </p:pic>
      <p:sp>
        <p:nvSpPr>
          <p:cNvPr id="5" name="Marcador de texto 4">
            <a:extLst>
              <a:ext uri="{FF2B5EF4-FFF2-40B4-BE49-F238E27FC236}">
                <a16:creationId xmlns:a16="http://schemas.microsoft.com/office/drawing/2014/main" id="{60705E3D-8C1A-493B-B2DD-E4A941BE5F89}"/>
              </a:ext>
            </a:extLst>
          </p:cNvPr>
          <p:cNvSpPr>
            <a:spLocks noGrp="1"/>
          </p:cNvSpPr>
          <p:nvPr>
            <p:ph type="body" sz="quarter" idx="3"/>
          </p:nvPr>
        </p:nvSpPr>
        <p:spPr>
          <a:xfrm>
            <a:off x="6172200" y="5740182"/>
            <a:ext cx="5597768" cy="998242"/>
          </a:xfrm>
        </p:spPr>
        <p:txBody>
          <a:bodyPr vert="horz" lIns="91440" tIns="45720" rIns="91440" bIns="45720" rtlCol="0" anchor="t">
            <a:noAutofit/>
          </a:bodyPr>
          <a:lstStyle/>
          <a:p>
            <a:r>
              <a:rPr lang="es-ES" sz="1400" dirty="0"/>
              <a:t>El canal mas utilizado por nuestros clientes es la compra en tienda. Mas adelante iremos entraremos mas en detalles sobre el comportamiento de los clientes y los canales de ventas</a:t>
            </a:r>
            <a:endParaRPr lang="es-AR" sz="1400" dirty="0"/>
          </a:p>
        </p:txBody>
      </p:sp>
      <p:pic>
        <p:nvPicPr>
          <p:cNvPr id="12" name="Marcador de contenido 11">
            <a:extLst>
              <a:ext uri="{FF2B5EF4-FFF2-40B4-BE49-F238E27FC236}">
                <a16:creationId xmlns:a16="http://schemas.microsoft.com/office/drawing/2014/main" id="{BBC65859-856E-4C01-B9CA-85230BFC5E90}"/>
              </a:ext>
            </a:extLst>
          </p:cNvPr>
          <p:cNvPicPr>
            <a:picLocks noGrp="1" noChangeAspect="1"/>
          </p:cNvPicPr>
          <p:nvPr>
            <p:ph sz="quarter" idx="14"/>
          </p:nvPr>
        </p:nvPicPr>
        <p:blipFill>
          <a:blip r:embed="rId3"/>
          <a:stretch>
            <a:fillRect/>
          </a:stretch>
        </p:blipFill>
        <p:spPr>
          <a:xfrm>
            <a:off x="6162823" y="2014281"/>
            <a:ext cx="5607145" cy="3623994"/>
          </a:xfrm>
        </p:spPr>
      </p:pic>
    </p:spTree>
    <p:extLst>
      <p:ext uri="{BB962C8B-B14F-4D97-AF65-F5344CB8AC3E}">
        <p14:creationId xmlns:p14="http://schemas.microsoft.com/office/powerpoint/2010/main" val="136531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36C0F-F25C-4475-856B-4623092601BC}"/>
              </a:ext>
            </a:extLst>
          </p:cNvPr>
          <p:cNvSpPr>
            <a:spLocks noGrp="1"/>
          </p:cNvSpPr>
          <p:nvPr>
            <p:ph type="title"/>
          </p:nvPr>
        </p:nvSpPr>
        <p:spPr>
          <a:xfrm>
            <a:off x="913775" y="618518"/>
            <a:ext cx="10364451" cy="886726"/>
          </a:xfrm>
        </p:spPr>
        <p:txBody>
          <a:bodyPr/>
          <a:lstStyle/>
          <a:p>
            <a:r>
              <a:rPr lang="es-ES" dirty="0"/>
              <a:t>Características de compras de los clientes</a:t>
            </a:r>
            <a:endParaRPr lang="es-AR" dirty="0"/>
          </a:p>
        </p:txBody>
      </p:sp>
      <p:sp>
        <p:nvSpPr>
          <p:cNvPr id="3" name="Marcador de texto 2">
            <a:extLst>
              <a:ext uri="{FF2B5EF4-FFF2-40B4-BE49-F238E27FC236}">
                <a16:creationId xmlns:a16="http://schemas.microsoft.com/office/drawing/2014/main" id="{314D0C9E-37D4-4839-B7AB-611FC3E60ABE}"/>
              </a:ext>
            </a:extLst>
          </p:cNvPr>
          <p:cNvSpPr>
            <a:spLocks noGrp="1"/>
          </p:cNvSpPr>
          <p:nvPr>
            <p:ph type="body" idx="1"/>
          </p:nvPr>
        </p:nvSpPr>
        <p:spPr>
          <a:xfrm>
            <a:off x="464234" y="4239500"/>
            <a:ext cx="5036234" cy="2245706"/>
          </a:xfrm>
        </p:spPr>
        <p:txBody>
          <a:bodyPr anchor="t"/>
          <a:lstStyle/>
          <a:p>
            <a:r>
              <a:rPr lang="es-ES" sz="1400" dirty="0"/>
              <a:t>La presencia de clientes con un alto nivel educativo no solo es significativa en cuanto al porcentaje de la población en nuestra cartera, sino que también tiene un impacto considerable en los volúmenes de compra. Esta relación entre educación y actividad de compra resalta la importancia de dirigir estrategias de marketing específicas para este segmento, aprovechando su propensión a valorar la calidad y la sofisticación en los productos y servicios ofrecidos por nuestra empresa</a:t>
            </a:r>
            <a:endParaRPr lang="es-AR" sz="1400" dirty="0"/>
          </a:p>
        </p:txBody>
      </p:sp>
      <p:pic>
        <p:nvPicPr>
          <p:cNvPr id="8" name="Marcador de contenido 7">
            <a:extLst>
              <a:ext uri="{FF2B5EF4-FFF2-40B4-BE49-F238E27FC236}">
                <a16:creationId xmlns:a16="http://schemas.microsoft.com/office/drawing/2014/main" id="{F8EEACA1-3D2E-4929-BA87-470433661488}"/>
              </a:ext>
            </a:extLst>
          </p:cNvPr>
          <p:cNvPicPr>
            <a:picLocks noGrp="1" noChangeAspect="1"/>
          </p:cNvPicPr>
          <p:nvPr>
            <p:ph sz="quarter" idx="13"/>
          </p:nvPr>
        </p:nvPicPr>
        <p:blipFill>
          <a:blip r:embed="rId2"/>
          <a:stretch>
            <a:fillRect/>
          </a:stretch>
        </p:blipFill>
        <p:spPr>
          <a:xfrm>
            <a:off x="464235" y="1505245"/>
            <a:ext cx="5036234" cy="2630658"/>
          </a:xfrm>
        </p:spPr>
      </p:pic>
      <p:sp>
        <p:nvSpPr>
          <p:cNvPr id="5" name="Marcador de texto 4">
            <a:extLst>
              <a:ext uri="{FF2B5EF4-FFF2-40B4-BE49-F238E27FC236}">
                <a16:creationId xmlns:a16="http://schemas.microsoft.com/office/drawing/2014/main" id="{A7402EC3-D1D4-46C1-949D-F6A2DC2950DA}"/>
              </a:ext>
            </a:extLst>
          </p:cNvPr>
          <p:cNvSpPr>
            <a:spLocks noGrp="1"/>
          </p:cNvSpPr>
          <p:nvPr>
            <p:ph type="body" sz="quarter" idx="3"/>
          </p:nvPr>
        </p:nvSpPr>
        <p:spPr>
          <a:xfrm>
            <a:off x="5709683" y="5134708"/>
            <a:ext cx="6018079" cy="1350498"/>
          </a:xfrm>
        </p:spPr>
        <p:txBody>
          <a:bodyPr vert="horz" lIns="91440" tIns="45720" rIns="91440" bIns="45720" rtlCol="0" anchor="t">
            <a:noAutofit/>
          </a:bodyPr>
          <a:lstStyle/>
          <a:p>
            <a:r>
              <a:rPr lang="es-ES" sz="1400" dirty="0"/>
              <a:t>En este grafico podemos observar las preferencias de las carteras de productos en función del nivel educativo, el cual resalta la importancia de los vino y carnes.</a:t>
            </a:r>
            <a:endParaRPr lang="es-AR" sz="1400" dirty="0"/>
          </a:p>
        </p:txBody>
      </p:sp>
      <p:pic>
        <p:nvPicPr>
          <p:cNvPr id="10" name="Marcador de contenido 9">
            <a:extLst>
              <a:ext uri="{FF2B5EF4-FFF2-40B4-BE49-F238E27FC236}">
                <a16:creationId xmlns:a16="http://schemas.microsoft.com/office/drawing/2014/main" id="{DB925C81-029E-4373-AA87-0A1C60B9BC7E}"/>
              </a:ext>
            </a:extLst>
          </p:cNvPr>
          <p:cNvPicPr>
            <a:picLocks noGrp="1" noChangeAspect="1"/>
          </p:cNvPicPr>
          <p:nvPr>
            <p:ph sz="quarter" idx="14"/>
          </p:nvPr>
        </p:nvPicPr>
        <p:blipFill>
          <a:blip r:embed="rId3"/>
          <a:stretch>
            <a:fillRect/>
          </a:stretch>
        </p:blipFill>
        <p:spPr>
          <a:xfrm>
            <a:off x="5709685" y="1505244"/>
            <a:ext cx="6018080" cy="3629464"/>
          </a:xfrm>
        </p:spPr>
      </p:pic>
    </p:spTree>
    <p:extLst>
      <p:ext uri="{BB962C8B-B14F-4D97-AF65-F5344CB8AC3E}">
        <p14:creationId xmlns:p14="http://schemas.microsoft.com/office/powerpoint/2010/main" val="67844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25C74-6F84-41E0-B9BE-549914049580}"/>
              </a:ext>
            </a:extLst>
          </p:cNvPr>
          <p:cNvSpPr>
            <a:spLocks noGrp="1"/>
          </p:cNvSpPr>
          <p:nvPr>
            <p:ph type="title"/>
          </p:nvPr>
        </p:nvSpPr>
        <p:spPr>
          <a:xfrm>
            <a:off x="913775" y="618517"/>
            <a:ext cx="10364451" cy="1090707"/>
          </a:xfrm>
        </p:spPr>
        <p:txBody>
          <a:bodyPr/>
          <a:lstStyle/>
          <a:p>
            <a:r>
              <a:rPr lang="es-ES" dirty="0"/>
              <a:t>Características de compras de los clientes</a:t>
            </a:r>
            <a:endParaRPr lang="es-AR" dirty="0"/>
          </a:p>
        </p:txBody>
      </p:sp>
      <p:sp>
        <p:nvSpPr>
          <p:cNvPr id="3" name="Marcador de texto 2">
            <a:extLst>
              <a:ext uri="{FF2B5EF4-FFF2-40B4-BE49-F238E27FC236}">
                <a16:creationId xmlns:a16="http://schemas.microsoft.com/office/drawing/2014/main" id="{F7C4E519-C002-496B-9615-1E412BD3C539}"/>
              </a:ext>
            </a:extLst>
          </p:cNvPr>
          <p:cNvSpPr>
            <a:spLocks noGrp="1"/>
          </p:cNvSpPr>
          <p:nvPr>
            <p:ph type="body" idx="1"/>
          </p:nvPr>
        </p:nvSpPr>
        <p:spPr>
          <a:xfrm>
            <a:off x="471456" y="5148776"/>
            <a:ext cx="5548343" cy="1090707"/>
          </a:xfrm>
        </p:spPr>
        <p:txBody>
          <a:bodyPr anchor="t"/>
          <a:lstStyle/>
          <a:p>
            <a:r>
              <a:rPr lang="es-ES" sz="1400" dirty="0"/>
              <a:t>Preferencias de consumo según el rango de edad, los mas relevantes en términos de volúmenes de compra son clientes entre 35 a 65 años.</a:t>
            </a:r>
            <a:endParaRPr lang="es-AR" sz="1400" dirty="0"/>
          </a:p>
        </p:txBody>
      </p:sp>
      <p:pic>
        <p:nvPicPr>
          <p:cNvPr id="8" name="Marcador de contenido 7">
            <a:extLst>
              <a:ext uri="{FF2B5EF4-FFF2-40B4-BE49-F238E27FC236}">
                <a16:creationId xmlns:a16="http://schemas.microsoft.com/office/drawing/2014/main" id="{7CD76E44-C944-4B2F-A99F-575CE830DC8D}"/>
              </a:ext>
            </a:extLst>
          </p:cNvPr>
          <p:cNvPicPr>
            <a:picLocks noGrp="1" noChangeAspect="1"/>
          </p:cNvPicPr>
          <p:nvPr>
            <p:ph sz="quarter" idx="13"/>
          </p:nvPr>
        </p:nvPicPr>
        <p:blipFill>
          <a:blip r:embed="rId2"/>
          <a:stretch>
            <a:fillRect/>
          </a:stretch>
        </p:blipFill>
        <p:spPr>
          <a:xfrm>
            <a:off x="471456" y="1709224"/>
            <a:ext cx="5548343" cy="3228536"/>
          </a:xfrm>
        </p:spPr>
      </p:pic>
      <p:sp>
        <p:nvSpPr>
          <p:cNvPr id="5" name="Marcador de texto 4">
            <a:extLst>
              <a:ext uri="{FF2B5EF4-FFF2-40B4-BE49-F238E27FC236}">
                <a16:creationId xmlns:a16="http://schemas.microsoft.com/office/drawing/2014/main" id="{3F480862-61E1-4ED9-81AA-5890F237C530}"/>
              </a:ext>
            </a:extLst>
          </p:cNvPr>
          <p:cNvSpPr>
            <a:spLocks noGrp="1"/>
          </p:cNvSpPr>
          <p:nvPr>
            <p:ph type="body" sz="quarter" idx="3"/>
          </p:nvPr>
        </p:nvSpPr>
        <p:spPr>
          <a:xfrm>
            <a:off x="6096000" y="1709224"/>
            <a:ext cx="4881804" cy="618802"/>
          </a:xfrm>
        </p:spPr>
        <p:txBody>
          <a:bodyPr/>
          <a:lstStyle/>
          <a:p>
            <a:r>
              <a:rPr lang="es-ES" dirty="0"/>
              <a:t>Otros </a:t>
            </a:r>
            <a:r>
              <a:rPr lang="es-ES" dirty="0" err="1"/>
              <a:t>insight</a:t>
            </a:r>
            <a:endParaRPr lang="es-AR" dirty="0"/>
          </a:p>
        </p:txBody>
      </p:sp>
      <p:sp>
        <p:nvSpPr>
          <p:cNvPr id="6" name="Marcador de contenido 5">
            <a:extLst>
              <a:ext uri="{FF2B5EF4-FFF2-40B4-BE49-F238E27FC236}">
                <a16:creationId xmlns:a16="http://schemas.microsoft.com/office/drawing/2014/main" id="{48A7C54A-7C30-4A5B-A1ED-F60038069A89}"/>
              </a:ext>
            </a:extLst>
          </p:cNvPr>
          <p:cNvSpPr>
            <a:spLocks noGrp="1"/>
          </p:cNvSpPr>
          <p:nvPr>
            <p:ph sz="quarter" idx="14"/>
          </p:nvPr>
        </p:nvSpPr>
        <p:spPr>
          <a:xfrm>
            <a:off x="6096000" y="2532185"/>
            <a:ext cx="5105401" cy="3707298"/>
          </a:xfrm>
        </p:spPr>
        <p:txBody>
          <a:bodyPr>
            <a:normAutofit/>
          </a:bodyPr>
          <a:lstStyle/>
          <a:p>
            <a:r>
              <a:rPr lang="es-ES" sz="1400" dirty="0"/>
              <a:t>los clientes cuyos ingresos van de 60 a 80 mil dólares anuales son los mas relevantes en términos de compra.</a:t>
            </a:r>
          </a:p>
          <a:p>
            <a:r>
              <a:rPr lang="es-ES" sz="1400" dirty="0"/>
              <a:t>Hay una alta correlación entre el volumen de compras por catalogo y el monto de gastos en productos cárnicos.</a:t>
            </a:r>
          </a:p>
          <a:p>
            <a:r>
              <a:rPr lang="es-ES" sz="1400" dirty="0"/>
              <a:t>Familias con dos o mas integrantes también predominan en vinos y carnes.</a:t>
            </a:r>
          </a:p>
          <a:p>
            <a:r>
              <a:rPr lang="es-ES" sz="1400" dirty="0"/>
              <a:t>El porcentaje de clientes que en algún momento realizo una queja es muy bajo 0,89%.</a:t>
            </a:r>
          </a:p>
          <a:p>
            <a:endParaRPr lang="es-AR" dirty="0"/>
          </a:p>
        </p:txBody>
      </p:sp>
    </p:spTree>
    <p:extLst>
      <p:ext uri="{BB962C8B-B14F-4D97-AF65-F5344CB8AC3E}">
        <p14:creationId xmlns:p14="http://schemas.microsoft.com/office/powerpoint/2010/main" val="24765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18DD4-5568-4D05-8DD6-3FF9D3197A95}"/>
              </a:ext>
            </a:extLst>
          </p:cNvPr>
          <p:cNvSpPr>
            <a:spLocks noGrp="1"/>
          </p:cNvSpPr>
          <p:nvPr>
            <p:ph type="title"/>
          </p:nvPr>
        </p:nvSpPr>
        <p:spPr>
          <a:xfrm>
            <a:off x="913775" y="618518"/>
            <a:ext cx="10364451" cy="1168080"/>
          </a:xfrm>
        </p:spPr>
        <p:txBody>
          <a:bodyPr/>
          <a:lstStyle/>
          <a:p>
            <a:r>
              <a:rPr lang="es-ES" dirty="0"/>
              <a:t>Segmentación de clientes</a:t>
            </a:r>
            <a:endParaRPr lang="es-AR" dirty="0"/>
          </a:p>
        </p:txBody>
      </p:sp>
      <p:sp>
        <p:nvSpPr>
          <p:cNvPr id="3" name="Marcador de texto 2">
            <a:extLst>
              <a:ext uri="{FF2B5EF4-FFF2-40B4-BE49-F238E27FC236}">
                <a16:creationId xmlns:a16="http://schemas.microsoft.com/office/drawing/2014/main" id="{E9B74A70-78BA-4688-839C-C01618FB6803}"/>
              </a:ext>
            </a:extLst>
          </p:cNvPr>
          <p:cNvSpPr>
            <a:spLocks noGrp="1"/>
          </p:cNvSpPr>
          <p:nvPr>
            <p:ph type="body" idx="1"/>
          </p:nvPr>
        </p:nvSpPr>
        <p:spPr>
          <a:xfrm>
            <a:off x="576149" y="1617786"/>
            <a:ext cx="10846817" cy="1021124"/>
          </a:xfrm>
        </p:spPr>
        <p:txBody>
          <a:bodyPr anchor="t"/>
          <a:lstStyle/>
          <a:p>
            <a:pPr algn="just">
              <a:lnSpc>
                <a:spcPct val="150000"/>
              </a:lnSpc>
            </a:pPr>
            <a:r>
              <a:rPr lang="es-ES" sz="1400" b="0" i="0" dirty="0">
                <a:solidFill>
                  <a:srgbClr val="0D0D0D"/>
                </a:solidFill>
                <a:effectLst/>
                <a:latin typeface="Söhne"/>
              </a:rPr>
              <a:t>dos clústeres o segmentos distintos. Esta decisión se basa en una serie de factores, incluyendo la diversidad de comportamientos y características presentes en nuestra base de clientes, así como la necesidad de una segmentación clara y efectiva que nos permita adaptar nuestras estrategias de marketing de manera precisa y eficiente.</a:t>
            </a:r>
            <a:endParaRPr lang="es-AR" sz="1400" dirty="0"/>
          </a:p>
        </p:txBody>
      </p:sp>
      <p:sp>
        <p:nvSpPr>
          <p:cNvPr id="4" name="Marcador de contenido 3">
            <a:extLst>
              <a:ext uri="{FF2B5EF4-FFF2-40B4-BE49-F238E27FC236}">
                <a16:creationId xmlns:a16="http://schemas.microsoft.com/office/drawing/2014/main" id="{DF0F781F-9563-46C7-9D98-5383EBAC0E5B}"/>
              </a:ext>
            </a:extLst>
          </p:cNvPr>
          <p:cNvSpPr>
            <a:spLocks noGrp="1"/>
          </p:cNvSpPr>
          <p:nvPr>
            <p:ph sz="quarter" idx="13"/>
          </p:nvPr>
        </p:nvSpPr>
        <p:spPr>
          <a:xfrm>
            <a:off x="519879" y="3539097"/>
            <a:ext cx="5632392" cy="2740187"/>
          </a:xfrm>
        </p:spPr>
        <p:txBody>
          <a:bodyPr>
            <a:normAutofit fontScale="70000" lnSpcReduction="20000"/>
          </a:bodyPr>
          <a:lstStyle/>
          <a:p>
            <a:r>
              <a:rPr lang="es-ES" dirty="0"/>
              <a:t>Este grupo está compuesto por 861 clientes, lo que representa un 38,51% de la cartera total.</a:t>
            </a:r>
          </a:p>
          <a:p>
            <a:r>
              <a:rPr lang="es-ES" dirty="0"/>
              <a:t>La media de gasto en compras de este clúster es de USD 1.255.</a:t>
            </a:r>
          </a:p>
          <a:p>
            <a:r>
              <a:rPr lang="es-ES" dirty="0"/>
              <a:t>El tamaño familiar promedio es de 2 integrantes.</a:t>
            </a:r>
          </a:p>
          <a:p>
            <a:r>
              <a:rPr lang="es-ES" dirty="0"/>
              <a:t>La mayoría de los clientes en este grupo no tienen hijos.</a:t>
            </a:r>
          </a:p>
          <a:p>
            <a:r>
              <a:rPr lang="es-ES" dirty="0"/>
              <a:t>El ingreso promedio anual de los clientes de este clúster es de USD 71.782</a:t>
            </a:r>
            <a:endParaRPr lang="es-AR" dirty="0"/>
          </a:p>
        </p:txBody>
      </p:sp>
      <p:sp>
        <p:nvSpPr>
          <p:cNvPr id="5" name="Marcador de texto 4">
            <a:extLst>
              <a:ext uri="{FF2B5EF4-FFF2-40B4-BE49-F238E27FC236}">
                <a16:creationId xmlns:a16="http://schemas.microsoft.com/office/drawing/2014/main" id="{7679BDFC-6F6B-487F-AF8B-8A80D288D5FE}"/>
              </a:ext>
            </a:extLst>
          </p:cNvPr>
          <p:cNvSpPr>
            <a:spLocks noGrp="1"/>
          </p:cNvSpPr>
          <p:nvPr>
            <p:ph type="body" sz="quarter" idx="3"/>
          </p:nvPr>
        </p:nvSpPr>
        <p:spPr>
          <a:xfrm>
            <a:off x="6292323" y="2638910"/>
            <a:ext cx="5632392" cy="679994"/>
          </a:xfrm>
        </p:spPr>
        <p:txBody>
          <a:bodyPr/>
          <a:lstStyle/>
          <a:p>
            <a:pPr algn="ctr"/>
            <a:r>
              <a:rPr lang="es-ES" dirty="0"/>
              <a:t>Clúster B</a:t>
            </a:r>
            <a:endParaRPr lang="es-AR" dirty="0"/>
          </a:p>
        </p:txBody>
      </p:sp>
      <p:sp>
        <p:nvSpPr>
          <p:cNvPr id="6" name="Marcador de contenido 5">
            <a:extLst>
              <a:ext uri="{FF2B5EF4-FFF2-40B4-BE49-F238E27FC236}">
                <a16:creationId xmlns:a16="http://schemas.microsoft.com/office/drawing/2014/main" id="{E0159AD3-8D0C-4B02-9877-6ED2EB183AFD}"/>
              </a:ext>
            </a:extLst>
          </p:cNvPr>
          <p:cNvSpPr>
            <a:spLocks noGrp="1"/>
          </p:cNvSpPr>
          <p:nvPr>
            <p:ph sz="quarter" idx="14"/>
          </p:nvPr>
        </p:nvSpPr>
        <p:spPr>
          <a:xfrm>
            <a:off x="6292323" y="3539097"/>
            <a:ext cx="5632392" cy="2946109"/>
          </a:xfrm>
        </p:spPr>
        <p:txBody>
          <a:bodyPr>
            <a:normAutofit/>
          </a:bodyPr>
          <a:lstStyle/>
          <a:p>
            <a:r>
              <a:rPr lang="es-ES" sz="1400" dirty="0"/>
              <a:t>Este clúster está conformado por 1375 clientes, lo que constituye un 61,49% de la cartera total.</a:t>
            </a:r>
          </a:p>
          <a:p>
            <a:r>
              <a:rPr lang="es-ES" sz="1400" dirty="0"/>
              <a:t>La media de gasto en compras de este grupo es de USD 199.</a:t>
            </a:r>
          </a:p>
          <a:p>
            <a:r>
              <a:rPr lang="es-ES" sz="1400" dirty="0"/>
              <a:t>En promedio, el tamaño familiar de este clúster es de 3 integrantes.</a:t>
            </a:r>
          </a:p>
          <a:p>
            <a:r>
              <a:rPr lang="es-ES" sz="1400" dirty="0"/>
              <a:t>Los clientes en este grupo tienen al menos un hijo.</a:t>
            </a:r>
          </a:p>
          <a:p>
            <a:r>
              <a:rPr lang="es-ES" sz="1400" dirty="0"/>
              <a:t>El ingreso promedio anual de los clientes de este clúster es de USD 39.535.</a:t>
            </a:r>
            <a:endParaRPr lang="es-AR" sz="1400" dirty="0"/>
          </a:p>
        </p:txBody>
      </p:sp>
      <p:sp>
        <p:nvSpPr>
          <p:cNvPr id="7" name="Marcador de texto 4">
            <a:extLst>
              <a:ext uri="{FF2B5EF4-FFF2-40B4-BE49-F238E27FC236}">
                <a16:creationId xmlns:a16="http://schemas.microsoft.com/office/drawing/2014/main" id="{EEAEA6C3-CF20-45B9-90E0-87C5D6ACD906}"/>
              </a:ext>
            </a:extLst>
          </p:cNvPr>
          <p:cNvSpPr txBox="1">
            <a:spLocks/>
          </p:cNvSpPr>
          <p:nvPr/>
        </p:nvSpPr>
        <p:spPr>
          <a:xfrm>
            <a:off x="576149" y="2638910"/>
            <a:ext cx="5519852" cy="679994"/>
          </a:xfrm>
          <a:prstGeom prst="rect">
            <a:avLst/>
          </a:prstGeom>
        </p:spPr>
        <p:txBody>
          <a:bodyPr vert="horz" lIns="91440" tIns="45720" rIns="91440" bIns="45720" rtlCol="0" anchor="b">
            <a:noAutofit/>
          </a:bodyPr>
          <a:lstStyle>
            <a:lvl1pPr marL="0" indent="0" algn="l" defTabSz="914400" rtl="0" eaLnBrk="1" latinLnBrk="0" hangingPunct="1">
              <a:lnSpc>
                <a:spcPct val="85000"/>
              </a:lnSpc>
              <a:spcBef>
                <a:spcPts val="1000"/>
              </a:spcBef>
              <a:buClr>
                <a:schemeClr val="tx1"/>
              </a:buClr>
              <a:buFont typeface="Arial" panose="020B0604020202020204" pitchFamily="34" charset="0"/>
              <a:buNone/>
              <a:defRPr sz="26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pPr algn="ctr"/>
            <a:r>
              <a:rPr lang="es-ES" dirty="0"/>
              <a:t>Clúster A</a:t>
            </a:r>
            <a:endParaRPr lang="es-AR" dirty="0"/>
          </a:p>
        </p:txBody>
      </p:sp>
    </p:spTree>
    <p:extLst>
      <p:ext uri="{BB962C8B-B14F-4D97-AF65-F5344CB8AC3E}">
        <p14:creationId xmlns:p14="http://schemas.microsoft.com/office/powerpoint/2010/main" val="3395843276"/>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406</TotalTime>
  <Words>1159</Words>
  <Application>Microsoft Office PowerPoint</Application>
  <PresentationFormat>Panorámica</PresentationFormat>
  <Paragraphs>80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Söhne</vt:lpstr>
      <vt:lpstr>Tw Cen MT</vt:lpstr>
      <vt:lpstr>Gota</vt:lpstr>
      <vt:lpstr>Segmentación de clientes</vt:lpstr>
      <vt:lpstr>Introducción</vt:lpstr>
      <vt:lpstr>Objetivos</vt:lpstr>
      <vt:lpstr>Acerca de los datos</vt:lpstr>
      <vt:lpstr>Características generales de la cartera de clientes</vt:lpstr>
      <vt:lpstr>Características generales de la cartera de clientes</vt:lpstr>
      <vt:lpstr>Características de compras de los clientes</vt:lpstr>
      <vt:lpstr>Características de compras de los clientes</vt:lpstr>
      <vt:lpstr>Segmentación de clientes</vt:lpstr>
      <vt:lpstr>Segmentos de clientes y marketing</vt:lpstr>
      <vt:lpstr>Conclusiones</vt:lpstr>
      <vt:lpstr>Recomendaciones y lineamientos futuros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Segmentación de clientes</dc:title>
  <dc:creator>horacio brites</dc:creator>
  <cp:lastModifiedBy>horacio brites</cp:lastModifiedBy>
  <cp:revision>15</cp:revision>
  <dcterms:created xsi:type="dcterms:W3CDTF">2024-02-15T14:09:11Z</dcterms:created>
  <dcterms:modified xsi:type="dcterms:W3CDTF">2024-02-15T20:55:24Z</dcterms:modified>
</cp:coreProperties>
</file>