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6" r:id="rId3"/>
    <p:sldId id="303" r:id="rId4"/>
    <p:sldId id="308" r:id="rId5"/>
    <p:sldId id="304" r:id="rId6"/>
    <p:sldId id="258" r:id="rId7"/>
    <p:sldId id="263" r:id="rId8"/>
    <p:sldId id="292" r:id="rId9"/>
    <p:sldId id="277" r:id="rId10"/>
    <p:sldId id="306" r:id="rId11"/>
    <p:sldId id="302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305" r:id="rId23"/>
    <p:sldId id="271" r:id="rId24"/>
    <p:sldId id="272" r:id="rId25"/>
    <p:sldId id="273" r:id="rId26"/>
    <p:sldId id="295" r:id="rId27"/>
    <p:sldId id="278" r:id="rId28"/>
    <p:sldId id="315" r:id="rId29"/>
    <p:sldId id="314" r:id="rId30"/>
    <p:sldId id="316" r:id="rId31"/>
    <p:sldId id="317" r:id="rId32"/>
    <p:sldId id="318" r:id="rId33"/>
    <p:sldId id="319" r:id="rId34"/>
    <p:sldId id="350" r:id="rId35"/>
    <p:sldId id="320" r:id="rId36"/>
    <p:sldId id="321" r:id="rId37"/>
    <p:sldId id="322" r:id="rId38"/>
    <p:sldId id="323" r:id="rId39"/>
    <p:sldId id="324" r:id="rId40"/>
    <p:sldId id="334" r:id="rId41"/>
    <p:sldId id="335" r:id="rId42"/>
    <p:sldId id="332" r:id="rId43"/>
    <p:sldId id="333" r:id="rId44"/>
    <p:sldId id="336" r:id="rId45"/>
    <p:sldId id="337" r:id="rId46"/>
    <p:sldId id="338" r:id="rId47"/>
    <p:sldId id="339" r:id="rId48"/>
    <p:sldId id="325" r:id="rId49"/>
    <p:sldId id="340" r:id="rId50"/>
    <p:sldId id="327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13" r:id="rId61"/>
    <p:sldId id="326" r:id="rId62"/>
    <p:sldId id="328" r:id="rId63"/>
    <p:sldId id="329" r:id="rId64"/>
    <p:sldId id="330" r:id="rId65"/>
    <p:sldId id="331" r:id="rId66"/>
    <p:sldId id="300" r:id="rId67"/>
    <p:sldId id="301" r:id="rId68"/>
    <p:sldId id="293" r:id="rId69"/>
    <p:sldId id="307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7D"/>
    <a:srgbClr val="1F4E79"/>
    <a:srgbClr val="E59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90" y="-330"/>
      </p:cViewPr>
      <p:guideLst>
        <p:guide pos="72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2EFC-B7E4-487F-A0D6-01863433E4B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949E-DC9F-4599-B3F3-43366D144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월과 </a:t>
            </a:r>
            <a:r>
              <a:rPr lang="en-US" altLang="ko-KR" dirty="0"/>
              <a:t>7</a:t>
            </a:r>
            <a:r>
              <a:rPr lang="ko-KR" altLang="en-US" dirty="0"/>
              <a:t>월은 할인을 하지 않는 상품을 구매하는 비율이 더 높다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C949E-DC9F-4599-B3F3-43366D14440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1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할부요인 </a:t>
            </a:r>
            <a:r>
              <a:rPr lang="en-US" altLang="ko-KR" dirty="0"/>
              <a:t>/ </a:t>
            </a:r>
            <a:r>
              <a:rPr lang="ko-KR" altLang="en-US" dirty="0"/>
              <a:t>요일 </a:t>
            </a:r>
            <a:r>
              <a:rPr lang="en-US" altLang="ko-KR" dirty="0"/>
              <a:t>/ </a:t>
            </a:r>
            <a:r>
              <a:rPr lang="ko-KR" altLang="en-US" dirty="0"/>
              <a:t>판매건수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평일</a:t>
            </a:r>
            <a:r>
              <a:rPr lang="en-US" altLang="ko-KR" dirty="0"/>
              <a:t>(</a:t>
            </a:r>
            <a:r>
              <a:rPr lang="ko-KR" altLang="en-US" dirty="0" err="1"/>
              <a:t>월화수목</a:t>
            </a:r>
            <a:r>
              <a:rPr lang="en-US" altLang="ko-KR" dirty="0"/>
              <a:t>) </a:t>
            </a:r>
            <a:r>
              <a:rPr lang="ko-KR" altLang="en-US" dirty="0"/>
              <a:t>보다 주말</a:t>
            </a:r>
            <a:r>
              <a:rPr lang="en-US" altLang="ko-KR" dirty="0"/>
              <a:t>(</a:t>
            </a:r>
            <a:r>
              <a:rPr lang="ko-KR" altLang="en-US" dirty="0" err="1"/>
              <a:t>금토일</a:t>
            </a:r>
            <a:r>
              <a:rPr lang="en-US" altLang="ko-KR" dirty="0"/>
              <a:t>)</a:t>
            </a:r>
            <a:r>
              <a:rPr lang="ko-KR" altLang="en-US" dirty="0"/>
              <a:t>때 할부로 구매하는 사람들이 더 많다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할부구매량</a:t>
            </a:r>
            <a:r>
              <a:rPr lang="ko-KR" altLang="en-US" dirty="0"/>
              <a:t> </a:t>
            </a:r>
            <a:r>
              <a:rPr lang="en-US" altLang="ko-KR" dirty="0"/>
              <a:t>=&gt;   </a:t>
            </a:r>
            <a:r>
              <a:rPr lang="ko-KR" altLang="en-US" dirty="0"/>
              <a:t>주말</a:t>
            </a:r>
            <a:r>
              <a:rPr lang="en-US" altLang="ko-KR" dirty="0"/>
              <a:t> &gt; </a:t>
            </a:r>
            <a:r>
              <a:rPr lang="ko-KR" altLang="en-US" dirty="0"/>
              <a:t>평일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C949E-DC9F-4599-B3F3-43366D14440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6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할부요인 </a:t>
            </a:r>
            <a:r>
              <a:rPr lang="en-US" altLang="ko-KR" dirty="0"/>
              <a:t>/ </a:t>
            </a:r>
            <a:r>
              <a:rPr lang="ko-KR" altLang="en-US" dirty="0"/>
              <a:t>요일 </a:t>
            </a:r>
            <a:r>
              <a:rPr lang="en-US" altLang="ko-KR" dirty="0"/>
              <a:t>/ </a:t>
            </a:r>
            <a:r>
              <a:rPr lang="ko-KR" altLang="en-US" dirty="0"/>
              <a:t>판매건수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평일</a:t>
            </a:r>
            <a:r>
              <a:rPr lang="en-US" altLang="ko-KR" dirty="0"/>
              <a:t>(</a:t>
            </a:r>
            <a:r>
              <a:rPr lang="ko-KR" altLang="en-US" dirty="0" err="1"/>
              <a:t>월화수목</a:t>
            </a:r>
            <a:r>
              <a:rPr lang="en-US" altLang="ko-KR" dirty="0"/>
              <a:t>) </a:t>
            </a:r>
            <a:r>
              <a:rPr lang="ko-KR" altLang="en-US" dirty="0"/>
              <a:t>보다 주말</a:t>
            </a:r>
            <a:r>
              <a:rPr lang="en-US" altLang="ko-KR" dirty="0"/>
              <a:t>(</a:t>
            </a:r>
            <a:r>
              <a:rPr lang="ko-KR" altLang="en-US" dirty="0" err="1"/>
              <a:t>금토일</a:t>
            </a:r>
            <a:r>
              <a:rPr lang="en-US" altLang="ko-KR" dirty="0"/>
              <a:t>)</a:t>
            </a:r>
            <a:r>
              <a:rPr lang="ko-KR" altLang="en-US" dirty="0"/>
              <a:t>때 할부로 구매하는 사람들이 더 많다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할부구매량</a:t>
            </a:r>
            <a:r>
              <a:rPr lang="ko-KR" altLang="en-US" dirty="0"/>
              <a:t> </a:t>
            </a:r>
            <a:r>
              <a:rPr lang="en-US" altLang="ko-KR" dirty="0"/>
              <a:t>=&gt;   </a:t>
            </a:r>
            <a:r>
              <a:rPr lang="ko-KR" altLang="en-US" dirty="0"/>
              <a:t>주말</a:t>
            </a:r>
            <a:r>
              <a:rPr lang="en-US" altLang="ko-KR" dirty="0"/>
              <a:t> &gt; </a:t>
            </a:r>
            <a:r>
              <a:rPr lang="ko-KR" altLang="en-US" dirty="0"/>
              <a:t>평일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C949E-DC9F-4599-B3F3-43366D1444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C949E-DC9F-4599-B3F3-43366D14440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9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AF32-CDBF-42A3-943F-1EF69EC6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4BB88-A9F5-4FD7-80A8-521C0A0D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B7B7-199F-4C96-B3BA-B694435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E9D82-9CC7-4ED6-9406-BC7264CA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73C4-4CBC-4542-8258-6845B6B6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719F-A210-4F00-8438-700C68D1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0EAE-EC8A-491B-8067-145CA42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39D2-AE9B-4530-814E-835533A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22CD-8D1E-4F8A-B61F-3D9BEB8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5BA0-E77D-4574-87D7-E8414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A46C-7584-4DA1-8F04-E4BBA1E2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34910-4617-450F-AD22-057248ED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56FA-E985-45B7-8848-19D37BD3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FF6D-D61A-42FA-A308-BD829CD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5D2D-EFD7-491D-9461-D796B3F6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073C-726F-4916-BD6A-630EE55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FE-A0DE-47B3-A5AA-BB0C76C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52-30FA-48ED-9BF3-821B8C8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0B90-1593-4F4D-A7D9-157BBBC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C74D-56C4-454F-BBBB-3953B1B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780-7468-4AB9-90BC-D80CE5A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7CCFF-92D7-439E-95E5-F1EDB26C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344D-48D6-441E-BDCB-F6EF7D2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B030-01B3-4D34-A8A3-53BB902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D4C5-9216-487B-AA09-0544D00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5755-F13C-41DE-864A-564290FD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B53F-AE2E-4DD9-AEA0-3992E951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BDB0-D4A6-4845-A832-BD1DBA1C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A4F5-0C43-42ED-977A-3A03B5F2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EB29-46CB-4065-A1BE-C9D6F9C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AFC4-869F-403C-B3D0-B2BC28A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1259-502B-4445-940F-280A8EC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4A1D-8305-405C-872F-D8654EE8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D02F-007B-4599-85E2-55A9D58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646AF-BE84-4ABD-B05C-6CEAB1C0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C3646A-E416-4617-A89B-C9B7E042A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BCB4-4A78-48D9-A803-4167026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41399-75F2-4CB1-BB91-E5F1070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FD42-D581-4AFE-8A1B-15D70C8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E546-0AEE-44A9-A942-E5AE098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6BB77-6456-4D61-B2FC-D8AACBF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E981-C631-4E8A-9328-125A812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BB2B3-22E7-4AD1-9E1F-11B10D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D7900-D47C-43BC-A115-60ED731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6A122-B983-4525-BE89-2D85CBD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1C9D-72E7-4A61-A74C-0335978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7E60-B134-4F55-A15B-AB429DE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FA0E-30C3-4E21-9044-908D50C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7C393-BFE1-4E56-AC28-A5A72204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75FC-A109-439A-8183-B22567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09C11-AE52-4839-9E66-646FE46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77B20-15EE-448E-9191-C9C7DDC3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2A09-1220-4322-BE73-10B297A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08DDD-F277-42E6-8C14-31A45F1A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BEB73-0041-4A4F-9C3F-31A5285C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BBCEB-1250-4CD2-99DB-AF8BF2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FE884-6DAE-48C4-8CEF-BB3BF1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8D433-D823-445D-B12C-016683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3D7BB-C700-4637-A441-0E733F2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4557-E575-4EB7-BF57-A54D9DC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1602-200B-42FE-8FB5-D1F04BF1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22D6-23BE-472F-8D8C-A058B8A7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0A43E-004E-4E31-94C1-5B814B9B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AA1BA-FE6A-4341-8258-71A43D40E2DB}"/>
              </a:ext>
            </a:extLst>
          </p:cNvPr>
          <p:cNvSpPr txBox="1"/>
          <p:nvPr/>
        </p:nvSpPr>
        <p:spPr>
          <a:xfrm>
            <a:off x="10363200" y="4742181"/>
            <a:ext cx="113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김근영</a:t>
            </a:r>
            <a:endParaRPr lang="en-US" altLang="ko-KR" dirty="0"/>
          </a:p>
          <a:p>
            <a:r>
              <a:rPr lang="ko-KR" altLang="en-US" dirty="0" err="1"/>
              <a:t>정성목</a:t>
            </a:r>
            <a:endParaRPr lang="en-US" altLang="ko-KR" dirty="0"/>
          </a:p>
          <a:p>
            <a:r>
              <a:rPr lang="ko-KR" altLang="en-US" dirty="0"/>
              <a:t>지영기</a:t>
            </a:r>
            <a:endParaRPr lang="en-US" altLang="ko-KR" dirty="0"/>
          </a:p>
          <a:p>
            <a:r>
              <a:rPr lang="ko-KR" altLang="en-US" dirty="0"/>
              <a:t>최현수</a:t>
            </a:r>
            <a:endParaRPr lang="en-US" altLang="ko-KR" dirty="0"/>
          </a:p>
          <a:p>
            <a:r>
              <a:rPr lang="ko-KR" altLang="en-US" dirty="0" err="1"/>
              <a:t>황호성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B2316-378D-47FC-9598-377BAAA67B4C}"/>
              </a:ext>
            </a:extLst>
          </p:cNvPr>
          <p:cNvSpPr txBox="1"/>
          <p:nvPr/>
        </p:nvSpPr>
        <p:spPr>
          <a:xfrm>
            <a:off x="4233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4456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Pre-Analysis</a:t>
            </a:r>
          </a:p>
        </p:txBody>
      </p:sp>
    </p:spTree>
    <p:extLst>
      <p:ext uri="{BB962C8B-B14F-4D97-AF65-F5344CB8AC3E}">
        <p14:creationId xmlns:p14="http://schemas.microsoft.com/office/powerpoint/2010/main" val="9719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2DD425-8463-4D1D-BD3E-3BB5B0FE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98"/>
            <a:ext cx="9409113" cy="5096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0C52E5-DD5D-467A-86C4-1CF4E06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2409"/>
            <a:ext cx="9409113" cy="52726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3A202D1-AA15-4E8B-B586-7E8C6237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4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403D3B0-4981-43EC-B348-C97DED64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F9DF0A6-1645-4AE5-A55D-41C933A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19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DABAF58-41A5-487E-93F5-1B3845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6220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1CEDA-3F88-41B5-A5E3-EEB063F4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33BF6-AF6E-4EA6-BF1A-430BE69B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64D0AE-A9B8-47A1-9AE6-C021167B45EB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0DCEA-F17B-4D1E-A504-77DD383155A9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388D-AEE9-4D07-84F8-0E2A09D31E6D}"/>
              </a:ext>
            </a:extLst>
          </p:cNvPr>
          <p:cNvSpPr txBox="1"/>
          <p:nvPr/>
        </p:nvSpPr>
        <p:spPr>
          <a:xfrm>
            <a:off x="1104092" y="715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B928-6E08-403D-BC4B-F5D07C66B82B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8A6D7-187F-404D-B50C-23EE0013B0A1}"/>
              </a:ext>
            </a:extLst>
          </p:cNvPr>
          <p:cNvSpPr/>
          <p:nvPr/>
        </p:nvSpPr>
        <p:spPr>
          <a:xfrm>
            <a:off x="5372619" y="934964"/>
            <a:ext cx="1456123" cy="3968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9E9C2-E3B5-4E7E-A460-80AE5102ADE2}"/>
              </a:ext>
            </a:extLst>
          </p:cNvPr>
          <p:cNvSpPr txBox="1"/>
          <p:nvPr/>
        </p:nvSpPr>
        <p:spPr>
          <a:xfrm>
            <a:off x="5481891" y="8748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0227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B275B-B65F-4523-A406-6B118B7F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D4EC9C-140B-44C1-BE17-533A7007B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B8854-613C-4423-8E8E-57FE1EB9F320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</p:spTree>
    <p:extLst>
      <p:ext uri="{BB962C8B-B14F-4D97-AF65-F5344CB8AC3E}">
        <p14:creationId xmlns:p14="http://schemas.microsoft.com/office/powerpoint/2010/main" val="17631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7EDD8-8A22-4217-AA1C-CB44E85B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9445548" cy="5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D03E2-9D4A-4AA4-AD55-771EB589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83ECCD-1D04-4FDB-8C41-053F512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Analysis</a:t>
            </a:r>
          </a:p>
        </p:txBody>
      </p:sp>
    </p:spTree>
    <p:extLst>
      <p:ext uri="{BB962C8B-B14F-4D97-AF65-F5344CB8AC3E}">
        <p14:creationId xmlns:p14="http://schemas.microsoft.com/office/powerpoint/2010/main" val="328123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96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D62312-8C4D-4774-84A9-0C380802F9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023"/>
            <a:ext cx="90000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7FB82-5FC6-4589-9FC6-B0E2828DAFE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A0EEE7-2DF6-4758-AD9A-A142480D2CA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43458"/>
            <a:ext cx="900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BDBB06-6D6D-466D-B151-A9431C125F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596"/>
            <a:ext cx="9000000" cy="252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06212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3D6CDD-5272-49EB-BEE2-B3CB6EE6DF3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757"/>
            <a:ext cx="9000000" cy="25142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2893E-2BBE-4C3D-A3F7-EE56266CF19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3224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0170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3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4964664" y="2565577"/>
            <a:ext cx="2262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330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F934CD-1526-4F45-9C9A-2AB726541EC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9596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A40C0F-509C-48EA-B3DB-1C232D3434A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6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EA486-AD08-4D36-A043-AF1CB5F71E54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12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A3764-B601-4EF1-9B59-02FF8F97E86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E6EF1-09AE-4607-B391-3120F390399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920F8-4E5C-436C-91F0-68F3DDF05CC4}"/>
              </a:ext>
            </a:extLst>
          </p:cNvPr>
          <p:cNvSpPr txBox="1"/>
          <p:nvPr/>
        </p:nvSpPr>
        <p:spPr>
          <a:xfrm>
            <a:off x="49870" y="557282"/>
            <a:ext cx="396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58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1DD133-4F29-45C6-82E9-AC87A290468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92B984-F49A-463C-8403-84F1FDC1185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66D3D8-244B-4D15-AB9C-EB18FAF05C7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6B75-3368-4B45-8633-BFCE078820F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381CC-47CB-41DF-9F08-08037AFBCB11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25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95B0E-8A93-401E-9D9C-52A3F39ADCB1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FEDD-7A04-49F8-968B-78823736CC8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C03CD-707B-4DFD-B72F-3B6B591E940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581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91025B-17B2-49D9-8DA3-17D0A80D783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496C2-C0FE-43F7-B21B-728E13EDD17D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74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95B0E-8A93-401E-9D9C-52A3F39ADCB1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FEDD-7A04-49F8-968B-78823736CC8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496C2-C0FE-43F7-B21B-728E13EDD17D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8E321C-EC6A-4CBE-A64D-87CA9F2A1DC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320"/>
            <a:ext cx="90000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4C9DB7-97E8-4992-A2FA-7805521C668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89721"/>
            <a:ext cx="9000000" cy="25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B48C5E-E8DA-4AE4-A788-CEA6E88C1765}"/>
              </a:ext>
            </a:extLst>
          </p:cNvPr>
          <p:cNvSpPr txBox="1"/>
          <p:nvPr/>
        </p:nvSpPr>
        <p:spPr>
          <a:xfrm>
            <a:off x="5245375" y="3336667"/>
            <a:ext cx="300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일자별</a:t>
            </a:r>
            <a:r>
              <a:rPr lang="ko-KR" altLang="en-US" sz="2000" b="1" dirty="0"/>
              <a:t> 일시불 추세곡선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532727-865A-44D1-965D-92B02B3769DD}"/>
              </a:ext>
            </a:extLst>
          </p:cNvPr>
          <p:cNvSpPr txBox="1"/>
          <p:nvPr/>
        </p:nvSpPr>
        <p:spPr>
          <a:xfrm>
            <a:off x="5245375" y="4883613"/>
            <a:ext cx="279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일자별</a:t>
            </a:r>
            <a:r>
              <a:rPr lang="ko-KR" altLang="en-US" sz="2000" b="1" dirty="0"/>
              <a:t> 할부 추세곡선</a:t>
            </a:r>
          </a:p>
        </p:txBody>
      </p:sp>
    </p:spTree>
    <p:extLst>
      <p:ext uri="{BB962C8B-B14F-4D97-AF65-F5344CB8AC3E}">
        <p14:creationId xmlns:p14="http://schemas.microsoft.com/office/powerpoint/2010/main" val="2494382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DB46DA-5A81-462E-B1B2-180C128773F6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64463-C2D2-4E06-AFC5-DBF6EBE83054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DEFAD-BB63-4893-B84F-6A21114C0E2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" y="1818799"/>
            <a:ext cx="900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6AB39-1AB0-43B5-909D-6886B285791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BDBB6-93D7-492B-8BB0-17F473387678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29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901F33-2300-4C05-A3A5-4817CD5DEC7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5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6E640-231F-4BB2-A925-CA517DDF8F4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9" y="4323278"/>
            <a:ext cx="90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2E1808-2840-4D56-A054-4EF33216B54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" y="1800492"/>
            <a:ext cx="9000000" cy="25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AF3E81-73E3-48AA-B6EB-963A01DC400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" y="4301387"/>
            <a:ext cx="900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9A6052-5C1F-4EA1-BDA0-F6C8BC0FB21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818799"/>
            <a:ext cx="900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8EA5B8-CA70-4E09-9520-5AC809A06A9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4338000"/>
            <a:ext cx="900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963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FAC9F-ABA9-4CB5-BAA2-D6285751068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454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A2CC1-FA61-4FB8-AC5E-68D2E2E01E1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9" y="4338000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46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시간별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6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AD2B-2E21-4AD7-AF4C-9D6AC5A685B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597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7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C4CD3-08ED-46CA-9E56-086469E630C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6" y="1818000"/>
            <a:ext cx="9000000" cy="50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6CC2D-20EB-48BC-892F-E36E81BC8D19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357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시간대별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145B4-99D5-4C91-8A67-F568EB09FE4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3A434-19EF-484F-85A0-EE87B23A9D0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BA055-D31E-4A43-9A8F-C2A4082F67EB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55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시간대별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0B588-CA79-43CA-9D92-52ADDA74B1A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1F5EA2-79D5-4C02-B0AA-E58604FB95A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14FFE-EE37-4AD3-B9DD-2D6C6D693078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26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A2C723-5A23-4EA0-A39B-87BF3F09300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818000"/>
            <a:ext cx="468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FF08A0-C98E-4EE8-9890-7774C8AE4A7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000"/>
            <a:ext cx="46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7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2A03E-ED9F-4123-923F-E45BEDE719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1" y="1815464"/>
            <a:ext cx="468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EF5D6D-452C-4346-9F3C-BEED3608D6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46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6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AB5A6A-2AFB-4968-89E1-170A5E86BB1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85" y="1808384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A591D9-2F04-4BF9-9602-F9602D31D0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15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3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36B32-6182-47FE-9682-F9801AF213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808384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2F5EF-3C78-4243-AF82-0F3B4525982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0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8F2BA-D83A-4B0F-8225-CFD56F1336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2" y="1813163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253C3-847F-4375-B8A1-9E90A5F873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163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8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A4D483-ABAD-4EED-A74F-C8668A1CB8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38" y="1807445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AD741-BB25-4A52-99F5-59126B14F95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" y="1810266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582077" y="256045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7D61E4-0D5F-4B07-B41D-8F61090B22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82" y="1808384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19ECE5-6461-4CC6-B864-8DACA506901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" y="1811138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5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C4120-1482-4EA2-83ED-857F6AAF9E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24" y="1808384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F70E26-6438-47D1-8089-5CFA933FCE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5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수입여부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06362-17A0-429C-AC46-E8475993F1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7" y="1808384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729BEE-F433-462A-BAD6-746CFC4A54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수입여부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7CC89-2C46-4CE8-8BDA-922C442C8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62" y="1819597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A04F64-528F-40C0-9939-D408A2A2EC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6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수입여부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5FAAF1-B0DD-47BF-8FE9-EFAF14A7F1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9" y="1808384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78F184-E252-4F9E-8F1A-75A046D834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0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수입여부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D099C-6A96-4285-AB37-631E2261CC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818000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7E905-6CEF-425E-84BC-7049B55F32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000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2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가격대별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가격대별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1FA61-AC0F-41B8-9E8C-64CC2E5ED88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23" y="1819597"/>
            <a:ext cx="450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F6FB8E-BA68-4A65-8B17-33B7DA6C0E8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1" y="1819597"/>
            <a:ext cx="45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5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가격대별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가격대별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4D94A7-6E45-4F5C-986B-B024AA43EA8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20" y="1819597"/>
            <a:ext cx="4500000" cy="50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98BF16-5AF5-4301-A34A-0ABC5F2453C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" y="1819597"/>
            <a:ext cx="45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46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가격대별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가격대별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8F1A3-8B7D-45E9-A6F6-C356E27EBE9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5" y="1818000"/>
            <a:ext cx="4500000" cy="50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E9F200-C451-43B5-99DE-6BA93BD7078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" y="1818000"/>
            <a:ext cx="45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4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가격대별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가격대별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CE16C-11C0-4A3E-9352-5BC2398D5F9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64" y="1819597"/>
            <a:ext cx="450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3CF4D7-19D6-4E18-B196-0627E5903A3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45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CF5E894-324B-41D8-B58C-F39629EC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9932"/>
              </p:ext>
            </p:extLst>
          </p:nvPr>
        </p:nvGraphicFramePr>
        <p:xfrm>
          <a:off x="771235" y="3630927"/>
          <a:ext cx="10649530" cy="10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sales_date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sales_time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goodcd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brd_nm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corner_nm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part_nm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team_nm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지점명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브랜드명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코너명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층명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파트명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팀명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5635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B6508DE-A7F3-45B7-9872-04673C79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1877"/>
              </p:ext>
            </p:extLst>
          </p:nvPr>
        </p:nvGraphicFramePr>
        <p:xfrm>
          <a:off x="771235" y="4921634"/>
          <a:ext cx="10649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buyer_nm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import_flg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inst_mon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inst_fee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dc_rate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순판매액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할부개월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할부이자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무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거래월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FE05A9-EEE8-4126-AF3B-FF9E49268ED7}"/>
              </a:ext>
            </a:extLst>
          </p:cNvPr>
          <p:cNvSpPr txBox="1"/>
          <p:nvPr/>
        </p:nvSpPr>
        <p:spPr>
          <a:xfrm>
            <a:off x="940638" y="392720"/>
            <a:ext cx="40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dataset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19401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5E1CA-CDB9-484D-A523-E77A5F0B9F4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579F1-B61F-4993-9348-DA94DF9D27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717504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C9F17-5C1D-4215-9540-4A3AEB325DC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7C431-76A6-420C-80ED-FA091248F8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</p:spTree>
    <p:extLst>
      <p:ext uri="{BB962C8B-B14F-4D97-AF65-F5344CB8AC3E}">
        <p14:creationId xmlns:p14="http://schemas.microsoft.com/office/powerpoint/2010/main" val="89297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2275080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2612354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EDD51-597E-4E25-B9C5-365673E01A1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33E044-5CB4-4938-B0DD-A55F583128E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413314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A7711-F199-43F6-9385-610C02B6FDA0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2A232-FD5C-4039-93D9-3C3C954162DC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49879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76DDD-EF1A-4963-80C6-CD0402050C36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081C-FC1A-4FF8-A2A5-948373C4BFF8}"/>
              </a:ext>
            </a:extLst>
          </p:cNvPr>
          <p:cNvSpPr txBox="1"/>
          <p:nvPr/>
        </p:nvSpPr>
        <p:spPr>
          <a:xfrm>
            <a:off x="4147296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대조분석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5BDCC-5563-41A4-972C-402F7A229588}"/>
              </a:ext>
            </a:extLst>
          </p:cNvPr>
          <p:cNvSpPr txBox="1"/>
          <p:nvPr/>
        </p:nvSpPr>
        <p:spPr>
          <a:xfrm>
            <a:off x="4294160" y="2562880"/>
            <a:ext cx="360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 Analysis</a:t>
            </a:r>
          </a:p>
        </p:txBody>
      </p:sp>
    </p:spTree>
    <p:extLst>
      <p:ext uri="{BB962C8B-B14F-4D97-AF65-F5344CB8AC3E}">
        <p14:creationId xmlns:p14="http://schemas.microsoft.com/office/powerpoint/2010/main" val="1933149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2057582"/>
            <a:ext cx="69701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364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42748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083735" y="2591455"/>
            <a:ext cx="20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6736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1905506"/>
            <a:ext cx="6970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/>
              <a:t>+</a:t>
            </a:r>
            <a:r>
              <a:rPr lang="ko-KR" altLang="en-US" sz="9600" dirty="0"/>
              <a:t>분석활용시나리오</a:t>
            </a:r>
          </a:p>
        </p:txBody>
      </p:sp>
    </p:spTree>
    <p:extLst>
      <p:ext uri="{BB962C8B-B14F-4D97-AF65-F5344CB8AC3E}">
        <p14:creationId xmlns:p14="http://schemas.microsoft.com/office/powerpoint/2010/main" val="301473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2F96FD8-4FFE-410D-82BD-33AF3D415319}"/>
              </a:ext>
            </a:extLst>
          </p:cNvPr>
          <p:cNvSpPr/>
          <p:nvPr/>
        </p:nvSpPr>
        <p:spPr>
          <a:xfrm>
            <a:off x="878749" y="2252487"/>
            <a:ext cx="7138755" cy="2170499"/>
          </a:xfrm>
          <a:prstGeom prst="roundRect">
            <a:avLst/>
          </a:prstGeom>
          <a:solidFill>
            <a:srgbClr val="00B050">
              <a:alpha val="46000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CFC72E-289D-4F7C-B4C7-1FBC33F9E096}"/>
              </a:ext>
            </a:extLst>
          </p:cNvPr>
          <p:cNvSpPr/>
          <p:nvPr/>
        </p:nvSpPr>
        <p:spPr>
          <a:xfrm>
            <a:off x="4509330" y="2329721"/>
            <a:ext cx="3417190" cy="2018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6952E0-8758-40DD-885A-5C0059EB1A31}"/>
              </a:ext>
            </a:extLst>
          </p:cNvPr>
          <p:cNvSpPr/>
          <p:nvPr/>
        </p:nvSpPr>
        <p:spPr>
          <a:xfrm>
            <a:off x="966257" y="2329721"/>
            <a:ext cx="3299225" cy="1768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106E3F-6FDD-46C7-B41C-8D93BC283343}"/>
              </a:ext>
            </a:extLst>
          </p:cNvPr>
          <p:cNvSpPr/>
          <p:nvPr/>
        </p:nvSpPr>
        <p:spPr>
          <a:xfrm>
            <a:off x="312774" y="5074727"/>
            <a:ext cx="3638946" cy="778984"/>
          </a:xfrm>
          <a:prstGeom prst="round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 간에 차이가 있는지 분석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9378B5-8E5F-479A-9BDB-08F40844B445}"/>
              </a:ext>
            </a:extLst>
          </p:cNvPr>
          <p:cNvSpPr/>
          <p:nvPr/>
        </p:nvSpPr>
        <p:spPr>
          <a:xfrm>
            <a:off x="8164811" y="2329721"/>
            <a:ext cx="3299225" cy="176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5A42F-AB51-4C1C-9217-03D7F22646C8}"/>
              </a:ext>
            </a:extLst>
          </p:cNvPr>
          <p:cNvSpPr/>
          <p:nvPr/>
        </p:nvSpPr>
        <p:spPr>
          <a:xfrm>
            <a:off x="966258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판매실적결정요인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영향〮투입〮예측〮설명〮독립변수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71613-7EFB-4F5B-BACA-7FA5969B0364}"/>
              </a:ext>
            </a:extLst>
          </p:cNvPr>
          <p:cNvSpPr/>
          <p:nvPr/>
        </p:nvSpPr>
        <p:spPr>
          <a:xfrm>
            <a:off x="4509329" y="1601551"/>
            <a:ext cx="3417190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정량성과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ED86B-E03C-410F-8DD5-9C99D89AB76C}"/>
              </a:ext>
            </a:extLst>
          </p:cNvPr>
          <p:cNvSpPr/>
          <p:nvPr/>
        </p:nvSpPr>
        <p:spPr>
          <a:xfrm>
            <a:off x="8164812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정성성과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성과〮반응〮결과〮종속변수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26C659-1DDB-4C5F-B17E-3C7EEAD80DD9}"/>
              </a:ext>
            </a:extLst>
          </p:cNvPr>
          <p:cNvSpPr/>
          <p:nvPr/>
        </p:nvSpPr>
        <p:spPr>
          <a:xfrm>
            <a:off x="4509330" y="4793006"/>
            <a:ext cx="3417189" cy="1255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E6842B-4AC3-41B2-AAA5-FB2982C1FAC0}"/>
              </a:ext>
            </a:extLst>
          </p:cNvPr>
          <p:cNvSpPr/>
          <p:nvPr/>
        </p:nvSpPr>
        <p:spPr>
          <a:xfrm>
            <a:off x="4575060" y="6143492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소비자특성요인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조절〮상황〮교란〮혼동변수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089196-48EB-4828-8DB0-5FCE67BF7E16}"/>
              </a:ext>
            </a:extLst>
          </p:cNvPr>
          <p:cNvCxnSpPr/>
          <p:nvPr/>
        </p:nvCxnSpPr>
        <p:spPr>
          <a:xfrm>
            <a:off x="7947684" y="3183695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473F5FA-8273-43F9-8D23-CA2FAC9D815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rot="5400000">
            <a:off x="2964317" y="3590916"/>
            <a:ext cx="651741" cy="2315880"/>
          </a:xfrm>
          <a:prstGeom prst="bentConnector3">
            <a:avLst>
              <a:gd name="adj1" fmla="val 50000"/>
            </a:avLst>
          </a:prstGeom>
          <a:ln w="19050">
            <a:solidFill>
              <a:srgbClr val="009C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490158-8EDE-46DE-8AB3-1DFD8B98A071}"/>
              </a:ext>
            </a:extLst>
          </p:cNvPr>
          <p:cNvSpPr/>
          <p:nvPr/>
        </p:nvSpPr>
        <p:spPr>
          <a:xfrm>
            <a:off x="601118" y="4800468"/>
            <a:ext cx="1032828" cy="2737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분석가설</a:t>
            </a:r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F077BBDA-96CA-4FA7-BF8B-5455B8E7475A}"/>
              </a:ext>
            </a:extLst>
          </p:cNvPr>
          <p:cNvSpPr/>
          <p:nvPr/>
        </p:nvSpPr>
        <p:spPr>
          <a:xfrm rot="5400000">
            <a:off x="6094702" y="3472957"/>
            <a:ext cx="276226" cy="2272469"/>
          </a:xfrm>
          <a:prstGeom prst="homePlate">
            <a:avLst>
              <a:gd name="adj" fmla="val 686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128400-A1FF-468A-BA03-2F0014FC90FE}"/>
              </a:ext>
            </a:extLst>
          </p:cNvPr>
          <p:cNvCxnSpPr/>
          <p:nvPr/>
        </p:nvCxnSpPr>
        <p:spPr>
          <a:xfrm>
            <a:off x="4289178" y="3193161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7D3422-C5C2-4625-B74B-95E59E99DB6E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715959-1BD6-429F-8B38-2FB77A32B28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5E4DEA-4B67-4232-BF7F-9FDB41E80434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7B8B3C-6C7B-40AC-BE6F-2338B56BA600}"/>
              </a:ext>
            </a:extLst>
          </p:cNvPr>
          <p:cNvSpPr/>
          <p:nvPr/>
        </p:nvSpPr>
        <p:spPr>
          <a:xfrm>
            <a:off x="3123997" y="2719101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851D6-A882-46B8-946D-FC266E8F703C}"/>
              </a:ext>
            </a:extLst>
          </p:cNvPr>
          <p:cNvSpPr/>
          <p:nvPr/>
        </p:nvSpPr>
        <p:spPr>
          <a:xfrm>
            <a:off x="2205101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결제방법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329F5F-F841-4660-BB39-B6D5F0C2D1D6}"/>
              </a:ext>
            </a:extLst>
          </p:cNvPr>
          <p:cNvSpPr/>
          <p:nvPr/>
        </p:nvSpPr>
        <p:spPr>
          <a:xfrm>
            <a:off x="1286205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방문목적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E6A0199-B9CC-40EC-A108-AF1FD84D1559}"/>
              </a:ext>
            </a:extLst>
          </p:cNvPr>
          <p:cNvSpPr/>
          <p:nvPr/>
        </p:nvSpPr>
        <p:spPr>
          <a:xfrm>
            <a:off x="3123997" y="3071684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50AC93F-43CB-40FA-9938-AB886EB52670}"/>
              </a:ext>
            </a:extLst>
          </p:cNvPr>
          <p:cNvSpPr/>
          <p:nvPr/>
        </p:nvSpPr>
        <p:spPr>
          <a:xfrm>
            <a:off x="2205101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4127E8-02A1-4756-95A4-581397F0B181}"/>
              </a:ext>
            </a:extLst>
          </p:cNvPr>
          <p:cNvSpPr/>
          <p:nvPr/>
        </p:nvSpPr>
        <p:spPr>
          <a:xfrm>
            <a:off x="1286205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구매목적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81C03F-D6A3-4013-8377-A4B99B2F7B86}"/>
              </a:ext>
            </a:extLst>
          </p:cNvPr>
          <p:cNvSpPr/>
          <p:nvPr/>
        </p:nvSpPr>
        <p:spPr>
          <a:xfrm>
            <a:off x="3123997" y="3424267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130010-D56A-403E-8C4E-D3DAE91C3991}"/>
              </a:ext>
            </a:extLst>
          </p:cNvPr>
          <p:cNvSpPr/>
          <p:nvPr/>
        </p:nvSpPr>
        <p:spPr>
          <a:xfrm>
            <a:off x="2205101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가용금액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6EE997-5AD5-406F-B987-59C1C5364822}"/>
              </a:ext>
            </a:extLst>
          </p:cNvPr>
          <p:cNvSpPr/>
          <p:nvPr/>
        </p:nvSpPr>
        <p:spPr>
          <a:xfrm>
            <a:off x="1286205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동반형태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0CAC9A-B826-4CDB-94C5-1FC1913268E6}"/>
              </a:ext>
            </a:extLst>
          </p:cNvPr>
          <p:cNvSpPr/>
          <p:nvPr/>
        </p:nvSpPr>
        <p:spPr>
          <a:xfrm>
            <a:off x="6724543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6F3A57-4361-4AF4-B806-2C843E78C67B}"/>
              </a:ext>
            </a:extLst>
          </p:cNvPr>
          <p:cNvSpPr/>
          <p:nvPr/>
        </p:nvSpPr>
        <p:spPr>
          <a:xfrm>
            <a:off x="5796122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F3D36C-816A-4C61-9077-64272F45921C}"/>
              </a:ext>
            </a:extLst>
          </p:cNvPr>
          <p:cNvSpPr/>
          <p:nvPr/>
        </p:nvSpPr>
        <p:spPr>
          <a:xfrm>
            <a:off x="4891629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9A43BC-CC9F-4965-AF70-7FECA2D82447}"/>
              </a:ext>
            </a:extLst>
          </p:cNvPr>
          <p:cNvSpPr/>
          <p:nvPr/>
        </p:nvSpPr>
        <p:spPr>
          <a:xfrm>
            <a:off x="6724543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5A81EF-C7EB-43F6-8D10-34B2230BB7EA}"/>
              </a:ext>
            </a:extLst>
          </p:cNvPr>
          <p:cNvSpPr/>
          <p:nvPr/>
        </p:nvSpPr>
        <p:spPr>
          <a:xfrm>
            <a:off x="4891629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F53B57B-EDC2-46FE-9133-DF341B265326}"/>
              </a:ext>
            </a:extLst>
          </p:cNvPr>
          <p:cNvSpPr/>
          <p:nvPr/>
        </p:nvSpPr>
        <p:spPr>
          <a:xfrm>
            <a:off x="6724543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05D6CF-3744-46A0-8404-AD67E8F73058}"/>
              </a:ext>
            </a:extLst>
          </p:cNvPr>
          <p:cNvSpPr/>
          <p:nvPr/>
        </p:nvSpPr>
        <p:spPr>
          <a:xfrm>
            <a:off x="4891629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BDF281D-1E55-49BC-88C1-2CF613F73BAF}"/>
              </a:ext>
            </a:extLst>
          </p:cNvPr>
          <p:cNvSpPr/>
          <p:nvPr/>
        </p:nvSpPr>
        <p:spPr>
          <a:xfrm>
            <a:off x="6724543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0BF80-DC84-4E59-A805-4237951D8A2D}"/>
              </a:ext>
            </a:extLst>
          </p:cNvPr>
          <p:cNvSpPr/>
          <p:nvPr/>
        </p:nvSpPr>
        <p:spPr>
          <a:xfrm>
            <a:off x="4891629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A482D35-3A76-4867-BA77-6137B5C9BA44}"/>
              </a:ext>
            </a:extLst>
          </p:cNvPr>
          <p:cNvGrpSpPr/>
          <p:nvPr/>
        </p:nvGrpSpPr>
        <p:grpSpPr>
          <a:xfrm>
            <a:off x="9448693" y="2876057"/>
            <a:ext cx="827723" cy="612438"/>
            <a:chOff x="9448693" y="2466482"/>
            <a:chExt cx="827723" cy="612438"/>
          </a:xfrm>
          <a:solidFill>
            <a:srgbClr val="1F4E79"/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8164BE-6A5E-4887-9C71-DB3BAC1F1420}"/>
                </a:ext>
              </a:extLst>
            </p:cNvPr>
            <p:cNvSpPr/>
            <p:nvPr/>
          </p:nvSpPr>
          <p:spPr>
            <a:xfrm>
              <a:off x="9448693" y="2466482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판매건수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CDCAC4-DD01-4D1F-A287-C79D163177C2}"/>
                </a:ext>
              </a:extLst>
            </p:cNvPr>
            <p:cNvSpPr/>
            <p:nvPr/>
          </p:nvSpPr>
          <p:spPr>
            <a:xfrm>
              <a:off x="9448693" y="2802695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판매이익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CE34E77-C4F4-4C17-A57A-52269620BC00}"/>
              </a:ext>
            </a:extLst>
          </p:cNvPr>
          <p:cNvSpPr/>
          <p:nvPr/>
        </p:nvSpPr>
        <p:spPr>
          <a:xfrm>
            <a:off x="6724543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BE1A816-9EC1-4285-B895-B7B9AC4BAB52}"/>
              </a:ext>
            </a:extLst>
          </p:cNvPr>
          <p:cNvSpPr/>
          <p:nvPr/>
        </p:nvSpPr>
        <p:spPr>
          <a:xfrm>
            <a:off x="5805647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0D80736-49BA-4DD3-9B1B-441A9F32669D}"/>
              </a:ext>
            </a:extLst>
          </p:cNvPr>
          <p:cNvSpPr/>
          <p:nvPr/>
        </p:nvSpPr>
        <p:spPr>
          <a:xfrm>
            <a:off x="4886751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고객충성도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0FB2FE-00D9-42C1-A55C-018515FAEB9F}"/>
              </a:ext>
            </a:extLst>
          </p:cNvPr>
          <p:cNvSpPr/>
          <p:nvPr/>
        </p:nvSpPr>
        <p:spPr>
          <a:xfrm>
            <a:off x="6724543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방문빈도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F7DEC3-5228-41D0-A984-6120D2763B0F}"/>
              </a:ext>
            </a:extLst>
          </p:cNvPr>
          <p:cNvSpPr/>
          <p:nvPr/>
        </p:nvSpPr>
        <p:spPr>
          <a:xfrm>
            <a:off x="5805647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구매빈도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6B2A9F-9EA2-403D-8AF3-473EEBA0F947}"/>
              </a:ext>
            </a:extLst>
          </p:cNvPr>
          <p:cNvSpPr/>
          <p:nvPr/>
        </p:nvSpPr>
        <p:spPr>
          <a:xfrm>
            <a:off x="4886751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거주지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E317C3-9DCF-4C15-8FF8-9AA47F1566FD}"/>
              </a:ext>
            </a:extLst>
          </p:cNvPr>
          <p:cNvSpPr/>
          <p:nvPr/>
        </p:nvSpPr>
        <p:spPr>
          <a:xfrm>
            <a:off x="6724543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조사시점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87BD2A1-115E-48B7-A2FF-9CC0B68E0264}"/>
              </a:ext>
            </a:extLst>
          </p:cNvPr>
          <p:cNvSpPr/>
          <p:nvPr/>
        </p:nvSpPr>
        <p:spPr>
          <a:xfrm>
            <a:off x="5805647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F9AF69-48B0-4546-9252-9BBC25B365B1}"/>
              </a:ext>
            </a:extLst>
          </p:cNvPr>
          <p:cNvSpPr/>
          <p:nvPr/>
        </p:nvSpPr>
        <p:spPr>
          <a:xfrm>
            <a:off x="4886751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소득수준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041A0B8-F5E7-4679-A14B-D9222223E861}"/>
              </a:ext>
            </a:extLst>
          </p:cNvPr>
          <p:cNvGrpSpPr/>
          <p:nvPr/>
        </p:nvGrpSpPr>
        <p:grpSpPr>
          <a:xfrm>
            <a:off x="1535557" y="707364"/>
            <a:ext cx="9120886" cy="602388"/>
            <a:chOff x="1676400" y="708049"/>
            <a:chExt cx="9120886" cy="602388"/>
          </a:xfrm>
        </p:grpSpPr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16F68698-38D3-4FFA-B37D-5925193F4574}"/>
                </a:ext>
              </a:extLst>
            </p:cNvPr>
            <p:cNvSpPr/>
            <p:nvPr/>
          </p:nvSpPr>
          <p:spPr>
            <a:xfrm>
              <a:off x="1676400" y="708049"/>
              <a:ext cx="1831347" cy="591901"/>
            </a:xfrm>
            <a:prstGeom prst="parallelogram">
              <a:avLst/>
            </a:pr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분석모델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  <p:sp>
          <p:nvSpPr>
            <p:cNvPr id="192" name="평행 사변형 191">
              <a:extLst>
                <a:ext uri="{FF2B5EF4-FFF2-40B4-BE49-F238E27FC236}">
                  <a16:creationId xmlns:a16="http://schemas.microsoft.com/office/drawing/2014/main" id="{CBA95831-57D2-440C-9CA7-A89DCEBAC577}"/>
                </a:ext>
              </a:extLst>
            </p:cNvPr>
            <p:cNvSpPr/>
            <p:nvPr/>
          </p:nvSpPr>
          <p:spPr>
            <a:xfrm>
              <a:off x="3507747" y="718536"/>
              <a:ext cx="7289539" cy="591901"/>
            </a:xfrm>
            <a:prstGeom prst="parallelogram">
              <a:avLst/>
            </a:prstGeom>
            <a:solidFill>
              <a:srgbClr val="1F4E79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3986B-1DEB-4FCC-BBCC-E45A7146D677}"/>
                </a:ext>
              </a:extLst>
            </p:cNvPr>
            <p:cNvSpPr txBox="1"/>
            <p:nvPr/>
          </p:nvSpPr>
          <p:spPr>
            <a:xfrm>
              <a:off x="4001431" y="720568"/>
              <a:ext cx="6795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 판매실적 실태조사를 위한 분석모델에서 판매실적결정요인 중 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정량적 요인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따라 판매실적에 차이가 있는지 관계를 분석함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420573-E0C9-41D8-A2D7-4E0EDA064E95}"/>
              </a:ext>
            </a:extLst>
          </p:cNvPr>
          <p:cNvSpPr/>
          <p:nvPr/>
        </p:nvSpPr>
        <p:spPr>
          <a:xfrm>
            <a:off x="6263056" y="391332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5210853-015B-4A25-817C-902ACA531F87}"/>
              </a:ext>
            </a:extLst>
          </p:cNvPr>
          <p:cNvSpPr/>
          <p:nvPr/>
        </p:nvSpPr>
        <p:spPr>
          <a:xfrm>
            <a:off x="5805795" y="3223168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AC723A5-18B6-4C6D-BC77-3BFD87A10638}"/>
              </a:ext>
            </a:extLst>
          </p:cNvPr>
          <p:cNvSpPr/>
          <p:nvPr/>
        </p:nvSpPr>
        <p:spPr>
          <a:xfrm>
            <a:off x="5810640" y="3560087"/>
            <a:ext cx="805359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7F88E7-BE1F-41D5-B9E1-4552A77E711E}"/>
              </a:ext>
            </a:extLst>
          </p:cNvPr>
          <p:cNvSpPr/>
          <p:nvPr/>
        </p:nvSpPr>
        <p:spPr>
          <a:xfrm>
            <a:off x="5813642" y="2868425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8A79DE-9B68-48E6-8C51-E315F960F563}"/>
              </a:ext>
            </a:extLst>
          </p:cNvPr>
          <p:cNvSpPr/>
          <p:nvPr/>
        </p:nvSpPr>
        <p:spPr>
          <a:xfrm>
            <a:off x="5344307" y="3914156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</p:spTree>
    <p:extLst>
      <p:ext uri="{BB962C8B-B14F-4D97-AF65-F5344CB8AC3E}">
        <p14:creationId xmlns:p14="http://schemas.microsoft.com/office/powerpoint/2010/main" val="26752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33993F21-431B-4483-9BA6-BA58FE14E0B1}"/>
              </a:ext>
            </a:extLst>
          </p:cNvPr>
          <p:cNvSpPr/>
          <p:nvPr/>
        </p:nvSpPr>
        <p:spPr>
          <a:xfrm>
            <a:off x="7330710" y="5236320"/>
            <a:ext cx="4124325" cy="1077219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4939-4329-4BFC-ABBB-D52A024FCC1A}"/>
              </a:ext>
            </a:extLst>
          </p:cNvPr>
          <p:cNvSpPr txBox="1"/>
          <p:nvPr/>
        </p:nvSpPr>
        <p:spPr>
          <a:xfrm flipH="1">
            <a:off x="5281882" y="731198"/>
            <a:ext cx="253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0D1A0-7888-4458-8C8F-F7F329BC7477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0823B8-81F5-4743-B043-70E0E52B377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39B0D-B2E4-4591-92FF-C70D30363299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53DBA-9E01-4982-9F5D-E5164E07422A}"/>
              </a:ext>
            </a:extLst>
          </p:cNvPr>
          <p:cNvGrpSpPr/>
          <p:nvPr/>
        </p:nvGrpSpPr>
        <p:grpSpPr>
          <a:xfrm>
            <a:off x="370374" y="1239242"/>
            <a:ext cx="6303113" cy="2057102"/>
            <a:chOff x="345337" y="2567284"/>
            <a:chExt cx="6303113" cy="2057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79C92D-9B8A-48C9-8D6B-54090CA158FF}"/>
                </a:ext>
              </a:extLst>
            </p:cNvPr>
            <p:cNvGrpSpPr/>
            <p:nvPr/>
          </p:nvGrpSpPr>
          <p:grpSpPr>
            <a:xfrm>
              <a:off x="345337" y="2567284"/>
              <a:ext cx="6303113" cy="1098352"/>
              <a:chOff x="459637" y="1825823"/>
              <a:chExt cx="6303113" cy="10983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ACCC2F-B892-4148-84F2-41D42865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2143125"/>
                <a:ext cx="6229350" cy="7810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A3C1C0-6D08-49A3-8B36-1CF4DB257E8C}"/>
                  </a:ext>
                </a:extLst>
              </p:cNvPr>
              <p:cNvSpPr txBox="1"/>
              <p:nvPr/>
            </p:nvSpPr>
            <p:spPr>
              <a:xfrm flipH="1">
                <a:off x="459637" y="1825823"/>
                <a:ext cx="3513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백화점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 1/4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분기보고서 中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BFCD8-66C2-41E5-9351-0610FDC4937A}"/>
                </a:ext>
              </a:extLst>
            </p:cNvPr>
            <p:cNvSpPr txBox="1"/>
            <p:nvPr/>
          </p:nvSpPr>
          <p:spPr>
            <a:xfrm flipH="1">
              <a:off x="3185975" y="4255054"/>
              <a:ext cx="715257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3.3%   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7ADE4-8D83-4707-9C72-528541AA2E85}"/>
                </a:ext>
              </a:extLst>
            </p:cNvPr>
            <p:cNvSpPr txBox="1"/>
            <p:nvPr/>
          </p:nvSpPr>
          <p:spPr>
            <a:xfrm>
              <a:off x="5589856" y="4255054"/>
              <a:ext cx="820469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19.2%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B00BAC-A478-490C-BF18-0CEF28375EBE}"/>
                </a:ext>
              </a:extLst>
            </p:cNvPr>
            <p:cNvSpPr txBox="1"/>
            <p:nvPr/>
          </p:nvSpPr>
          <p:spPr>
            <a:xfrm>
              <a:off x="4344216" y="4255054"/>
              <a:ext cx="838200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13.3%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04514C7-6FF3-4544-B779-F66C577FD5D0}"/>
                </a:ext>
              </a:extLst>
            </p:cNvPr>
            <p:cNvSpPr/>
            <p:nvPr/>
          </p:nvSpPr>
          <p:spPr>
            <a:xfrm>
              <a:off x="3219753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CBC8650-BBB0-4E56-B5CA-CF7C139E7504}"/>
                </a:ext>
              </a:extLst>
            </p:cNvPr>
            <p:cNvSpPr/>
            <p:nvPr/>
          </p:nvSpPr>
          <p:spPr>
            <a:xfrm>
              <a:off x="4448991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5A8C51CD-2B92-4A1D-BB29-5637B9588554}"/>
                </a:ext>
              </a:extLst>
            </p:cNvPr>
            <p:cNvSpPr/>
            <p:nvPr/>
          </p:nvSpPr>
          <p:spPr>
            <a:xfrm>
              <a:off x="5676900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585961-9F0E-44F5-B6E5-340C7BDDB320}"/>
              </a:ext>
            </a:extLst>
          </p:cNvPr>
          <p:cNvSpPr txBox="1"/>
          <p:nvPr/>
        </p:nvSpPr>
        <p:spPr>
          <a:xfrm>
            <a:off x="7683135" y="5360431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금액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도출할 수 있다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9B343-92E8-4081-9827-F260A5E5AA59}"/>
              </a:ext>
            </a:extLst>
          </p:cNvPr>
          <p:cNvSpPr/>
          <p:nvPr/>
        </p:nvSpPr>
        <p:spPr>
          <a:xfrm>
            <a:off x="329184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4864F-0116-49BF-B180-25BA1DCA0DE2}"/>
              </a:ext>
            </a:extLst>
          </p:cNvPr>
          <p:cNvSpPr/>
          <p:nvPr/>
        </p:nvSpPr>
        <p:spPr>
          <a:xfrm>
            <a:off x="2372945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C4972-E09B-41BD-9F7F-E3D7D7C336E2}"/>
              </a:ext>
            </a:extLst>
          </p:cNvPr>
          <p:cNvSpPr/>
          <p:nvPr/>
        </p:nvSpPr>
        <p:spPr>
          <a:xfrm>
            <a:off x="145892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C213F7-A9E0-4181-9E90-1BFEC1643914}"/>
              </a:ext>
            </a:extLst>
          </p:cNvPr>
          <p:cNvSpPr/>
          <p:nvPr/>
        </p:nvSpPr>
        <p:spPr>
          <a:xfrm>
            <a:off x="3291841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5DA15-893C-4A96-A8B7-7C7EC6172476}"/>
              </a:ext>
            </a:extLst>
          </p:cNvPr>
          <p:cNvSpPr/>
          <p:nvPr/>
        </p:nvSpPr>
        <p:spPr>
          <a:xfrm>
            <a:off x="1458927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B198C-5BC1-4008-A513-D816050F0C55}"/>
              </a:ext>
            </a:extLst>
          </p:cNvPr>
          <p:cNvSpPr/>
          <p:nvPr/>
        </p:nvSpPr>
        <p:spPr>
          <a:xfrm>
            <a:off x="511947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45F2D-2E31-4777-BD67-E6783A5AE011}"/>
              </a:ext>
            </a:extLst>
          </p:cNvPr>
          <p:cNvSpPr/>
          <p:nvPr/>
        </p:nvSpPr>
        <p:spPr>
          <a:xfrm>
            <a:off x="54598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4BA5C5-0B54-43F0-B7E0-AE1D0C7A99ED}"/>
              </a:ext>
            </a:extLst>
          </p:cNvPr>
          <p:cNvSpPr/>
          <p:nvPr/>
        </p:nvSpPr>
        <p:spPr>
          <a:xfrm>
            <a:off x="5119471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17D123-3626-40C7-ACEE-2271F133FC4D}"/>
              </a:ext>
            </a:extLst>
          </p:cNvPr>
          <p:cNvSpPr/>
          <p:nvPr/>
        </p:nvSpPr>
        <p:spPr>
          <a:xfrm>
            <a:off x="545987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972F3-F66F-4890-8447-4DB4CF5B1282}"/>
              </a:ext>
            </a:extLst>
          </p:cNvPr>
          <p:cNvSpPr/>
          <p:nvPr/>
        </p:nvSpPr>
        <p:spPr>
          <a:xfrm>
            <a:off x="420565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3E711E-2B33-430F-B1F3-2033E323004C}"/>
              </a:ext>
            </a:extLst>
          </p:cNvPr>
          <p:cNvSpPr/>
          <p:nvPr/>
        </p:nvSpPr>
        <p:spPr>
          <a:xfrm>
            <a:off x="4205656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B36FE-CF99-4879-8E1C-BBEC29E5B693}"/>
              </a:ext>
            </a:extLst>
          </p:cNvPr>
          <p:cNvSpPr/>
          <p:nvPr/>
        </p:nvSpPr>
        <p:spPr>
          <a:xfrm>
            <a:off x="603328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DD4904-F83F-4FAB-9AEC-48E25164CB6F}"/>
              </a:ext>
            </a:extLst>
          </p:cNvPr>
          <p:cNvSpPr/>
          <p:nvPr/>
        </p:nvSpPr>
        <p:spPr>
          <a:xfrm>
            <a:off x="6033286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1CE46-BCFB-4C2C-846A-3E7D95239700}"/>
              </a:ext>
            </a:extLst>
          </p:cNvPr>
          <p:cNvSpPr/>
          <p:nvPr/>
        </p:nvSpPr>
        <p:spPr>
          <a:xfrm>
            <a:off x="2372945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CCAFF-3B8D-475B-A339-D47787AEE054}"/>
              </a:ext>
            </a:extLst>
          </p:cNvPr>
          <p:cNvSpPr txBox="1"/>
          <p:nvPr/>
        </p:nvSpPr>
        <p:spPr>
          <a:xfrm>
            <a:off x="426872" y="3518253"/>
            <a:ext cx="6424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H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백화점의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판매마진율을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64B9A-1D83-47FB-A79D-D7302D187D15}"/>
              </a:ext>
            </a:extLst>
          </p:cNvPr>
          <p:cNvSpPr txBox="1"/>
          <p:nvPr/>
        </p:nvSpPr>
        <p:spPr>
          <a:xfrm>
            <a:off x="444137" y="3889692"/>
            <a:ext cx="2847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매개변수를 대상으로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00672-48CA-46D4-8BC5-E707CFEA2215}"/>
              </a:ext>
            </a:extLst>
          </p:cNvPr>
          <p:cNvSpPr txBox="1"/>
          <p:nvPr/>
        </p:nvSpPr>
        <p:spPr>
          <a:xfrm>
            <a:off x="455448" y="4990293"/>
            <a:ext cx="640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범례로 분석한 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45554-797C-49BD-8392-21EF73178F85}"/>
              </a:ext>
            </a:extLst>
          </p:cNvPr>
          <p:cNvSpPr txBox="1"/>
          <p:nvPr/>
        </p:nvSpPr>
        <p:spPr>
          <a:xfrm>
            <a:off x="7225936" y="3518253"/>
            <a:ext cx="4737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각 분석단위별 인사이트를 도출한다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A85D5-CC6B-4890-97C5-8A147CEA9A09}"/>
              </a:ext>
            </a:extLst>
          </p:cNvPr>
          <p:cNvSpPr txBox="1"/>
          <p:nvPr/>
        </p:nvSpPr>
        <p:spPr>
          <a:xfrm>
            <a:off x="7225935" y="4166170"/>
            <a:ext cx="473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매개변수별 대조분석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할인율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판매건수와 판매금액에 미치는 영향을 분석한다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F2AAD-99B0-438D-8735-461A2627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1" y="4425636"/>
            <a:ext cx="5991225" cy="183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48B323-AFBE-4D51-8BB2-B91DDB5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18" y="4425636"/>
            <a:ext cx="1628775" cy="590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CA51F8-27C2-4272-B985-A6493AC9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9" y="3517556"/>
            <a:ext cx="7553325" cy="6286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DE11B5-6579-457C-941B-BCE71DC0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19" y="2529684"/>
            <a:ext cx="4229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3274</Words>
  <Application>Microsoft Office PowerPoint</Application>
  <PresentationFormat>와이드스크린</PresentationFormat>
  <Paragraphs>1012</Paragraphs>
  <Slides>69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황 호성</cp:lastModifiedBy>
  <cp:revision>92</cp:revision>
  <dcterms:created xsi:type="dcterms:W3CDTF">2020-08-14T02:37:42Z</dcterms:created>
  <dcterms:modified xsi:type="dcterms:W3CDTF">2020-08-19T04:10:41Z</dcterms:modified>
</cp:coreProperties>
</file>