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36" r:id="rId3"/>
    <p:sldId id="266" r:id="rId4"/>
    <p:sldId id="258" r:id="rId5"/>
    <p:sldId id="267" r:id="rId6"/>
    <p:sldId id="259" r:id="rId7"/>
    <p:sldId id="288" r:id="rId8"/>
    <p:sldId id="323" r:id="rId9"/>
    <p:sldId id="301" r:id="rId10"/>
    <p:sldId id="279" r:id="rId11"/>
    <p:sldId id="292" r:id="rId12"/>
    <p:sldId id="319" r:id="rId13"/>
    <p:sldId id="273" r:id="rId14"/>
    <p:sldId id="272" r:id="rId15"/>
    <p:sldId id="302" r:id="rId16"/>
    <p:sldId id="324" r:id="rId17"/>
    <p:sldId id="295" r:id="rId18"/>
    <p:sldId id="285" r:id="rId19"/>
    <p:sldId id="325" r:id="rId20"/>
    <p:sldId id="308" r:id="rId21"/>
    <p:sldId id="305" r:id="rId22"/>
    <p:sldId id="307" r:id="rId23"/>
    <p:sldId id="326" r:id="rId24"/>
    <p:sldId id="290" r:id="rId25"/>
    <p:sldId id="296" r:id="rId26"/>
    <p:sldId id="313" r:id="rId27"/>
    <p:sldId id="327" r:id="rId28"/>
    <p:sldId id="299" r:id="rId29"/>
    <p:sldId id="328" r:id="rId30"/>
    <p:sldId id="311" r:id="rId31"/>
    <p:sldId id="312" r:id="rId32"/>
    <p:sldId id="329" r:id="rId33"/>
    <p:sldId id="316" r:id="rId34"/>
    <p:sldId id="331" r:id="rId35"/>
    <p:sldId id="33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1C1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9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78FFA-5B5C-4647-A1C1-86B108BEC621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744D3-26E9-4BEF-821A-EF342564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2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744D3-26E9-4BEF-821A-EF342564A8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5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E428-06DE-444A-9432-64BADE005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DB4EB-F747-49DB-9C69-B797659D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55CCE-41DD-4C46-9C3A-D6511B96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EB774-6960-4BF7-8F46-7EDCE51F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30CC-A036-498C-857C-EB5F678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0286-45FA-447D-A978-87C6CB35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43F4B-4202-42FF-AC0E-D86D86A9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43942-0F21-433B-A87B-2DDD6576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7A312-71A4-421B-883C-24B684B9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A2757-3CE8-470D-BE7E-CBD756A8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8C07E-4420-4D41-96D4-F5C4E18CF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A3738-95C7-4A5C-B05B-A881092B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58A05-A4F1-4C10-B8AA-6BF93B29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5BA3D-8BE9-479D-B0AA-FD4873C7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B9D06-77F0-4780-9322-EA448B2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06A9-09E6-4F7B-A77A-E5E0156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B284-8C80-40AF-A583-B45D1AF2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94B23-5088-4D00-97C6-1BE1F500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79490-3EEE-4822-837F-96451A9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07602-A6A4-415F-89B9-E2E8A8C5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4D165-5D9A-469F-AEE7-0D00F2A7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6643A-8D22-4ADF-ABB1-2FE25E7D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16EF2-726B-4373-8796-4893E18B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37DFA-2E1F-4122-92C1-0689F6BF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21AF-C074-411F-9F5E-48A03BCB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7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2A462-0EDC-415C-B938-52C3C87D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22634-C75A-48E1-9533-05D3BC20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182D7-F6BC-44FB-A7EB-FC4ABC12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CC6A-AED2-4327-916A-4E1ECD5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2F70D-C706-437C-A7BA-8B1FE867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95E0A-2E8F-4664-BD9D-0A07249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AC27F-11AC-4EBE-9B59-207D7C56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E4519-F843-4273-972A-8F447BEE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FEDB2-B9EC-4679-BED7-9ED5A972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ABE4C-3FFE-4A6E-BEDD-AD3DEAA0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4F3A7-EB79-4C59-B6E5-05696302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18BAEA-AE7A-40F3-A566-34AF655E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1A44E-ECFD-4543-A7D4-3A7A8373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15404-5674-4941-B883-026838A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A3F42-A1E7-4C79-859D-CF5900E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58F35-1DA0-4D13-95D3-2A832F7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0A2DB4-DD6E-4733-950B-50B4811F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6434D-45CC-4385-AA2B-AEF9908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1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E10C0-9F27-403E-A5E7-1FDE8D9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C4311-616E-4740-9647-03EEDF89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008E26-FEF0-49CD-B077-7C5BF8A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14D1-ECE0-47F0-BFDC-34311EA3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A73B6-2BF4-447C-A620-B0B80406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92567-2BC1-45AA-9980-537B1FF5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D1578-D9EF-4F9F-905A-CF86943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2BF54-B572-45FD-B242-DB5CD79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053EA-5FDC-4A33-A9B5-8159DDC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0DE8-DCDE-487B-9D67-F9AB5082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9CE148-D95A-4FD9-936E-2515761B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AC78A-5ED8-44A0-A62F-2986DDE8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B0BFC-75B1-4AAF-BA9F-C880A10F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E0294-B95C-4127-A704-2F2E52D0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29148-47F2-47E7-994E-1D37B5A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3798C7-446F-4BCF-B70F-A5D2592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9D13A-6D68-4A03-BC47-B41847A5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D19F0-1E5A-4F50-B64F-D134D092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17D8-970A-4E29-B948-41F81E3000DA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1E0D-EACB-4D74-8816-9C8B9A175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D09F6-47B1-4509-A2DB-243DC69E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2C9A-FEC3-460F-B437-73BE20A07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9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5FACC-CCF0-4946-B08C-2B2025ADBD19}"/>
              </a:ext>
            </a:extLst>
          </p:cNvPr>
          <p:cNvSpPr/>
          <p:nvPr/>
        </p:nvSpPr>
        <p:spPr>
          <a:xfrm>
            <a:off x="1487488" y="2773876"/>
            <a:ext cx="9144000" cy="92333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H</a:t>
            </a:r>
            <a:r>
              <a:rPr lang="ko-KR" altLang="en-US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백화점 매출 </a:t>
            </a:r>
            <a:r>
              <a:rPr lang="en-US" altLang="ko-KR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 지점</a:t>
            </a:r>
            <a:r>
              <a:rPr lang="en-US" altLang="ko-KR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5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요인 분석</a:t>
            </a:r>
            <a:endParaRPr lang="en-US" altLang="ko-KR" sz="5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5202E-6B7F-4C4A-8BC7-9C182FA7C758}"/>
              </a:ext>
            </a:extLst>
          </p:cNvPr>
          <p:cNvSpPr/>
          <p:nvPr/>
        </p:nvSpPr>
        <p:spPr>
          <a:xfrm>
            <a:off x="7261826" y="3697206"/>
            <a:ext cx="3658219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박수현 </a:t>
            </a:r>
            <a:r>
              <a:rPr lang="ko-KR" altLang="en-US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정오진</a:t>
            </a:r>
            <a:r>
              <a:rPr lang="ko-KR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장세현 </a:t>
            </a:r>
            <a:r>
              <a:rPr lang="ko-KR" altLang="en-US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권오찬</a:t>
            </a:r>
            <a:r>
              <a:rPr lang="ko-KR" altLang="en-US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김지현</a:t>
            </a:r>
            <a:endParaRPr lang="en-US" altLang="ko-KR" spc="-300" dirty="0">
              <a:solidFill>
                <a:schemeClr val="tx1">
                  <a:lumMod val="50000"/>
                  <a:lumOff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97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9107B4-94E6-4FD4-B94C-789EAE946A7D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05EC80-4424-44DB-AE21-C2E4EBF82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581227-16BD-4F65-9742-72E3DB14E2D6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0C96F4-9AB6-4F2A-9687-3AE2FF6EDAE4}"/>
              </a:ext>
            </a:extLst>
          </p:cNvPr>
          <p:cNvSpPr/>
          <p:nvPr/>
        </p:nvSpPr>
        <p:spPr>
          <a:xfrm>
            <a:off x="319710" y="688624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 카테고리에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F5E04-254C-4F7D-9235-9A083EBFD5CB}"/>
              </a:ext>
            </a:extLst>
          </p:cNvPr>
          <p:cNvSpPr/>
          <p:nvPr/>
        </p:nvSpPr>
        <p:spPr>
          <a:xfrm>
            <a:off x="8206234" y="1052910"/>
            <a:ext cx="4462104" cy="175432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8: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5: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카테고리에서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고객의 고액제품 구매 경향이 보임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1D7563-589D-41C8-88BA-27905B325239}"/>
              </a:ext>
            </a:extLst>
          </p:cNvPr>
          <p:cNvSpPr/>
          <p:nvPr/>
        </p:nvSpPr>
        <p:spPr>
          <a:xfrm>
            <a:off x="1239393" y="6070113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82AF88-77A4-45F7-BF5B-8DB9E3B8AF62}"/>
              </a:ext>
            </a:extLst>
          </p:cNvPr>
          <p:cNvSpPr/>
          <p:nvPr/>
        </p:nvSpPr>
        <p:spPr>
          <a:xfrm>
            <a:off x="1239393" y="1876119"/>
            <a:ext cx="2736787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[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스케일링 후 그래프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2759EE-E59A-42A9-8187-B3C951E91FE5}"/>
              </a:ext>
            </a:extLst>
          </p:cNvPr>
          <p:cNvGrpSpPr/>
          <p:nvPr/>
        </p:nvGrpSpPr>
        <p:grpSpPr>
          <a:xfrm>
            <a:off x="1312187" y="2277202"/>
            <a:ext cx="9217701" cy="3686092"/>
            <a:chOff x="1947613" y="1803835"/>
            <a:chExt cx="8049075" cy="426349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9785506-A2AD-4154-8979-DA26D9DAA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7613" y="1803835"/>
              <a:ext cx="8049075" cy="426349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A1A75B-1471-4530-81A1-1C82F98537C0}"/>
                </a:ext>
              </a:extLst>
            </p:cNvPr>
            <p:cNvSpPr/>
            <p:nvPr/>
          </p:nvSpPr>
          <p:spPr>
            <a:xfrm>
              <a:off x="3902835" y="1927388"/>
              <a:ext cx="379311" cy="40788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FD5594-75C9-43F3-B29F-A5A09516776A}"/>
                </a:ext>
              </a:extLst>
            </p:cNvPr>
            <p:cNvSpPr/>
            <p:nvPr/>
          </p:nvSpPr>
          <p:spPr>
            <a:xfrm>
              <a:off x="6394388" y="1936180"/>
              <a:ext cx="379311" cy="40788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1AD38D-7235-4B36-8E27-9C4B7437746F}"/>
                </a:ext>
              </a:extLst>
            </p:cNvPr>
            <p:cNvSpPr/>
            <p:nvPr/>
          </p:nvSpPr>
          <p:spPr>
            <a:xfrm>
              <a:off x="3172680" y="1927386"/>
              <a:ext cx="379311" cy="40788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3148E7F-5742-438E-9E95-30D281785FC3}"/>
                </a:ext>
              </a:extLst>
            </p:cNvPr>
            <p:cNvSpPr/>
            <p:nvPr/>
          </p:nvSpPr>
          <p:spPr>
            <a:xfrm>
              <a:off x="8396187" y="1936180"/>
              <a:ext cx="379311" cy="407886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1DF5D42-C11A-4C98-A5BA-64889B1A51BC}"/>
              </a:ext>
            </a:extLst>
          </p:cNvPr>
          <p:cNvCxnSpPr>
            <a:cxnSpLocks/>
          </p:cNvCxnSpPr>
          <p:nvPr/>
        </p:nvCxnSpPr>
        <p:spPr>
          <a:xfrm flipV="1">
            <a:off x="7004943" y="1742669"/>
            <a:ext cx="1201291" cy="76583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8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834BD9-97BE-4152-BC96-D07525B030D7}"/>
              </a:ext>
            </a:extLst>
          </p:cNvPr>
          <p:cNvSpPr/>
          <p:nvPr/>
        </p:nvSpPr>
        <p:spPr>
          <a:xfrm>
            <a:off x="5445501" y="758825"/>
            <a:ext cx="4411789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카테고리는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주로 가격대가 낮은 제품들 위주로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매출이 일어나고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제품의 평균 가격도 낮음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3A365-35ED-432F-B06E-45C00386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47" y="1936455"/>
            <a:ext cx="7886700" cy="41774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6980D60-0300-422F-9D7B-CDDB5340A140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3FF2A2-1BF3-4FE6-99A9-B48DB183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EC1FA3-7A94-425E-B361-892E6FAD19D3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4CF7A-0CE2-4FA0-A8D9-09C7A2EDAA40}"/>
              </a:ext>
            </a:extLst>
          </p:cNvPr>
          <p:cNvSpPr/>
          <p:nvPr/>
        </p:nvSpPr>
        <p:spPr>
          <a:xfrm>
            <a:off x="319710" y="688624"/>
            <a:ext cx="7648633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 카테고리에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98BBAA-14EC-41D7-9C9F-B6FA1B2B38CF}"/>
              </a:ext>
            </a:extLst>
          </p:cNvPr>
          <p:cNvCxnSpPr>
            <a:cxnSpLocks/>
          </p:cNvCxnSpPr>
          <p:nvPr/>
        </p:nvCxnSpPr>
        <p:spPr>
          <a:xfrm flipH="1" flipV="1">
            <a:off x="8937834" y="1465846"/>
            <a:ext cx="612225" cy="766463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C3C5D79-7B42-43B3-B9CE-64CB074E3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9" r="53144"/>
          <a:stretch/>
        </p:blipFill>
        <p:spPr>
          <a:xfrm>
            <a:off x="9375786" y="1088147"/>
            <a:ext cx="2141286" cy="502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B9D805-FEAF-4C18-8441-0A8FC18DC576}"/>
              </a:ext>
            </a:extLst>
          </p:cNvPr>
          <p:cNvSpPr/>
          <p:nvPr/>
        </p:nvSpPr>
        <p:spPr>
          <a:xfrm>
            <a:off x="9428586" y="2083777"/>
            <a:ext cx="2020197" cy="32997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798D46-2BEC-4E6F-8141-1A1003D632CF}"/>
              </a:ext>
            </a:extLst>
          </p:cNvPr>
          <p:cNvSpPr/>
          <p:nvPr/>
        </p:nvSpPr>
        <p:spPr>
          <a:xfrm>
            <a:off x="9428586" y="3210785"/>
            <a:ext cx="2074968" cy="2094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B9800-8788-4C3D-8C01-65A8875FC832}"/>
              </a:ext>
            </a:extLst>
          </p:cNvPr>
          <p:cNvSpPr/>
          <p:nvPr/>
        </p:nvSpPr>
        <p:spPr>
          <a:xfrm>
            <a:off x="947106" y="6117347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7063BF-6E67-4331-AE54-D29840E0FC8D}"/>
              </a:ext>
            </a:extLst>
          </p:cNvPr>
          <p:cNvSpPr/>
          <p:nvPr/>
        </p:nvSpPr>
        <p:spPr>
          <a:xfrm>
            <a:off x="5233465" y="4656292"/>
            <a:ext cx="358888" cy="11144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A032BA-1FC2-4948-B931-6BDE0F967E46}"/>
              </a:ext>
            </a:extLst>
          </p:cNvPr>
          <p:cNvSpPr/>
          <p:nvPr/>
        </p:nvSpPr>
        <p:spPr>
          <a:xfrm>
            <a:off x="6225977" y="4656292"/>
            <a:ext cx="588062" cy="11144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B5039D-B5AB-4481-95C0-B412B4438708}"/>
              </a:ext>
            </a:extLst>
          </p:cNvPr>
          <p:cNvSpPr/>
          <p:nvPr/>
        </p:nvSpPr>
        <p:spPr>
          <a:xfrm>
            <a:off x="6999796" y="4656292"/>
            <a:ext cx="358888" cy="11144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8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2895805" y="2704328"/>
            <a:ext cx="5858429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지점에 따른 매출액 분포 비교</a:t>
            </a: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8434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C5F6DF-4836-4316-AF4E-C1AAD17DD59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AA0A7F-2FD8-47CA-B295-D1370C2C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94F612-C379-4D8F-AACC-7137087F040C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F4DD0D-0568-4719-86A1-1C7215FFD878}"/>
              </a:ext>
            </a:extLst>
          </p:cNvPr>
          <p:cNvSpPr/>
          <p:nvPr/>
        </p:nvSpPr>
        <p:spPr>
          <a:xfrm>
            <a:off x="319710" y="688624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F8604-0DEA-4C23-8B42-7928AAEC177E}"/>
              </a:ext>
            </a:extLst>
          </p:cNvPr>
          <p:cNvSpPr/>
          <p:nvPr/>
        </p:nvSpPr>
        <p:spPr>
          <a:xfrm>
            <a:off x="6033391" y="1849860"/>
            <a:ext cx="4848922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본점의 매출액이 가장 높고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고액 상품의 매출이 높음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매출액이 낮은 신촌점과 천호점은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저가 상품에 매출이 몰려 있음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BC571-7AEA-4561-BC4A-4637C2A968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42"/>
          <a:stretch/>
        </p:blipFill>
        <p:spPr>
          <a:xfrm>
            <a:off x="1515101" y="1296305"/>
            <a:ext cx="3975474" cy="4971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B0E46FF-42CE-4F2E-8562-D1928A593970}"/>
              </a:ext>
            </a:extLst>
          </p:cNvPr>
          <p:cNvSpPr/>
          <p:nvPr/>
        </p:nvSpPr>
        <p:spPr>
          <a:xfrm>
            <a:off x="2917406" y="3469923"/>
            <a:ext cx="1170863" cy="117086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4646388-83A4-47B0-9201-066217CDBAE2}"/>
              </a:ext>
            </a:extLst>
          </p:cNvPr>
          <p:cNvSpPr/>
          <p:nvPr/>
        </p:nvSpPr>
        <p:spPr>
          <a:xfrm>
            <a:off x="3927051" y="4499966"/>
            <a:ext cx="989893" cy="98989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73DCB8-7613-44F8-819B-F226325B2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703" y="4093841"/>
            <a:ext cx="4619196" cy="11172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C53E4F-4841-40A8-98DC-8CA732F5C191}"/>
              </a:ext>
            </a:extLst>
          </p:cNvPr>
          <p:cNvSpPr/>
          <p:nvPr/>
        </p:nvSpPr>
        <p:spPr>
          <a:xfrm>
            <a:off x="6024682" y="4512599"/>
            <a:ext cx="1845947" cy="680892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1EDC30-AD47-4BF9-A4C2-419D05044641}"/>
              </a:ext>
            </a:extLst>
          </p:cNvPr>
          <p:cNvCxnSpPr>
            <a:cxnSpLocks/>
          </p:cNvCxnSpPr>
          <p:nvPr/>
        </p:nvCxnSpPr>
        <p:spPr>
          <a:xfrm>
            <a:off x="7755614" y="4629159"/>
            <a:ext cx="702238" cy="86070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6E4710-73B0-404E-A79A-3212CEB97547}"/>
              </a:ext>
            </a:extLst>
          </p:cNvPr>
          <p:cNvCxnSpPr>
            <a:cxnSpLocks/>
          </p:cNvCxnSpPr>
          <p:nvPr/>
        </p:nvCxnSpPr>
        <p:spPr>
          <a:xfrm flipV="1">
            <a:off x="3880262" y="2872560"/>
            <a:ext cx="2177441" cy="1007685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831F73-6C03-405F-883B-04B6EE52522A}"/>
              </a:ext>
            </a:extLst>
          </p:cNvPr>
          <p:cNvCxnSpPr>
            <a:cxnSpLocks/>
          </p:cNvCxnSpPr>
          <p:nvPr/>
        </p:nvCxnSpPr>
        <p:spPr>
          <a:xfrm flipV="1">
            <a:off x="4436387" y="3179799"/>
            <a:ext cx="1597004" cy="1673246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D487B4-1466-459A-8042-BF7212CDAC15}"/>
              </a:ext>
            </a:extLst>
          </p:cNvPr>
          <p:cNvSpPr txBox="1"/>
          <p:nvPr/>
        </p:nvSpPr>
        <p:spPr>
          <a:xfrm>
            <a:off x="6187587" y="541764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매출액 순위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무역점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신촌점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천호점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C5F6DF-4836-4316-AF4E-C1AAD17DD59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AA0A7F-2FD8-47CA-B295-D1370C2C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94F612-C379-4D8F-AACC-7137087F040C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F4DD0D-0568-4719-86A1-1C7215FFD878}"/>
              </a:ext>
            </a:extLst>
          </p:cNvPr>
          <p:cNvSpPr/>
          <p:nvPr/>
        </p:nvSpPr>
        <p:spPr>
          <a:xfrm>
            <a:off x="319710" y="688624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D856A7-BF7A-4576-8AA7-A1AC9FF43BB6}"/>
              </a:ext>
            </a:extLst>
          </p:cNvPr>
          <p:cNvGrpSpPr/>
          <p:nvPr/>
        </p:nvGrpSpPr>
        <p:grpSpPr>
          <a:xfrm>
            <a:off x="5427270" y="1431106"/>
            <a:ext cx="5150085" cy="1765362"/>
            <a:chOff x="2631819" y="3256236"/>
            <a:chExt cx="4012261" cy="15157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34E227F-EA6D-4D52-9DDF-2C8F2BE6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819" y="3256236"/>
              <a:ext cx="4012261" cy="15157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20B8E6-4BA9-4653-877D-C180CE9053A1}"/>
                </a:ext>
              </a:extLst>
            </p:cNvPr>
            <p:cNvSpPr/>
            <p:nvPr/>
          </p:nvSpPr>
          <p:spPr>
            <a:xfrm>
              <a:off x="5011643" y="4156999"/>
              <a:ext cx="1510838" cy="500819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D2CB91-81C2-47D4-A374-1C8C724BCB1B}"/>
              </a:ext>
            </a:extLst>
          </p:cNvPr>
          <p:cNvSpPr/>
          <p:nvPr/>
        </p:nvSpPr>
        <p:spPr>
          <a:xfrm>
            <a:off x="5444448" y="3462790"/>
            <a:ext cx="5571895" cy="92333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신촌점의 구매 빈도수와 매출액이 천호점보다 높지만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인당 지출금액은 천호점보다 낮다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5BB49B-23C1-434E-80F9-52A0857FD0E1}"/>
              </a:ext>
            </a:extLst>
          </p:cNvPr>
          <p:cNvGrpSpPr/>
          <p:nvPr/>
        </p:nvGrpSpPr>
        <p:grpSpPr>
          <a:xfrm>
            <a:off x="5427270" y="5051775"/>
            <a:ext cx="5150085" cy="1271915"/>
            <a:chOff x="1493995" y="4897461"/>
            <a:chExt cx="5150085" cy="127191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535374-24DC-476D-9C28-18EC4011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995" y="4897461"/>
              <a:ext cx="5150085" cy="127191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BE832E-5450-42C4-80B9-BFAA75EA2D0E}"/>
                </a:ext>
              </a:extLst>
            </p:cNvPr>
            <p:cNvSpPr/>
            <p:nvPr/>
          </p:nvSpPr>
          <p:spPr>
            <a:xfrm>
              <a:off x="1511173" y="5741353"/>
              <a:ext cx="2033216" cy="354648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A90DC17-891A-4EB8-930B-0459D52A49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1481230" y="1421849"/>
            <a:ext cx="3638709" cy="4901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7DE6F0-A6D8-4729-99C0-7C6E35CC2244}"/>
              </a:ext>
            </a:extLst>
          </p:cNvPr>
          <p:cNvCxnSpPr>
            <a:cxnSpLocks/>
          </p:cNvCxnSpPr>
          <p:nvPr/>
        </p:nvCxnSpPr>
        <p:spPr>
          <a:xfrm flipH="1">
            <a:off x="7894476" y="2938321"/>
            <a:ext cx="700884" cy="646803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A76B2E-0C73-45DF-BB18-48C9FA25FE7C}"/>
              </a:ext>
            </a:extLst>
          </p:cNvPr>
          <p:cNvCxnSpPr>
            <a:cxnSpLocks/>
          </p:cNvCxnSpPr>
          <p:nvPr/>
        </p:nvCxnSpPr>
        <p:spPr>
          <a:xfrm flipV="1">
            <a:off x="7325945" y="4458789"/>
            <a:ext cx="363724" cy="1524003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94AEEF-38AC-4158-8C7E-B0FB780F4F0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703906-892A-4352-B7D2-3D5B1AA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D5FF527-FA5C-4DD0-AAED-287A073DBFCA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FFD987-24A5-47A5-BD10-2207DD31B733}"/>
              </a:ext>
            </a:extLst>
          </p:cNvPr>
          <p:cNvSpPr/>
          <p:nvPr/>
        </p:nvSpPr>
        <p:spPr>
          <a:xfrm>
            <a:off x="785651" y="268883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각 지점 별 브랜드 개수 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85EDB3-E1C6-4479-BEBF-6BF47889FBC6}"/>
              </a:ext>
            </a:extLst>
          </p:cNvPr>
          <p:cNvGrpSpPr/>
          <p:nvPr/>
        </p:nvGrpSpPr>
        <p:grpSpPr>
          <a:xfrm>
            <a:off x="2534194" y="1850299"/>
            <a:ext cx="3561806" cy="2277074"/>
            <a:chOff x="1506583" y="2902849"/>
            <a:chExt cx="3561806" cy="22770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E30DD72-6A39-4142-AF4E-CF9F08DD5CF3}"/>
                </a:ext>
              </a:extLst>
            </p:cNvPr>
            <p:cNvGrpSpPr/>
            <p:nvPr/>
          </p:nvGrpSpPr>
          <p:grpSpPr>
            <a:xfrm>
              <a:off x="1924595" y="2902849"/>
              <a:ext cx="2704011" cy="1991367"/>
              <a:chOff x="1924595" y="2902849"/>
              <a:chExt cx="2704011" cy="199136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94208EA-A9B1-4D5D-B2E6-077CE3D87BFF}"/>
                  </a:ext>
                </a:extLst>
              </p:cNvPr>
              <p:cNvSpPr/>
              <p:nvPr/>
            </p:nvSpPr>
            <p:spPr>
              <a:xfrm>
                <a:off x="1924595" y="2902849"/>
                <a:ext cx="496389" cy="19913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FAC452-E87D-492A-AA51-AA94DA119D9A}"/>
                  </a:ext>
                </a:extLst>
              </p:cNvPr>
              <p:cNvSpPr/>
              <p:nvPr/>
            </p:nvSpPr>
            <p:spPr>
              <a:xfrm>
                <a:off x="2660469" y="3728609"/>
                <a:ext cx="496389" cy="116560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9F6263-197F-400A-B108-7BA04B73AC1B}"/>
                  </a:ext>
                </a:extLst>
              </p:cNvPr>
              <p:cNvSpPr/>
              <p:nvPr/>
            </p:nvSpPr>
            <p:spPr>
              <a:xfrm>
                <a:off x="3396343" y="3065416"/>
                <a:ext cx="496389" cy="182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8E263B8-EF1D-44F2-9788-51A8DA6E4241}"/>
                  </a:ext>
                </a:extLst>
              </p:cNvPr>
              <p:cNvSpPr/>
              <p:nvPr/>
            </p:nvSpPr>
            <p:spPr>
              <a:xfrm>
                <a:off x="4132217" y="3453358"/>
                <a:ext cx="496389" cy="14408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1E2918D-3440-4CAE-8A7F-BA305BC764FA}"/>
                </a:ext>
              </a:extLst>
            </p:cNvPr>
            <p:cNvCxnSpPr/>
            <p:nvPr/>
          </p:nvCxnSpPr>
          <p:spPr>
            <a:xfrm>
              <a:off x="1506583" y="4894217"/>
              <a:ext cx="3561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736EA8-100D-4289-B7BD-E43E120D4129}"/>
                </a:ext>
              </a:extLst>
            </p:cNvPr>
            <p:cNvSpPr/>
            <p:nvPr/>
          </p:nvSpPr>
          <p:spPr>
            <a:xfrm>
              <a:off x="1881401" y="4894216"/>
              <a:ext cx="617959" cy="276999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spc="-150" dirty="0" err="1">
                  <a:solidFill>
                    <a:schemeClr val="bg2">
                      <a:lumMod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무역점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F7FEB6-9B64-4415-842A-874343D82893}"/>
                </a:ext>
              </a:extLst>
            </p:cNvPr>
            <p:cNvSpPr/>
            <p:nvPr/>
          </p:nvSpPr>
          <p:spPr>
            <a:xfrm>
              <a:off x="2678064" y="4894216"/>
              <a:ext cx="617959" cy="276999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spc="-150" dirty="0">
                  <a:solidFill>
                    <a:schemeClr val="bg2">
                      <a:lumMod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본점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93127A-518B-4890-A51F-F9656F517C15}"/>
                </a:ext>
              </a:extLst>
            </p:cNvPr>
            <p:cNvSpPr/>
            <p:nvPr/>
          </p:nvSpPr>
          <p:spPr>
            <a:xfrm>
              <a:off x="3374657" y="4902924"/>
              <a:ext cx="617959" cy="276999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spc="-150" dirty="0" err="1">
                  <a:solidFill>
                    <a:schemeClr val="bg2">
                      <a:lumMod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신촌점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4EE3287-9533-498F-AFC6-F988C5A51A73}"/>
                </a:ext>
              </a:extLst>
            </p:cNvPr>
            <p:cNvSpPr/>
            <p:nvPr/>
          </p:nvSpPr>
          <p:spPr>
            <a:xfrm>
              <a:off x="4092936" y="4894216"/>
              <a:ext cx="617959" cy="276999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spc="-150" dirty="0" err="1">
                  <a:solidFill>
                    <a:schemeClr val="bg2">
                      <a:lumMod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천호점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E545F7-DFC7-4A3C-9261-DA9DE488FAC4}"/>
              </a:ext>
            </a:extLst>
          </p:cNvPr>
          <p:cNvSpPr/>
          <p:nvPr/>
        </p:nvSpPr>
        <p:spPr>
          <a:xfrm>
            <a:off x="3357922" y="4196761"/>
            <a:ext cx="5229808" cy="132343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 algn="ctr">
              <a:defRPr/>
            </a:pP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 </a:t>
            </a: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 지점인 본점에 입점한 브랜드 수가 가장 적고</a:t>
            </a: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 </a:t>
            </a: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</a:t>
            </a:r>
            <a:endParaRPr lang="en-US" altLang="ko-KR" sz="16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지점인 천호점에 입점한 브랜드 수가 가장 많음</a:t>
            </a:r>
            <a:endParaRPr lang="en-US" altLang="ko-KR" sz="16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-&gt;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본점에는 고가 제품을 판매하는 브랜드 위주</a:t>
            </a: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</a:p>
          <a:p>
            <a:pPr algn="ctr">
              <a:defRPr/>
            </a:pPr>
            <a:r>
              <a:rPr lang="en-US" altLang="ko-KR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천호점에는 중저가 제품을 판매하는 브랜드 위주로 입점</a:t>
            </a:r>
            <a:endParaRPr lang="en-US" altLang="ko-KR" sz="16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8477976-AF12-4334-A477-6BEA49E0E47E}"/>
              </a:ext>
            </a:extLst>
          </p:cNvPr>
          <p:cNvGraphicFramePr>
            <a:graphicFrameLocks noGrp="1"/>
          </p:cNvGraphicFramePr>
          <p:nvPr/>
        </p:nvGraphicFramePr>
        <p:xfrm>
          <a:off x="6622577" y="2186154"/>
          <a:ext cx="2490389" cy="1664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805">
                  <a:extLst>
                    <a:ext uri="{9D8B030D-6E8A-4147-A177-3AD203B41FA5}">
                      <a16:colId xmlns:a16="http://schemas.microsoft.com/office/drawing/2014/main" val="1748601438"/>
                    </a:ext>
                  </a:extLst>
                </a:gridCol>
                <a:gridCol w="1072792">
                  <a:extLst>
                    <a:ext uri="{9D8B030D-6E8A-4147-A177-3AD203B41FA5}">
                      <a16:colId xmlns:a16="http://schemas.microsoft.com/office/drawing/2014/main" val="3222447208"/>
                    </a:ext>
                  </a:extLst>
                </a:gridCol>
                <a:gridCol w="1072792">
                  <a:extLst>
                    <a:ext uri="{9D8B030D-6E8A-4147-A177-3AD203B41FA5}">
                      <a16:colId xmlns:a16="http://schemas.microsoft.com/office/drawing/2014/main" val="4168235016"/>
                    </a:ext>
                  </a:extLst>
                </a:gridCol>
              </a:tblGrid>
              <a:tr h="33284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Str_nm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N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4657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무역점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1029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542732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본점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874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62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천호점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1073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791612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신촌점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985</a:t>
                      </a:r>
                      <a:endParaRPr lang="ko-KR" altLang="en-US" sz="1400" dirty="0">
                        <a:latin typeface="-윤고딕340" panose="02030504000101010101" pitchFamily="18" charset="-127"/>
                        <a:ea typeface="-윤고딕34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57669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7A2D07-FFA6-42DD-A3A6-C537BEDDFF51}"/>
              </a:ext>
            </a:extLst>
          </p:cNvPr>
          <p:cNvSpPr/>
          <p:nvPr/>
        </p:nvSpPr>
        <p:spPr>
          <a:xfrm>
            <a:off x="6622575" y="2833714"/>
            <a:ext cx="2490389" cy="34834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01F9D-3199-497C-AB6A-69FF489B8EE9}"/>
              </a:ext>
            </a:extLst>
          </p:cNvPr>
          <p:cNvSpPr/>
          <p:nvPr/>
        </p:nvSpPr>
        <p:spPr>
          <a:xfrm>
            <a:off x="6622576" y="3180101"/>
            <a:ext cx="2490389" cy="34834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81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2895805" y="2704328"/>
            <a:ext cx="5858429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성별에 따른 매출액 분포 비교</a:t>
            </a: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589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176FB5C-1136-4C83-BCA9-CA6537CD3D0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F1A96E-8FB9-4F0F-96BE-3695137C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916DDB-21BD-4070-833B-5B92BBADEE0B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1AAEF-6990-4E8A-B3F2-A338A6F29BCC}"/>
              </a:ext>
            </a:extLst>
          </p:cNvPr>
          <p:cNvSpPr/>
          <p:nvPr/>
        </p:nvSpPr>
        <p:spPr>
          <a:xfrm>
            <a:off x="319710" y="688624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성별에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9ABE18-7F85-4EFC-9EC5-5C92F19A4AB0}"/>
              </a:ext>
            </a:extLst>
          </p:cNvPr>
          <p:cNvGrpSpPr/>
          <p:nvPr/>
        </p:nvGrpSpPr>
        <p:grpSpPr>
          <a:xfrm>
            <a:off x="2151017" y="1673980"/>
            <a:ext cx="8202293" cy="4344652"/>
            <a:chOff x="2151017" y="1665188"/>
            <a:chExt cx="8202293" cy="43446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2CB56C-A04C-4FD7-899E-63FBD8595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1017" y="1665188"/>
              <a:ext cx="8202293" cy="434465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3ADA7B1-A4E0-461A-B2C3-D52F203923BB}"/>
                </a:ext>
              </a:extLst>
            </p:cNvPr>
            <p:cNvGrpSpPr/>
            <p:nvPr/>
          </p:nvGrpSpPr>
          <p:grpSpPr>
            <a:xfrm>
              <a:off x="6187908" y="2742295"/>
              <a:ext cx="3664556" cy="2450517"/>
              <a:chOff x="7232937" y="2830307"/>
              <a:chExt cx="3664556" cy="245051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7F35AD1-116E-4A23-B3A0-1AB301796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9423" y="3966374"/>
                <a:ext cx="2524125" cy="13144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1CA7DB8-729A-47B2-9EFA-1D57AFFAB425}"/>
                  </a:ext>
                </a:extLst>
              </p:cNvPr>
              <p:cNvSpPr/>
              <p:nvPr/>
            </p:nvSpPr>
            <p:spPr>
              <a:xfrm>
                <a:off x="7359423" y="4772297"/>
                <a:ext cx="2524124" cy="348344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9FC74F5-1C02-4CCC-B157-4208F4FD9C78}"/>
                  </a:ext>
                </a:extLst>
              </p:cNvPr>
              <p:cNvSpPr/>
              <p:nvPr/>
            </p:nvSpPr>
            <p:spPr>
              <a:xfrm>
                <a:off x="7232937" y="2830307"/>
                <a:ext cx="3664556" cy="923330"/>
              </a:xfrm>
              <a:prstGeom prst="rect">
                <a:avLst/>
              </a:prstGeom>
              <a:scene3d>
                <a:camera prst="perspectiveFront"/>
                <a:lightRig rig="threePt" dir="t"/>
              </a:scene3d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pc="-15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&lt;Check Point&gt;</a:t>
                </a:r>
              </a:p>
              <a:p>
                <a:pPr>
                  <a:defRPr/>
                </a:pPr>
                <a:r>
                  <a:rPr lang="ko-KR" altLang="en-US" spc="-15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여성의 매출액과 매출 빈도수가 </a:t>
                </a:r>
                <a:endParaRPr lang="en-US" altLang="ko-KR" spc="-150" dirty="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  <a:p>
                <a:pPr>
                  <a:defRPr/>
                </a:pPr>
                <a:r>
                  <a:rPr lang="ko-KR" altLang="en-US" spc="-15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남성에 </a:t>
                </a:r>
                <a:r>
                  <a:rPr lang="ko-KR" altLang="en-US" spc="-150" dirty="0" err="1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비해월등히</a:t>
                </a:r>
                <a:r>
                  <a:rPr lang="ko-KR" altLang="en-US" spc="-15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높음</a:t>
                </a:r>
                <a:endParaRPr lang="en-US" altLang="ko-KR" spc="-150" dirty="0"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2FAFBD-0C12-45AB-9D7B-771904EE69FF}"/>
                </a:ext>
              </a:extLst>
            </p:cNvPr>
            <p:cNvSpPr/>
            <p:nvPr/>
          </p:nvSpPr>
          <p:spPr>
            <a:xfrm>
              <a:off x="9330694" y="2146108"/>
              <a:ext cx="527410" cy="165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여성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A003C3-E905-4EF0-885B-A7AA10212D59}"/>
                </a:ext>
              </a:extLst>
            </p:cNvPr>
            <p:cNvSpPr/>
            <p:nvPr/>
          </p:nvSpPr>
          <p:spPr>
            <a:xfrm>
              <a:off x="9325054" y="2348452"/>
              <a:ext cx="527410" cy="165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남성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0A9F32-83B3-4C54-9D4D-FCD2DB5BBACC}"/>
                </a:ext>
              </a:extLst>
            </p:cNvPr>
            <p:cNvSpPr/>
            <p:nvPr/>
          </p:nvSpPr>
          <p:spPr>
            <a:xfrm>
              <a:off x="7216014" y="4718710"/>
              <a:ext cx="527410" cy="165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여성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EEE88B-F594-42C6-B3B2-B7BDD745A716}"/>
                </a:ext>
              </a:extLst>
            </p:cNvPr>
            <p:cNvSpPr/>
            <p:nvPr/>
          </p:nvSpPr>
          <p:spPr>
            <a:xfrm>
              <a:off x="7876984" y="4718710"/>
              <a:ext cx="527410" cy="165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남성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2C2F4-1E2D-4FDA-8585-417E2A5762BA}"/>
              </a:ext>
            </a:extLst>
          </p:cNvPr>
          <p:cNvGrpSpPr/>
          <p:nvPr/>
        </p:nvGrpSpPr>
        <p:grpSpPr>
          <a:xfrm>
            <a:off x="9075196" y="3905304"/>
            <a:ext cx="2556228" cy="754859"/>
            <a:chOff x="9192451" y="4607406"/>
            <a:chExt cx="2556228" cy="75485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6262AE7-270A-4269-8505-4A240F1DB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7590"/>
            <a:stretch/>
          </p:blipFill>
          <p:spPr>
            <a:xfrm>
              <a:off x="9192451" y="4607406"/>
              <a:ext cx="2556228" cy="75485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9745D5-EB98-44CF-8928-2C58AB595D26}"/>
                </a:ext>
              </a:extLst>
            </p:cNvPr>
            <p:cNvSpPr/>
            <p:nvPr/>
          </p:nvSpPr>
          <p:spPr>
            <a:xfrm>
              <a:off x="9224555" y="4984835"/>
              <a:ext cx="2524124" cy="348344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9178A3B-B075-4205-905A-90A0DE0BD2DA}"/>
              </a:ext>
            </a:extLst>
          </p:cNvPr>
          <p:cNvCxnSpPr>
            <a:cxnSpLocks/>
          </p:cNvCxnSpPr>
          <p:nvPr/>
        </p:nvCxnSpPr>
        <p:spPr>
          <a:xfrm flipH="1" flipV="1">
            <a:off x="8598877" y="3465513"/>
            <a:ext cx="817685" cy="930641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44D206-9EF6-419A-8F79-AEA1F88145BB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H="1" flipV="1">
            <a:off x="8020186" y="3674417"/>
            <a:ext cx="384208" cy="1135938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3564AB-E9C4-4CC3-90D2-06D2FBEFEA9C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0A9200-4E0F-423B-BD87-5C86342DBB55}"/>
              </a:ext>
            </a:extLst>
          </p:cNvPr>
          <p:cNvGrpSpPr/>
          <p:nvPr/>
        </p:nvGrpSpPr>
        <p:grpSpPr>
          <a:xfrm>
            <a:off x="4254520" y="2930447"/>
            <a:ext cx="4141245" cy="421991"/>
            <a:chOff x="4549604" y="2641275"/>
            <a:chExt cx="5351331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C247B9-92FB-4DFC-B505-A0FA4CB59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376478-0249-415D-946B-69C7820C17BE}"/>
                </a:ext>
              </a:extLst>
            </p:cNvPr>
            <p:cNvSpPr/>
            <p:nvPr/>
          </p:nvSpPr>
          <p:spPr>
            <a:xfrm>
              <a:off x="5062406" y="2695699"/>
              <a:ext cx="4838529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제품 카테고리 간 시즌에 따른 매출액 분포비교</a:t>
              </a:r>
              <a:endParaRPr lang="en-US" altLang="ko-KR" sz="1800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41E76B-9517-4840-863D-47FB9A2716CD}"/>
              </a:ext>
            </a:extLst>
          </p:cNvPr>
          <p:cNvGrpSpPr/>
          <p:nvPr/>
        </p:nvGrpSpPr>
        <p:grpSpPr>
          <a:xfrm>
            <a:off x="4254520" y="3335818"/>
            <a:ext cx="4443249" cy="421991"/>
            <a:chOff x="4549604" y="2641275"/>
            <a:chExt cx="5741582" cy="5452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F16BB6-50D3-4C17-8248-B3A3ED4D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D97FFF-5EE3-4312-B34D-4127567F8A7A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지점 간 시즌에 따른 매출액 분포비교</a:t>
              </a:r>
              <a:endParaRPr lang="en-US" altLang="ko-KR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7323F7-542C-48A6-B118-5BB0C5F4F220}"/>
              </a:ext>
            </a:extLst>
          </p:cNvPr>
          <p:cNvGrpSpPr/>
          <p:nvPr/>
        </p:nvGrpSpPr>
        <p:grpSpPr>
          <a:xfrm>
            <a:off x="4254520" y="3739208"/>
            <a:ext cx="4443249" cy="421991"/>
            <a:chOff x="4549604" y="2641275"/>
            <a:chExt cx="5741582" cy="5452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839841-EF99-467D-B312-C11DEB14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9B1899-8B73-4823-A038-14C4FA6A3277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남녀 별 시즌에 따른 매출액 분포비교</a:t>
              </a:r>
              <a:endParaRPr lang="en-US" altLang="ko-KR" sz="1800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76D4B5-7288-4C32-B66B-D210CA283506}"/>
              </a:ext>
            </a:extLst>
          </p:cNvPr>
          <p:cNvGrpSpPr/>
          <p:nvPr/>
        </p:nvGrpSpPr>
        <p:grpSpPr>
          <a:xfrm>
            <a:off x="4254520" y="4131329"/>
            <a:ext cx="4443249" cy="421991"/>
            <a:chOff x="4549604" y="2641275"/>
            <a:chExt cx="5741582" cy="54529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9D7AA65-F88C-4D2C-96E1-8B6C7E1E9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BD10A1-EB14-4968-B326-D495F75AE538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수입여부 별 지점에 따른 매출액 분포비교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7D9C00-3B8E-4C1E-8159-3AA2003B8138}"/>
              </a:ext>
            </a:extLst>
          </p:cNvPr>
          <p:cNvSpPr/>
          <p:nvPr/>
        </p:nvSpPr>
        <p:spPr>
          <a:xfrm>
            <a:off x="3181350" y="2274288"/>
            <a:ext cx="5829300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이상치 제거 및 스케일링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윈저라이저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라이브러리 활용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6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1019903" y="2704328"/>
            <a:ext cx="9862065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제품 카테고리 간 시즌에 따른 매출액 분포 비교</a:t>
            </a: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7640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5FACC-CCF0-4946-B08C-2B2025ADBD19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프로젝트 목적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EE3D0-AB5A-477E-8D70-18AE89A00A95}"/>
              </a:ext>
            </a:extLst>
          </p:cNvPr>
          <p:cNvSpPr/>
          <p:nvPr/>
        </p:nvSpPr>
        <p:spPr>
          <a:xfrm>
            <a:off x="1524000" y="2660840"/>
            <a:ext cx="9144000" cy="2031325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백화점 브랜드 간의 경쟁이 치열한 가운데 고객 유치를 위한 전략수립이 불가피해졌다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통상 고객이 내점 하여 소비행위가 이루어지는 상권산업의 특징 상 </a:t>
            </a:r>
            <a:endParaRPr lang="en-US" altLang="ko-KR" sz="1400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마케팅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서비스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자본력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영업전략 등은 곧바로 해당지점에 영향을 미치게 된다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이에 우리는 브랜드 강화를 통해 경쟁업체로의 고객이탈을 막고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충성 및 잠재고객을 확보하며 기업의 매출을 극대화 시켜야 한다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따라서 본 프로젝트에서는 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 지점의 매출을 기준으로 순위를 매기고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데이터 분석을 통해 매출 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위 지점의 요인을 추출하였다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이러한 요인들을 교차 분석하여 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 지점의 매출이 고루 증가하며 </a:t>
            </a:r>
            <a:endParaRPr lang="en-US" altLang="ko-KR" sz="1400" spc="-15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defRPr/>
            </a:pPr>
            <a:r>
              <a:rPr lang="ko-KR" altLang="en-US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백화점 시장 내 브랜드 경쟁력을 성장시킬 수 있는 전략을 도출하였다</a:t>
            </a:r>
            <a:r>
              <a:rPr lang="en-US" altLang="ko-KR" sz="1400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457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25FE75-5F36-4C0B-91D3-9DFCE352CAEC}"/>
              </a:ext>
            </a:extLst>
          </p:cNvPr>
          <p:cNvSpPr/>
          <p:nvPr/>
        </p:nvSpPr>
        <p:spPr>
          <a:xfrm>
            <a:off x="628562" y="6022630"/>
            <a:ext cx="9290495" cy="5078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</a:p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4684F-D6C4-440D-9EE4-3F493491A975}"/>
              </a:ext>
            </a:extLst>
          </p:cNvPr>
          <p:cNvSpPr/>
          <p:nvPr/>
        </p:nvSpPr>
        <p:spPr>
          <a:xfrm>
            <a:off x="1876508" y="1235998"/>
            <a:ext cx="7541623" cy="92333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시즌 별 매출 액 차이점은 남성의류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골프캐주얼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 등 의류 관련 카테고리에서 특징적으로 나타나며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주로 가을 시즌에 고액 제품 매출이 상승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3EC5EF-F329-4B68-8556-F0E8113E31C4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F743ED9-ACD8-49BB-B78D-04FA080B2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0387EA-14AB-4EF0-B1C1-B9393286028E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094E6-B5EC-46CE-94D5-B438E2779CA7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 카테고리 간 시즌에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770BE0-66F6-49B1-8935-A27630ED0CFA}"/>
              </a:ext>
            </a:extLst>
          </p:cNvPr>
          <p:cNvGrpSpPr/>
          <p:nvPr/>
        </p:nvGrpSpPr>
        <p:grpSpPr>
          <a:xfrm>
            <a:off x="1963341" y="2161358"/>
            <a:ext cx="8151727" cy="3861272"/>
            <a:chOff x="1963341" y="2161358"/>
            <a:chExt cx="8151727" cy="386127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C19480-D2BA-4B2F-A34E-71DB864DBB0C}"/>
                </a:ext>
              </a:extLst>
            </p:cNvPr>
            <p:cNvGrpSpPr/>
            <p:nvPr/>
          </p:nvGrpSpPr>
          <p:grpSpPr>
            <a:xfrm>
              <a:off x="1963341" y="2161358"/>
              <a:ext cx="8151727" cy="3861272"/>
              <a:chOff x="1184005" y="863691"/>
              <a:chExt cx="9823989" cy="520364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F016998-4EA8-4508-ADB8-04F121CD6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005" y="863691"/>
                <a:ext cx="9823989" cy="52036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62D1C34-FF42-4ADB-A654-A46E7403FC09}"/>
                  </a:ext>
                </a:extLst>
              </p:cNvPr>
              <p:cNvSpPr/>
              <p:nvPr/>
            </p:nvSpPr>
            <p:spPr>
              <a:xfrm>
                <a:off x="6248498" y="1039187"/>
                <a:ext cx="1536966" cy="772853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3F99525-04FF-4A44-A03A-369A2938051A}"/>
                  </a:ext>
                </a:extLst>
              </p:cNvPr>
              <p:cNvSpPr/>
              <p:nvPr/>
            </p:nvSpPr>
            <p:spPr>
              <a:xfrm>
                <a:off x="4711533" y="1033716"/>
                <a:ext cx="1536965" cy="772853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78AF73-0E4B-49B6-811E-0FE51BAD14CA}"/>
                  </a:ext>
                </a:extLst>
              </p:cNvPr>
              <p:cNvSpPr/>
              <p:nvPr/>
            </p:nvSpPr>
            <p:spPr>
              <a:xfrm>
                <a:off x="1528549" y="1847968"/>
                <a:ext cx="1536965" cy="772853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18EF8BF-45ED-49F7-9089-65B2B4E7C87C}"/>
                  </a:ext>
                </a:extLst>
              </p:cNvPr>
              <p:cNvSpPr/>
              <p:nvPr/>
            </p:nvSpPr>
            <p:spPr>
              <a:xfrm>
                <a:off x="7824927" y="1847967"/>
                <a:ext cx="1536965" cy="772853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F242164-CDDC-4B64-A2F6-1F11B01E80D7}"/>
                  </a:ext>
                </a:extLst>
              </p:cNvPr>
              <p:cNvSpPr/>
              <p:nvPr/>
            </p:nvSpPr>
            <p:spPr>
              <a:xfrm>
                <a:off x="7837717" y="4266391"/>
                <a:ext cx="1536965" cy="772853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71D5BD-517F-4406-8E04-0D2500FB3768}"/>
                </a:ext>
              </a:extLst>
            </p:cNvPr>
            <p:cNvSpPr/>
            <p:nvPr/>
          </p:nvSpPr>
          <p:spPr>
            <a:xfrm>
              <a:off x="6179384" y="4686271"/>
              <a:ext cx="1275339" cy="573482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77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6FB7D1-464F-4078-ABD7-00C7A49F7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98"/>
          <a:stretch/>
        </p:blipFill>
        <p:spPr>
          <a:xfrm>
            <a:off x="2070134" y="1453653"/>
            <a:ext cx="7916092" cy="20924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84E30A4-C028-41E3-8B86-D1BC23CA6BD0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6D7988-4938-49B5-A8C8-496FE16A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62706C-3CD8-4595-829A-0183A31081DF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9ACB64-23E1-43C6-B931-BA3C41853CE7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 카테고리 간 시즌에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1F8B7-85BB-4DCA-878A-075E9356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31"/>
          <a:stretch/>
        </p:blipFill>
        <p:spPr>
          <a:xfrm>
            <a:off x="2070134" y="4040607"/>
            <a:ext cx="7916093" cy="21287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D5D86-5B7D-4A89-BEF5-1E30DAB62AAD}"/>
              </a:ext>
            </a:extLst>
          </p:cNvPr>
          <p:cNvSpPr/>
          <p:nvPr/>
        </p:nvSpPr>
        <p:spPr>
          <a:xfrm>
            <a:off x="2889424" y="3603228"/>
            <a:ext cx="680321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로얄부틱의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매출은 사계절 모두 고액 제품에 쏠려 있음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5D42B40-02FA-4B75-AF65-526E01C44C48}"/>
              </a:ext>
            </a:extLst>
          </p:cNvPr>
          <p:cNvSpPr/>
          <p:nvPr/>
        </p:nvSpPr>
        <p:spPr>
          <a:xfrm>
            <a:off x="5085837" y="1604228"/>
            <a:ext cx="731485" cy="731485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A110E0-ABC2-4B3C-9F76-6B3570A4A26E}"/>
              </a:ext>
            </a:extLst>
          </p:cNvPr>
          <p:cNvSpPr/>
          <p:nvPr/>
        </p:nvSpPr>
        <p:spPr>
          <a:xfrm>
            <a:off x="8865329" y="1604227"/>
            <a:ext cx="731485" cy="731485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78D323-CD3B-42B5-A579-A34B8A13810C}"/>
              </a:ext>
            </a:extLst>
          </p:cNvPr>
          <p:cNvSpPr/>
          <p:nvPr/>
        </p:nvSpPr>
        <p:spPr>
          <a:xfrm>
            <a:off x="5085805" y="4029703"/>
            <a:ext cx="731485" cy="731485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7C5A28-451D-4816-83B8-81C42F70F1A8}"/>
              </a:ext>
            </a:extLst>
          </p:cNvPr>
          <p:cNvSpPr/>
          <p:nvPr/>
        </p:nvSpPr>
        <p:spPr>
          <a:xfrm>
            <a:off x="8899256" y="4029702"/>
            <a:ext cx="731485" cy="731485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2BBA07-2505-4BAA-8574-CDBA0ED793D8}"/>
              </a:ext>
            </a:extLst>
          </p:cNvPr>
          <p:cNvSpPr/>
          <p:nvPr/>
        </p:nvSpPr>
        <p:spPr>
          <a:xfrm>
            <a:off x="1193289" y="6240435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7554F4-6570-4290-9DAD-41E663BEF00B}"/>
              </a:ext>
            </a:extLst>
          </p:cNvPr>
          <p:cNvCxnSpPr>
            <a:cxnSpLocks/>
          </p:cNvCxnSpPr>
          <p:nvPr/>
        </p:nvCxnSpPr>
        <p:spPr>
          <a:xfrm flipV="1">
            <a:off x="5576044" y="3906194"/>
            <a:ext cx="524984" cy="632543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E92DA3-A834-463D-9FFE-50C0C1D1C255}"/>
              </a:ext>
            </a:extLst>
          </p:cNvPr>
          <p:cNvCxnSpPr>
            <a:cxnSpLocks/>
          </p:cNvCxnSpPr>
          <p:nvPr/>
        </p:nvCxnSpPr>
        <p:spPr>
          <a:xfrm flipH="1" flipV="1">
            <a:off x="8402387" y="3958643"/>
            <a:ext cx="663237" cy="436802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B6B8E8-AC64-4677-96AF-AC0C685DE4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51547" y="2037652"/>
            <a:ext cx="839485" cy="1565576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83977FF-DCF9-4F2E-8701-AE48E2744B9A}"/>
              </a:ext>
            </a:extLst>
          </p:cNvPr>
          <p:cNvCxnSpPr>
            <a:cxnSpLocks/>
          </p:cNvCxnSpPr>
          <p:nvPr/>
        </p:nvCxnSpPr>
        <p:spPr>
          <a:xfrm flipH="1">
            <a:off x="8499554" y="2007188"/>
            <a:ext cx="566038" cy="1646091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1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6FB7D1-464F-4078-ABD7-00C7A49F7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98"/>
          <a:stretch/>
        </p:blipFill>
        <p:spPr>
          <a:xfrm>
            <a:off x="2070134" y="1453653"/>
            <a:ext cx="7916092" cy="20924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84E30A4-C028-41E3-8B86-D1BC23CA6BD0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6D7988-4938-49B5-A8C8-496FE16A5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62706C-3CD8-4595-829A-0183A31081DF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9ACB64-23E1-43C6-B931-BA3C41853CE7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 카테고리 간 시즌에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1F8B7-85BB-4DCA-878A-075E9356B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31"/>
          <a:stretch/>
        </p:blipFill>
        <p:spPr>
          <a:xfrm>
            <a:off x="2070134" y="4040607"/>
            <a:ext cx="7916093" cy="21287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D5D86-5B7D-4A89-BEF5-1E30DAB62AAD}"/>
              </a:ext>
            </a:extLst>
          </p:cNvPr>
          <p:cNvSpPr/>
          <p:nvPr/>
        </p:nvSpPr>
        <p:spPr>
          <a:xfrm>
            <a:off x="3091640" y="3603228"/>
            <a:ext cx="680321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남성의류는 가을철에 고액제품의 매출이 상승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78D323-CD3B-42B5-A579-A34B8A13810C}"/>
              </a:ext>
            </a:extLst>
          </p:cNvPr>
          <p:cNvSpPr/>
          <p:nvPr/>
        </p:nvSpPr>
        <p:spPr>
          <a:xfrm>
            <a:off x="2368731" y="4527518"/>
            <a:ext cx="731485" cy="731485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2BBA07-2505-4BAA-8574-CDBA0ED793D8}"/>
              </a:ext>
            </a:extLst>
          </p:cNvPr>
          <p:cNvSpPr/>
          <p:nvPr/>
        </p:nvSpPr>
        <p:spPr>
          <a:xfrm>
            <a:off x="1193289" y="6240435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94E4EB-F557-49AE-AD82-515088568B77}"/>
              </a:ext>
            </a:extLst>
          </p:cNvPr>
          <p:cNvCxnSpPr>
            <a:cxnSpLocks/>
          </p:cNvCxnSpPr>
          <p:nvPr/>
        </p:nvCxnSpPr>
        <p:spPr>
          <a:xfrm flipV="1">
            <a:off x="2848708" y="3903785"/>
            <a:ext cx="1600200" cy="1002324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4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1019903" y="2704328"/>
            <a:ext cx="9862065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지점 간 시즌에 따른 매출액 분포 비교</a:t>
            </a: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6161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3F65481-73BD-43A0-AD9B-67C5A99E41A5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99F0D3-62D7-4A5C-8C8E-7C0D3F223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872863-5D4D-4094-B383-09C9C29A6AF0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4AB46-8E0A-4088-8389-1F9269778BA3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 간 시즌에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727327-32EC-4941-86F3-558F1B22314B}"/>
              </a:ext>
            </a:extLst>
          </p:cNvPr>
          <p:cNvSpPr/>
          <p:nvPr/>
        </p:nvSpPr>
        <p:spPr>
          <a:xfrm>
            <a:off x="1754779" y="1524922"/>
            <a:ext cx="7413501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개 점포 모두 가을에 매출액이 가장 높게 나타남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개 점포 모두 봄에 매출액이 가장 낮게 나타남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봄철 신촌점과 천호점에서 타 지점 대비 가격대가 높은 제품들의 판매가 많이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일어남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26B8FD-D670-4EF4-8CD2-BCBC23EAEAB5}"/>
              </a:ext>
            </a:extLst>
          </p:cNvPr>
          <p:cNvGrpSpPr/>
          <p:nvPr/>
        </p:nvGrpSpPr>
        <p:grpSpPr>
          <a:xfrm>
            <a:off x="1851692" y="2751709"/>
            <a:ext cx="9025777" cy="3017463"/>
            <a:chOff x="2051989" y="1807084"/>
            <a:chExt cx="8088021" cy="27039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560BD7-FE08-4FF7-8640-74E22FBE1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8448"/>
            <a:stretch/>
          </p:blipFill>
          <p:spPr>
            <a:xfrm>
              <a:off x="2051989" y="1807084"/>
              <a:ext cx="8088021" cy="27039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47F942-24BD-442A-9043-2F22F8BD2227}"/>
                </a:ext>
              </a:extLst>
            </p:cNvPr>
            <p:cNvSpPr/>
            <p:nvPr/>
          </p:nvSpPr>
          <p:spPr>
            <a:xfrm>
              <a:off x="3875313" y="2123901"/>
              <a:ext cx="1062447" cy="619613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4EE60A-9E5B-4C76-A8DC-2C289933D5B2}"/>
                </a:ext>
              </a:extLst>
            </p:cNvPr>
            <p:cNvSpPr/>
            <p:nvPr/>
          </p:nvSpPr>
          <p:spPr>
            <a:xfrm>
              <a:off x="2621379" y="2950700"/>
              <a:ext cx="2594958" cy="619613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0D5ABD-0622-4952-8AF8-A83AF9163438}"/>
              </a:ext>
            </a:extLst>
          </p:cNvPr>
          <p:cNvCxnSpPr>
            <a:cxnSpLocks/>
          </p:cNvCxnSpPr>
          <p:nvPr/>
        </p:nvCxnSpPr>
        <p:spPr>
          <a:xfrm flipV="1">
            <a:off x="4991989" y="2653093"/>
            <a:ext cx="1043051" cy="877876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92CDE0-4307-4C79-ABEE-E28D0C1C4C65}"/>
              </a:ext>
            </a:extLst>
          </p:cNvPr>
          <p:cNvCxnSpPr>
            <a:cxnSpLocks/>
          </p:cNvCxnSpPr>
          <p:nvPr/>
        </p:nvCxnSpPr>
        <p:spPr>
          <a:xfrm flipH="1" flipV="1">
            <a:off x="2238103" y="2664871"/>
            <a:ext cx="1054252" cy="1553762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2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871A3A-6E6B-4B31-B8D0-DA3694AA692D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E25DC6-7DF6-4CDE-8467-6FBB745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23E9A1-FEF7-4B9F-85D6-ABA4CA3669D5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17E3D2-B9F2-423C-9E42-5C012021EF28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 간 제품 카테고리에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965FA-CF6E-4EA6-9DDA-1638BAF6EF69}"/>
              </a:ext>
            </a:extLst>
          </p:cNvPr>
          <p:cNvSpPr/>
          <p:nvPr/>
        </p:nvSpPr>
        <p:spPr>
          <a:xfrm>
            <a:off x="388809" y="1818365"/>
            <a:ext cx="2984640" cy="2585323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무역점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</a:t>
            </a:r>
          </a:p>
          <a:p>
            <a:pPr>
              <a:defRPr/>
            </a:pP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신촌점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 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천호점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모든 지점에서 모두 여성의류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카테고리의 매출이 높게 발생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(1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에서만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카테고리의 매출이 높게 발생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BC4D95-AD1A-4EB2-9CF8-E3EB2DD8D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71" t="50000" b="567"/>
          <a:stretch/>
        </p:blipFill>
        <p:spPr>
          <a:xfrm>
            <a:off x="3861155" y="1879255"/>
            <a:ext cx="7606689" cy="3947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667BE5-DCAD-4B4E-A98B-A9C562C0C1AC}"/>
              </a:ext>
            </a:extLst>
          </p:cNvPr>
          <p:cNvSpPr/>
          <p:nvPr/>
        </p:nvSpPr>
        <p:spPr>
          <a:xfrm>
            <a:off x="1260044" y="6200774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548A61-C89E-4520-9B84-BC7F8112D7DE}"/>
              </a:ext>
            </a:extLst>
          </p:cNvPr>
          <p:cNvSpPr/>
          <p:nvPr/>
        </p:nvSpPr>
        <p:spPr>
          <a:xfrm>
            <a:off x="6198796" y="2261198"/>
            <a:ext cx="360266" cy="145794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9C810-C139-44F0-AA16-2B08299CB7DA}"/>
              </a:ext>
            </a:extLst>
          </p:cNvPr>
          <p:cNvSpPr/>
          <p:nvPr/>
        </p:nvSpPr>
        <p:spPr>
          <a:xfrm>
            <a:off x="8599307" y="2261198"/>
            <a:ext cx="360266" cy="145794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9FB56-70FB-4E63-B93F-A0BD20F52491}"/>
              </a:ext>
            </a:extLst>
          </p:cNvPr>
          <p:cNvSpPr/>
          <p:nvPr/>
        </p:nvSpPr>
        <p:spPr>
          <a:xfrm>
            <a:off x="6237106" y="4057694"/>
            <a:ext cx="360266" cy="145794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239B6C-AFA5-43B7-BB7D-368E05E64205}"/>
              </a:ext>
            </a:extLst>
          </p:cNvPr>
          <p:cNvSpPr/>
          <p:nvPr/>
        </p:nvSpPr>
        <p:spPr>
          <a:xfrm>
            <a:off x="9673309" y="4057694"/>
            <a:ext cx="360266" cy="145794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37E3B5-E59E-44A9-A8D6-CE5D0AA5A44C}"/>
              </a:ext>
            </a:extLst>
          </p:cNvPr>
          <p:cNvCxnSpPr>
            <a:cxnSpLocks/>
          </p:cNvCxnSpPr>
          <p:nvPr/>
        </p:nvCxnSpPr>
        <p:spPr>
          <a:xfrm flipH="1" flipV="1">
            <a:off x="3094892" y="3429000"/>
            <a:ext cx="2813538" cy="378069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C7BE1-F163-46F6-BE0F-8D77067FA3CF}"/>
              </a:ext>
            </a:extLst>
          </p:cNvPr>
          <p:cNvSpPr/>
          <p:nvPr/>
        </p:nvSpPr>
        <p:spPr>
          <a:xfrm>
            <a:off x="8239041" y="2261198"/>
            <a:ext cx="360266" cy="145794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00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FC0706-B8ED-452A-AB9E-8EFF3DCD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1" y="1723135"/>
            <a:ext cx="5062227" cy="34847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BF48D6E-E7D6-4994-994F-BD90EECB6A18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E07047-FE91-4019-AA25-B796297A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9C6AC3-F3A9-4FC4-B1C5-D4C7677CF2B5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D94E27-13F1-4934-BE67-631CC42B36B0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 간 제품 카테고리에 따른 매출액 분포비교 </a:t>
            </a:r>
            <a:r>
              <a:rPr lang="en-US" altLang="ko-KR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_2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806B9-7917-4502-8265-42EB59A3877E}"/>
              </a:ext>
            </a:extLst>
          </p:cNvPr>
          <p:cNvSpPr/>
          <p:nvPr/>
        </p:nvSpPr>
        <p:spPr>
          <a:xfrm>
            <a:off x="1260044" y="6095270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F5D547-5C4A-4E6F-9FF2-94944A6B0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571" b="52218"/>
          <a:stretch/>
        </p:blipFill>
        <p:spPr>
          <a:xfrm>
            <a:off x="6133891" y="1723136"/>
            <a:ext cx="4908120" cy="34847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97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1019903" y="2704328"/>
            <a:ext cx="9862065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남녀 간 시즌에 따른 매출액 분포 비교</a:t>
            </a: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013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EBC7B-C93A-4E3B-91A5-B6761568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4602"/>
            <a:ext cx="5146761" cy="2726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9DA5C43-C4F4-4E00-88E5-12E194885AC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1BF843-129A-4767-8861-E5B379BC3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40A373-1592-4B7A-AA33-6C71EFF4D1CA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926AE-1ADA-49F2-8EB9-474D659E3999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남녀 별 시즌에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8D9CDD-9E7C-461E-B63D-F85570BDB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51" y="2364602"/>
            <a:ext cx="5146765" cy="2726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4E79EE-2A38-414D-A83B-77FBCFA00A9D}"/>
              </a:ext>
            </a:extLst>
          </p:cNvPr>
          <p:cNvSpPr/>
          <p:nvPr/>
        </p:nvSpPr>
        <p:spPr>
          <a:xfrm>
            <a:off x="719880" y="1594594"/>
            <a:ext cx="8072428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남녀별 차이점이 뚜렷하지 않아 시즌에 따른 남녀 별 매출의 차이는 존재하지 않아 보임 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83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1019903" y="2704328"/>
            <a:ext cx="9862065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남녀 간 제품 카테고리에 따른 매출액 분포 비교</a:t>
            </a: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651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BBDE39-33B3-4AE4-927D-96E6B88D7298}"/>
              </a:ext>
            </a:extLst>
          </p:cNvPr>
          <p:cNvSpPr/>
          <p:nvPr/>
        </p:nvSpPr>
        <p:spPr>
          <a:xfrm>
            <a:off x="0" y="2500604"/>
            <a:ext cx="12192000" cy="2351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535858-7BAD-4134-ADDB-65775980E4A3}"/>
              </a:ext>
            </a:extLst>
          </p:cNvPr>
          <p:cNvSpPr/>
          <p:nvPr/>
        </p:nvSpPr>
        <p:spPr>
          <a:xfrm>
            <a:off x="1524000" y="3237117"/>
            <a:ext cx="9144000" cy="70788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“</a:t>
            </a:r>
            <a:r>
              <a:rPr lang="ko-KR" altLang="en-US" sz="40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왜 </a:t>
            </a:r>
            <a:r>
              <a:rPr lang="en-US" altLang="ko-KR" sz="40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40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등인가</a:t>
            </a:r>
            <a:r>
              <a:rPr lang="en-US" altLang="ko-KR" sz="40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908D39-2ABA-4942-86E7-416082D6B7D9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프로젝트 목적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69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212578-3E5C-4DF5-9387-244BD9F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54" y="1480984"/>
            <a:ext cx="8441793" cy="44715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334A1BB-A80F-46DC-9B38-8C4A43BDF5FE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46E9CF-9A97-4B74-B195-D8F2022D6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54901D-F789-48D7-BBDC-7EDE552C6037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E44BD-5B68-43D1-82F4-277A093A8D22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남녀 별 제품 카테고리에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6E8DD-4B37-45C8-AA2B-435BE5325E5A}"/>
              </a:ext>
            </a:extLst>
          </p:cNvPr>
          <p:cNvSpPr/>
          <p:nvPr/>
        </p:nvSpPr>
        <p:spPr>
          <a:xfrm>
            <a:off x="1046305" y="6204490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1485B-7215-404A-9D63-622C21C0EC7D}"/>
              </a:ext>
            </a:extLst>
          </p:cNvPr>
          <p:cNvSpPr/>
          <p:nvPr/>
        </p:nvSpPr>
        <p:spPr>
          <a:xfrm>
            <a:off x="457232" y="1305034"/>
            <a:ext cx="3109290" cy="2308324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남녀간 평균매출액 차이가 발생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많은 매출이 일어나는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세 카테고리 모두에서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 매출이 더 높게 나타남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CB9931-26FE-485E-B81B-156963A684E5}"/>
              </a:ext>
            </a:extLst>
          </p:cNvPr>
          <p:cNvSpPr/>
          <p:nvPr/>
        </p:nvSpPr>
        <p:spPr>
          <a:xfrm>
            <a:off x="4624973" y="1750725"/>
            <a:ext cx="333889" cy="413132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0C8D5-51E9-4B6B-8B68-9E4C2CB56EFD}"/>
              </a:ext>
            </a:extLst>
          </p:cNvPr>
          <p:cNvSpPr/>
          <p:nvPr/>
        </p:nvSpPr>
        <p:spPr>
          <a:xfrm>
            <a:off x="7883221" y="1750724"/>
            <a:ext cx="333889" cy="413132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C4D717-0E7E-474D-B556-ACEE959653F5}"/>
              </a:ext>
            </a:extLst>
          </p:cNvPr>
          <p:cNvSpPr/>
          <p:nvPr/>
        </p:nvSpPr>
        <p:spPr>
          <a:xfrm>
            <a:off x="9846234" y="1750723"/>
            <a:ext cx="333889" cy="413132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1F4079-D405-4B62-87D8-5A5817B4AD3C}"/>
              </a:ext>
            </a:extLst>
          </p:cNvPr>
          <p:cNvCxnSpPr>
            <a:cxnSpLocks/>
          </p:cNvCxnSpPr>
          <p:nvPr/>
        </p:nvCxnSpPr>
        <p:spPr>
          <a:xfrm flipH="1" flipV="1">
            <a:off x="2769577" y="2567354"/>
            <a:ext cx="1758462" cy="448409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27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92C131-8871-4F01-880C-07651FF2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15" y="1583196"/>
            <a:ext cx="7150001" cy="37872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A917FB-9692-45C5-BCB1-9BD70E860A28}"/>
              </a:ext>
            </a:extLst>
          </p:cNvPr>
          <p:cNvSpPr/>
          <p:nvPr/>
        </p:nvSpPr>
        <p:spPr>
          <a:xfrm>
            <a:off x="1450752" y="5457914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2B59FA-253E-47C8-9322-47E41E415684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A5BDD2-A837-47F9-8A04-E15C73D0A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E78709-D291-4D43-97FD-89A40CEF1097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B22626-960F-4DC4-A254-DE8AE9AE04AF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남녀 별 제품 카테고리에 따른 매출액 분포비교</a:t>
            </a:r>
            <a:r>
              <a:rPr lang="en-US" altLang="ko-KR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_2</a:t>
            </a:r>
          </a:p>
        </p:txBody>
      </p:sp>
    </p:spTree>
    <p:extLst>
      <p:ext uri="{BB962C8B-B14F-4D97-AF65-F5344CB8AC3E}">
        <p14:creationId xmlns:p14="http://schemas.microsoft.com/office/powerpoint/2010/main" val="141866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90D6E-2437-426D-94BD-C285CE4F4CAC}"/>
              </a:ext>
            </a:extLst>
          </p:cNvPr>
          <p:cNvSpPr/>
          <p:nvPr/>
        </p:nvSpPr>
        <p:spPr>
          <a:xfrm>
            <a:off x="1019903" y="2704328"/>
            <a:ext cx="9862065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지점 별 수입 여부에 따른 매출액 분포 비교</a:t>
            </a:r>
            <a:r>
              <a:rPr lang="en-US" altLang="ko-KR" sz="28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231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7888168-D1DF-41AD-B9B1-34896517A6C2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DC7930-A1F0-4D29-8F8B-363D7D4CB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C51C45-C90B-4EEB-957B-C958648254FD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813D7-E48C-4E32-8306-B823D98AAEAA}"/>
              </a:ext>
            </a:extLst>
          </p:cNvPr>
          <p:cNvSpPr/>
          <p:nvPr/>
        </p:nvSpPr>
        <p:spPr>
          <a:xfrm>
            <a:off x="319710" y="688624"/>
            <a:ext cx="7413501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지점 별 수입 여부에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3430AF-8214-447E-BF5F-E7978F42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32" y="3314431"/>
            <a:ext cx="4826979" cy="3092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E91A80-3096-47EC-8774-07B39491F031}"/>
              </a:ext>
            </a:extLst>
          </p:cNvPr>
          <p:cNvGrpSpPr/>
          <p:nvPr/>
        </p:nvGrpSpPr>
        <p:grpSpPr>
          <a:xfrm>
            <a:off x="2492734" y="2655311"/>
            <a:ext cx="3411415" cy="3771900"/>
            <a:chOff x="1415562" y="2048608"/>
            <a:chExt cx="3411415" cy="37719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0ACD82E-88B9-4845-9D1D-A89C92EB8579}"/>
                </a:ext>
              </a:extLst>
            </p:cNvPr>
            <p:cNvGrpSpPr/>
            <p:nvPr/>
          </p:nvGrpSpPr>
          <p:grpSpPr>
            <a:xfrm>
              <a:off x="1477109" y="2148509"/>
              <a:ext cx="3277777" cy="3622431"/>
              <a:chOff x="685801" y="1594594"/>
              <a:chExt cx="3277777" cy="362243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13B195F-795B-47AA-A07F-E338D5A29D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766" r="47810"/>
              <a:stretch/>
            </p:blipFill>
            <p:spPr>
              <a:xfrm>
                <a:off x="685801" y="1594594"/>
                <a:ext cx="3050930" cy="3622431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6EBE412-D0B2-4DE4-B98C-DD8E52AD0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7940" r="1"/>
              <a:stretch/>
            </p:blipFill>
            <p:spPr>
              <a:xfrm>
                <a:off x="1019907" y="1594594"/>
                <a:ext cx="2943671" cy="3622431"/>
              </a:xfrm>
              <a:prstGeom prst="rect">
                <a:avLst/>
              </a:prstGeom>
              <a:ln w="28575">
                <a:noFill/>
              </a:ln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28BC2-7B74-42EB-84A0-FDD1E485F8D0}"/>
                </a:ext>
              </a:extLst>
            </p:cNvPr>
            <p:cNvSpPr/>
            <p:nvPr/>
          </p:nvSpPr>
          <p:spPr>
            <a:xfrm>
              <a:off x="1415562" y="2048608"/>
              <a:ext cx="3411415" cy="37719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0D1A47B-FF54-47F9-802B-231BE9D58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781"/>
          <a:stretch/>
        </p:blipFill>
        <p:spPr>
          <a:xfrm>
            <a:off x="6166337" y="1525925"/>
            <a:ext cx="3411416" cy="1657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4BC57C-7961-4A92-AEEF-D5C76D2B78FD}"/>
              </a:ext>
            </a:extLst>
          </p:cNvPr>
          <p:cNvSpPr/>
          <p:nvPr/>
        </p:nvSpPr>
        <p:spPr>
          <a:xfrm>
            <a:off x="1065475" y="1516088"/>
            <a:ext cx="5100862" cy="92333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본점에서 수입된 상품의 매출이 많으며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신촌점이 가장 적음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(BUT, 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 순위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위는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천호점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C74AB9-93ED-47D6-85B7-6D2CAB8C3894}"/>
              </a:ext>
            </a:extLst>
          </p:cNvPr>
          <p:cNvSpPr/>
          <p:nvPr/>
        </p:nvSpPr>
        <p:spPr>
          <a:xfrm>
            <a:off x="6150332" y="2614152"/>
            <a:ext cx="3411415" cy="21454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1E67B7-7109-462C-BC43-B8408377A43D}"/>
              </a:ext>
            </a:extLst>
          </p:cNvPr>
          <p:cNvSpPr/>
          <p:nvPr/>
        </p:nvSpPr>
        <p:spPr>
          <a:xfrm>
            <a:off x="6150332" y="2936700"/>
            <a:ext cx="3411415" cy="21454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DB2FF-0841-41A0-B9C7-44C4FDACB768}"/>
              </a:ext>
            </a:extLst>
          </p:cNvPr>
          <p:cNvSpPr/>
          <p:nvPr/>
        </p:nvSpPr>
        <p:spPr>
          <a:xfrm>
            <a:off x="3550582" y="2867227"/>
            <a:ext cx="475878" cy="334806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F835B5-7D79-4EA5-A91D-FB87AA78762A}"/>
              </a:ext>
            </a:extLst>
          </p:cNvPr>
          <p:cNvSpPr/>
          <p:nvPr/>
        </p:nvSpPr>
        <p:spPr>
          <a:xfrm>
            <a:off x="4450716" y="2874809"/>
            <a:ext cx="475878" cy="334806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2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6535858-7BAD-4134-ADDB-65775980E4A3}"/>
              </a:ext>
            </a:extLst>
          </p:cNvPr>
          <p:cNvSpPr/>
          <p:nvPr/>
        </p:nvSpPr>
        <p:spPr>
          <a:xfrm>
            <a:off x="1414943" y="2908284"/>
            <a:ext cx="9144000" cy="267765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 </a:t>
            </a: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 지점</a:t>
            </a: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본점</a:t>
            </a: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에서는 브랜드 가짓수가 가장 적었지만</a:t>
            </a: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매출액이 가장 큰 카테고리인 명품잡화 등의 판매 빈도수가 가장 높게 나타남</a:t>
            </a: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모든 지점에서 가을철 매출액이 가장 높게 나타났으며</a:t>
            </a: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남성에 비해 여성의 매출 빈도수와 매출 총액이 높게 나타남</a:t>
            </a: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ko-KR" altLang="en-US" sz="24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4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908D39-2ABA-4942-86E7-416082D6B7D9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결론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996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BBDE39-33B3-4AE4-927D-96E6B88D7298}"/>
              </a:ext>
            </a:extLst>
          </p:cNvPr>
          <p:cNvSpPr/>
          <p:nvPr/>
        </p:nvSpPr>
        <p:spPr>
          <a:xfrm>
            <a:off x="0" y="2500603"/>
            <a:ext cx="12192000" cy="23967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535858-7BAD-4134-ADDB-65775980E4A3}"/>
              </a:ext>
            </a:extLst>
          </p:cNvPr>
          <p:cNvSpPr/>
          <p:nvPr/>
        </p:nvSpPr>
        <p:spPr>
          <a:xfrm>
            <a:off x="1414943" y="3160349"/>
            <a:ext cx="9144000" cy="1077218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“</a:t>
            </a:r>
            <a:r>
              <a:rPr lang="ko-KR" altLang="en-US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 카테고리</a:t>
            </a:r>
            <a:r>
              <a:rPr lang="en-US" altLang="ko-KR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가을철</a:t>
            </a:r>
            <a:r>
              <a:rPr lang="en-US" altLang="ko-KR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여성을 겨냥한 </a:t>
            </a:r>
            <a:endParaRPr lang="en-US" altLang="ko-KR" sz="3200" spc="-3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ko-KR" altLang="en-US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프로모션 전략이 필요</a:t>
            </a:r>
            <a:r>
              <a:rPr lang="en-US" altLang="ko-KR" sz="3200" spc="-3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908D39-2ABA-4942-86E7-416082D6B7D9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결론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16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3A4390B-482B-428B-9842-4AE871AFDAEA}"/>
              </a:ext>
            </a:extLst>
          </p:cNvPr>
          <p:cNvGrpSpPr/>
          <p:nvPr/>
        </p:nvGrpSpPr>
        <p:grpSpPr>
          <a:xfrm>
            <a:off x="4280982" y="2383729"/>
            <a:ext cx="5960299" cy="688448"/>
            <a:chOff x="4549604" y="2641275"/>
            <a:chExt cx="7701919" cy="88961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B5F873-F5FD-41DA-99C1-16832D7D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7CAC1-CF7F-486D-B012-F29051CC1D17}"/>
                </a:ext>
              </a:extLst>
            </p:cNvPr>
            <p:cNvSpPr/>
            <p:nvPr/>
          </p:nvSpPr>
          <p:spPr>
            <a:xfrm>
              <a:off x="5062406" y="2695699"/>
              <a:ext cx="7189117" cy="835191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백화점 데이터의 특성 이해 및 변수 간 분석 방향성 도출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>
                <a:defRPr/>
              </a:pP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B5D711-A90A-45A1-BEC1-2A9CC4C042FE}"/>
              </a:ext>
            </a:extLst>
          </p:cNvPr>
          <p:cNvGrpSpPr/>
          <p:nvPr/>
        </p:nvGrpSpPr>
        <p:grpSpPr>
          <a:xfrm>
            <a:off x="4280982" y="2787120"/>
            <a:ext cx="4443249" cy="421991"/>
            <a:chOff x="4549604" y="2641275"/>
            <a:chExt cx="5741582" cy="54529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21D760-84F0-4350-BDE5-5051CD27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56A3AE-574C-45C9-9910-9E2FA6CE5FD1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분석모델 설정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639F3A-B814-4B08-BD87-FA5FACACF81D}"/>
              </a:ext>
            </a:extLst>
          </p:cNvPr>
          <p:cNvGrpSpPr/>
          <p:nvPr/>
        </p:nvGrpSpPr>
        <p:grpSpPr>
          <a:xfrm>
            <a:off x="4289691" y="3189083"/>
            <a:ext cx="4443249" cy="421991"/>
            <a:chOff x="4549604" y="2641275"/>
            <a:chExt cx="5741582" cy="5452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6288A15-B834-4171-BEB5-B277CD28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57C6CB-1438-4BCF-8CDC-B8822CA2306D}"/>
                </a:ext>
              </a:extLst>
            </p:cNvPr>
            <p:cNvSpPr/>
            <p:nvPr/>
          </p:nvSpPr>
          <p:spPr>
            <a:xfrm>
              <a:off x="5062406" y="2673191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변수 간 교차분석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FA352C-0C99-4CDA-986D-209D86CD5B46}"/>
              </a:ext>
            </a:extLst>
          </p:cNvPr>
          <p:cNvSpPr/>
          <p:nvPr/>
        </p:nvSpPr>
        <p:spPr>
          <a:xfrm>
            <a:off x="1414943" y="1689791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주요 내용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810BC51-5891-4D55-9599-3EDE3C4368FD}"/>
              </a:ext>
            </a:extLst>
          </p:cNvPr>
          <p:cNvGrpSpPr/>
          <p:nvPr/>
        </p:nvGrpSpPr>
        <p:grpSpPr>
          <a:xfrm>
            <a:off x="4289691" y="3554749"/>
            <a:ext cx="4443249" cy="421991"/>
            <a:chOff x="4549604" y="2641275"/>
            <a:chExt cx="5741582" cy="54529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3F893AD-D18F-4534-BA59-B89CF35E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C034C74-7723-482A-98D5-2D4D5297A824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</a:t>
              </a: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변수 간 교차분석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9884B5-4714-4367-AFAC-625BEFAED78D}"/>
              </a:ext>
            </a:extLst>
          </p:cNvPr>
          <p:cNvGrpSpPr/>
          <p:nvPr/>
        </p:nvGrpSpPr>
        <p:grpSpPr>
          <a:xfrm>
            <a:off x="4289691" y="4362292"/>
            <a:ext cx="4443249" cy="421991"/>
            <a:chOff x="4549604" y="2641275"/>
            <a:chExt cx="5741582" cy="54529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E7CBEC4-1D0F-4924-8D67-DE95DC8C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56A36E6-7B8A-435B-86E0-08F77CBE4E0F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결론 및 인사이트 도출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3B5440-A4FB-4C13-90D7-8C31B8B0972E}"/>
              </a:ext>
            </a:extLst>
          </p:cNvPr>
          <p:cNvGrpSpPr/>
          <p:nvPr/>
        </p:nvGrpSpPr>
        <p:grpSpPr>
          <a:xfrm>
            <a:off x="4289691" y="3932191"/>
            <a:ext cx="4443249" cy="421991"/>
            <a:chOff x="4549604" y="2641275"/>
            <a:chExt cx="5741582" cy="54529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3C99475-4DF8-40B9-AB66-E16AEED8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FF3E2C-F52E-4FF9-9F30-2498D025267D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매출 </a:t>
              </a:r>
              <a:r>
                <a:rPr lang="en-US" altLang="ko-KR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pc="-3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위 지점의 요인 분석</a:t>
              </a:r>
              <a:endParaRPr lang="en-US" altLang="ko-KR" spc="-3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8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41BE83-2518-4586-AF95-79D8B955273F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B207FA-2727-4CAB-808B-46D43802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B0FDC0-414F-44EC-94D2-D0B184B2C392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15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변수 간 분석방향성 설정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_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백화점 데이터의 특성 이해 및 요약집계</a:t>
              </a:r>
              <a:endParaRPr lang="en-US" altLang="ko-KR" spc="-15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06E81FD-9D17-411A-81C0-B906A6B9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45588"/>
              </p:ext>
            </p:extLst>
          </p:nvPr>
        </p:nvGraphicFramePr>
        <p:xfrm>
          <a:off x="1696582" y="993250"/>
          <a:ext cx="8588320" cy="5143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318">
                  <a:extLst>
                    <a:ext uri="{9D8B030D-6E8A-4147-A177-3AD203B41FA5}">
                      <a16:colId xmlns:a16="http://schemas.microsoft.com/office/drawing/2014/main" val="262042001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40128829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82630945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516381057"/>
                    </a:ext>
                  </a:extLst>
                </a:gridCol>
                <a:gridCol w="4379402">
                  <a:extLst>
                    <a:ext uri="{9D8B030D-6E8A-4147-A177-3AD203B41FA5}">
                      <a16:colId xmlns:a16="http://schemas.microsoft.com/office/drawing/2014/main" val="2014857092"/>
                    </a:ext>
                  </a:extLst>
                </a:gridCol>
              </a:tblGrid>
              <a:tr h="264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변수 형태</a:t>
                      </a:r>
                    </a:p>
                  </a:txBody>
                  <a:tcPr marL="61361" marR="61361" marT="30680" marB="306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변수명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개요</a:t>
                      </a:r>
                    </a:p>
                  </a:txBody>
                  <a:tcPr marL="61361" marR="61361" marT="30680" marB="306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측정척도</a:t>
                      </a:r>
                    </a:p>
                  </a:txBody>
                  <a:tcPr marL="61361" marR="61361" marT="30680" marB="306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측정방법</a:t>
                      </a:r>
                    </a:p>
                  </a:txBody>
                  <a:tcPr marL="61361" marR="61361" marT="30680" marB="306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24380"/>
                  </a:ext>
                </a:extLst>
              </a:tr>
              <a:tr h="272663">
                <a:tc rowSpan="13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범주형</a:t>
                      </a:r>
                    </a:p>
                  </a:txBody>
                  <a:tcPr marL="61361" marR="61361" marT="30680" marB="306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cusitid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고객아이디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1~29999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687674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gender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성별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남성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2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여성</a:t>
                      </a: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435561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str_nm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지점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</a:t>
                      </a:r>
                      <a:r>
                        <a:rPr lang="ko-KR" altLang="en-US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무역점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2: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본점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3:</a:t>
                      </a:r>
                      <a:r>
                        <a:rPr lang="ko-KR" altLang="en-US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신촌점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4:</a:t>
                      </a:r>
                      <a:r>
                        <a:rPr lang="ko-KR" altLang="en-US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천호점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91856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goodcd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상품코드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61567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brd_nm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품목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1~1882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12072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corner_nm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코너명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16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pc_nm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층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81313"/>
                  </a:ext>
                </a:extLst>
              </a:tr>
              <a:tr h="1456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part_nm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제품 카테고리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1~31</a:t>
                      </a:r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333849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team_nm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팀</a:t>
                      </a: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822608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buyer_nm</a:t>
                      </a:r>
                      <a:endParaRPr lang="en-US" sz="11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바이어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77019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import_flg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수입 여부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이항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수입품 </a:t>
                      </a:r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 2: 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국산품</a:t>
                      </a: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00204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inst_fee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이자유무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이항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600245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sales_date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판매시즌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다항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5,6,7 / 8,9,10 / 11,12,1 / 2,3,4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46924"/>
                  </a:ext>
                </a:extLst>
              </a:tr>
              <a:tr h="272663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연속형</a:t>
                      </a:r>
                      <a:endParaRPr lang="en-US" altLang="ko-KR" sz="1200" b="1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dis_amt</a:t>
                      </a:r>
                      <a:endParaRPr lang="en-US" sz="11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할인가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명목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연속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건 혹은 금액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525055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sales_time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판매시각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등간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10:30 / 20:30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32497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tot_amt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비율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매출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79411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net_amt</a:t>
                      </a:r>
                      <a:endParaRPr lang="en-US" sz="11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비율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1:</a:t>
                      </a:r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양 </a:t>
                      </a:r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 2:</a:t>
                      </a:r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음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88807"/>
                  </a:ext>
                </a:extLst>
              </a:tr>
              <a:tr h="27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1361" marR="61361" marT="30680" marB="3068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inst_mon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할부개월수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등간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1~12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9994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F7F8A3-F015-46B2-A4B3-067E8E20A23C}"/>
              </a:ext>
            </a:extLst>
          </p:cNvPr>
          <p:cNvSpPr/>
          <p:nvPr/>
        </p:nvSpPr>
        <p:spPr>
          <a:xfrm>
            <a:off x="2631233" y="2319330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C835A4-C3EF-43DD-8DD8-E54EA734D5FB}"/>
              </a:ext>
            </a:extLst>
          </p:cNvPr>
          <p:cNvSpPr/>
          <p:nvPr/>
        </p:nvSpPr>
        <p:spPr>
          <a:xfrm>
            <a:off x="2631233" y="1781994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24ED99-E54C-46C4-BCF5-28FAFC80B2B0}"/>
              </a:ext>
            </a:extLst>
          </p:cNvPr>
          <p:cNvSpPr/>
          <p:nvPr/>
        </p:nvSpPr>
        <p:spPr>
          <a:xfrm>
            <a:off x="2631233" y="3134509"/>
            <a:ext cx="7653669" cy="29449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253A28-B8CC-42C4-9F5F-F795CEFE4ABE}"/>
              </a:ext>
            </a:extLst>
          </p:cNvPr>
          <p:cNvSpPr/>
          <p:nvPr/>
        </p:nvSpPr>
        <p:spPr>
          <a:xfrm>
            <a:off x="2631229" y="5319268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310FD8-CAD6-4E28-A347-E34E0080B902}"/>
              </a:ext>
            </a:extLst>
          </p:cNvPr>
          <p:cNvSpPr/>
          <p:nvPr/>
        </p:nvSpPr>
        <p:spPr>
          <a:xfrm>
            <a:off x="2631229" y="4501726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D7628-15C6-4A5D-A14B-5BD31B3A3503}"/>
              </a:ext>
            </a:extLst>
          </p:cNvPr>
          <p:cNvSpPr/>
          <p:nvPr/>
        </p:nvSpPr>
        <p:spPr>
          <a:xfrm>
            <a:off x="2631232" y="1512835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F55D0C-139D-45E2-8E97-C4A047CEC7F4}"/>
              </a:ext>
            </a:extLst>
          </p:cNvPr>
          <p:cNvSpPr/>
          <p:nvPr/>
        </p:nvSpPr>
        <p:spPr>
          <a:xfrm>
            <a:off x="2631229" y="3945539"/>
            <a:ext cx="7653669" cy="30988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05CD2F-BC3E-4B4E-850D-F4512B168619}"/>
              </a:ext>
            </a:extLst>
          </p:cNvPr>
          <p:cNvSpPr/>
          <p:nvPr/>
        </p:nvSpPr>
        <p:spPr>
          <a:xfrm>
            <a:off x="1888371" y="2096977"/>
            <a:ext cx="2267824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독립변수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32B362-AA09-48D1-825A-3B3457771572}"/>
              </a:ext>
            </a:extLst>
          </p:cNvPr>
          <p:cNvSpPr/>
          <p:nvPr/>
        </p:nvSpPr>
        <p:spPr>
          <a:xfrm>
            <a:off x="7917309" y="2138305"/>
            <a:ext cx="2267824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종속변수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8E2688-845C-4EB6-BE32-406F6C5596D2}"/>
              </a:ext>
            </a:extLst>
          </p:cNvPr>
          <p:cNvSpPr/>
          <p:nvPr/>
        </p:nvSpPr>
        <p:spPr>
          <a:xfrm>
            <a:off x="4971295" y="3387029"/>
            <a:ext cx="2267824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매개변수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93505F-726C-4B77-8B98-98ED5240CC94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0DC52A4-80E5-4F26-9F4D-DEAFF90A3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03DE5B-3B2C-47A9-9E47-1660F1836C45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15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분석모델 설정</a:t>
              </a:r>
              <a:endParaRPr lang="en-US" altLang="ko-KR" spc="-15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702E3-1338-410B-948E-3E614A0D4EB3}"/>
              </a:ext>
            </a:extLst>
          </p:cNvPr>
          <p:cNvSpPr/>
          <p:nvPr/>
        </p:nvSpPr>
        <p:spPr>
          <a:xfrm>
            <a:off x="8490426" y="2756021"/>
            <a:ext cx="1121589" cy="461665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spc="-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spc="-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총 매출</a:t>
            </a:r>
            <a:r>
              <a:rPr lang="en-US" altLang="ko-KR" sz="2400" spc="-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D5EA3B-6C4E-42F4-B1C9-9E0AA3C317C8}"/>
              </a:ext>
            </a:extLst>
          </p:cNvPr>
          <p:cNvSpPr/>
          <p:nvPr/>
        </p:nvSpPr>
        <p:spPr>
          <a:xfrm>
            <a:off x="4467038" y="3958200"/>
            <a:ext cx="3360935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제품 카테고리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이자유무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  <a:p>
            <a:pPr algn="ctr">
              <a:defRPr/>
            </a:pP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성별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방문횟수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할인건수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  <a:p>
            <a:pPr algn="ctr">
              <a:defRPr/>
            </a:pP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브랜드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[</a:t>
            </a:r>
            <a:r>
              <a:rPr lang="ko-KR" altLang="en-US" spc="-15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할부개월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수입여부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  <a:p>
            <a:pPr algn="ctr">
              <a:defRPr/>
            </a:pP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바이어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시즌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정가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할인액수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1D28980-2618-42B4-B895-96EA260FCE94}"/>
              </a:ext>
            </a:extLst>
          </p:cNvPr>
          <p:cNvSpPr/>
          <p:nvPr/>
        </p:nvSpPr>
        <p:spPr>
          <a:xfrm>
            <a:off x="5735229" y="2225233"/>
            <a:ext cx="739955" cy="581916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BC0CF-4747-49A2-B4D1-0F8BA3958CC6}"/>
              </a:ext>
            </a:extLst>
          </p:cNvPr>
          <p:cNvSpPr/>
          <p:nvPr/>
        </p:nvSpPr>
        <p:spPr>
          <a:xfrm>
            <a:off x="1506611" y="2701901"/>
            <a:ext cx="3031344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지점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층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수입여부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  <a:p>
            <a:pPr algn="ctr">
              <a:defRPr/>
            </a:pPr>
            <a:r>
              <a:rPr lang="en-US" altLang="ko-KR" spc="-150" dirty="0">
                <a:solidFill>
                  <a:schemeClr val="bg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백화점 상품코드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브랜드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en-US" altLang="ko-KR" spc="-150" dirty="0">
              <a:solidFill>
                <a:schemeClr val="accent3">
                  <a:lumMod val="40000"/>
                  <a:lumOff val="6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defRPr/>
            </a:pP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코너명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제품 카테고리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성별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시즌</a:t>
            </a:r>
            <a:r>
              <a:rPr lang="en-US" altLang="ko-KR" spc="-15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판매시각</a:t>
            </a:r>
            <a:r>
              <a:rPr lang="en-US" altLang="ko-KR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 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환불 건수</a:t>
            </a:r>
            <a:r>
              <a:rPr lang="en-US" altLang="ko-KR" spc="-150" dirty="0">
                <a:solidFill>
                  <a:schemeClr val="bg2">
                    <a:lumMod val="9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C6EF349-F4A8-419A-853A-5DA2206A61AB}"/>
              </a:ext>
            </a:extLst>
          </p:cNvPr>
          <p:cNvCxnSpPr>
            <a:cxnSpLocks/>
          </p:cNvCxnSpPr>
          <p:nvPr/>
        </p:nvCxnSpPr>
        <p:spPr>
          <a:xfrm flipV="1">
            <a:off x="6095875" y="2864514"/>
            <a:ext cx="0" cy="522515"/>
          </a:xfrm>
          <a:prstGeom prst="straightConnector1">
            <a:avLst/>
          </a:prstGeom>
          <a:ln cap="sq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3564AB-E9C4-4CC3-90D2-06D2FBEFEA9C}"/>
              </a:ext>
            </a:extLst>
          </p:cNvPr>
          <p:cNvSpPr/>
          <p:nvPr/>
        </p:nvSpPr>
        <p:spPr>
          <a:xfrm>
            <a:off x="1388566" y="2226122"/>
            <a:ext cx="9144000" cy="646331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0A9200-4E0F-423B-BD87-5C86342DBB55}"/>
              </a:ext>
            </a:extLst>
          </p:cNvPr>
          <p:cNvGrpSpPr/>
          <p:nvPr/>
        </p:nvGrpSpPr>
        <p:grpSpPr>
          <a:xfrm>
            <a:off x="4263313" y="3167839"/>
            <a:ext cx="4141245" cy="421991"/>
            <a:chOff x="4549604" y="2641275"/>
            <a:chExt cx="5351331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C247B9-92FB-4DFC-B505-A0FA4CB59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376478-0249-415D-946B-69C7820C17BE}"/>
                </a:ext>
              </a:extLst>
            </p:cNvPr>
            <p:cNvSpPr/>
            <p:nvPr/>
          </p:nvSpPr>
          <p:spPr>
            <a:xfrm>
              <a:off x="5062406" y="2695699"/>
              <a:ext cx="4838529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</a:t>
              </a:r>
              <a:r>
                <a:rPr lang="ko-KR" altLang="en-US" sz="1800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카테고리 간 매출액 분포비교</a:t>
              </a:r>
              <a:endParaRPr lang="en-US" altLang="ko-KR" sz="1800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41E76B-9517-4840-863D-47FB9A2716CD}"/>
              </a:ext>
            </a:extLst>
          </p:cNvPr>
          <p:cNvGrpSpPr/>
          <p:nvPr/>
        </p:nvGrpSpPr>
        <p:grpSpPr>
          <a:xfrm>
            <a:off x="4263313" y="3573210"/>
            <a:ext cx="4443249" cy="421991"/>
            <a:chOff x="4549604" y="2641275"/>
            <a:chExt cx="5741582" cy="5452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F16BB6-50D3-4C17-8248-B3A3ED4D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D97FFF-5EE3-4312-B34D-4127567F8A7A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지점 간 매출액 분포 비교</a:t>
              </a:r>
              <a:endParaRPr lang="en-US" altLang="ko-KR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7323F7-542C-48A6-B118-5BB0C5F4F220}"/>
              </a:ext>
            </a:extLst>
          </p:cNvPr>
          <p:cNvGrpSpPr/>
          <p:nvPr/>
        </p:nvGrpSpPr>
        <p:grpSpPr>
          <a:xfrm>
            <a:off x="4263313" y="3976600"/>
            <a:ext cx="4443249" cy="421991"/>
            <a:chOff x="4549604" y="2641275"/>
            <a:chExt cx="5741582" cy="5452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839841-EF99-467D-B312-C11DEB148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9B1899-8B73-4823-A038-14C4FA6A3277}"/>
                </a:ext>
              </a:extLst>
            </p:cNvPr>
            <p:cNvSpPr/>
            <p:nvPr/>
          </p:nvSpPr>
          <p:spPr>
            <a:xfrm>
              <a:off x="5062406" y="2695699"/>
              <a:ext cx="5228780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성별에 따른 매출액 분포 비교</a:t>
              </a:r>
              <a:endParaRPr lang="en-US" altLang="ko-KR" spc="-30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438E3C-01B2-409D-91A5-B59210E87688}"/>
              </a:ext>
            </a:extLst>
          </p:cNvPr>
          <p:cNvSpPr/>
          <p:nvPr/>
        </p:nvSpPr>
        <p:spPr>
          <a:xfrm>
            <a:off x="2895805" y="2704328"/>
            <a:ext cx="5858429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36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차 변수 간 교차분석</a:t>
            </a:r>
            <a:endParaRPr lang="en-US" altLang="ko-KR" sz="36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defRPr/>
            </a:pP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상품에 따른 매출액 분포 비교</a:t>
            </a:r>
            <a:r>
              <a:rPr lang="en-US" altLang="ko-KR" sz="3600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735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79B53EA-470F-433C-AB08-AFFA2C29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43" y="1353996"/>
            <a:ext cx="9166188" cy="48552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60590E7-FD65-4F96-B490-FB08DF13E2C8}"/>
              </a:ext>
            </a:extLst>
          </p:cNvPr>
          <p:cNvGrpSpPr/>
          <p:nvPr/>
        </p:nvGrpSpPr>
        <p:grpSpPr>
          <a:xfrm>
            <a:off x="388809" y="305874"/>
            <a:ext cx="6255271" cy="421991"/>
            <a:chOff x="4549604" y="2641275"/>
            <a:chExt cx="8083083" cy="54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9822C9-A744-4D52-AE7F-29DE95AC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7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04" y="2641275"/>
              <a:ext cx="568575" cy="54529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DEEF8C-91A6-466E-8DB0-6707EFFA1DD9}"/>
                </a:ext>
              </a:extLst>
            </p:cNvPr>
            <p:cNvSpPr/>
            <p:nvPr/>
          </p:nvSpPr>
          <p:spPr>
            <a:xfrm>
              <a:off x="5062405" y="2695697"/>
              <a:ext cx="7570282" cy="477252"/>
            </a:xfrm>
            <a:prstGeom prst="rect">
              <a:avLst/>
            </a:prstGeom>
            <a:scene3d>
              <a:camera prst="perspectiveFron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2</a:t>
              </a:r>
              <a:r>
                <a:rPr lang="ko-KR" altLang="en-US" spc="-3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 변수 간 교차분석</a:t>
              </a:r>
              <a:endParaRPr lang="en-US" altLang="ko-KR" spc="-300" dirty="0">
                <a:solidFill>
                  <a:schemeClr val="bg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C737A5-97D2-4EA3-A5D8-15D84603342B}"/>
              </a:ext>
            </a:extLst>
          </p:cNvPr>
          <p:cNvSpPr/>
          <p:nvPr/>
        </p:nvSpPr>
        <p:spPr>
          <a:xfrm>
            <a:off x="319710" y="688624"/>
            <a:ext cx="6076425" cy="52322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800" spc="-3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 카테고리에 따른 매출액 분포비교</a:t>
            </a:r>
            <a:endParaRPr lang="en-US" altLang="ko-KR" sz="2800" spc="-3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C31391-D483-4729-BBB9-495274C9D7AF}"/>
              </a:ext>
            </a:extLst>
          </p:cNvPr>
          <p:cNvSpPr/>
          <p:nvPr/>
        </p:nvSpPr>
        <p:spPr>
          <a:xfrm>
            <a:off x="2096752" y="1807903"/>
            <a:ext cx="456620" cy="456620"/>
          </a:xfrm>
          <a:prstGeom prst="ellipse">
            <a:avLst/>
          </a:prstGeom>
          <a:noFill/>
          <a:ln w="317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51CE1-2FAE-4B2C-A099-B8ABA3D766AC}"/>
              </a:ext>
            </a:extLst>
          </p:cNvPr>
          <p:cNvSpPr txBox="1"/>
          <p:nvPr/>
        </p:nvSpPr>
        <p:spPr>
          <a:xfrm>
            <a:off x="5726766" y="382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1A837A-A42A-4AFD-85BA-B54A9F1D9005}"/>
              </a:ext>
            </a:extLst>
          </p:cNvPr>
          <p:cNvSpPr/>
          <p:nvPr/>
        </p:nvSpPr>
        <p:spPr>
          <a:xfrm>
            <a:off x="1193289" y="6240435"/>
            <a:ext cx="9290495" cy="369332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명품잡화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남성의류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골프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유니캐쥬얼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케주얼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7: 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여성의류파트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가정용품파트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남성정장스포츠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14: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영어덜트캐쥬얼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15: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영라이브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18: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여성정장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,19: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아동문화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20: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공산품파트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생식품파트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22: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영플라자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23: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생식품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24: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패션잡화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,25: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아동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스포츠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26: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27: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여성캐쥬얼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28:</a:t>
            </a:r>
            <a:r>
              <a:rPr lang="ko-KR" altLang="en-US" sz="9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스포츠캐주얼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29: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영캐릭터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30: 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상품개발영업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</a:t>
            </a:r>
            <a:r>
              <a:rPr lang="en-US" altLang="ko-KR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31:</a:t>
            </a:r>
            <a:r>
              <a:rPr lang="ko-KR" altLang="en-US" sz="9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인터넷백화점</a:t>
            </a:r>
            <a:endParaRPr lang="en-US" altLang="ko-KR" sz="9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952FE8-02C5-4F7D-A5BD-DE526F21BFF3}"/>
              </a:ext>
            </a:extLst>
          </p:cNvPr>
          <p:cNvCxnSpPr>
            <a:cxnSpLocks/>
          </p:cNvCxnSpPr>
          <p:nvPr/>
        </p:nvCxnSpPr>
        <p:spPr>
          <a:xfrm flipV="1">
            <a:off x="2390286" y="2090056"/>
            <a:ext cx="467374" cy="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6F707-906F-4A65-B8D4-8C8757314907}"/>
              </a:ext>
            </a:extLst>
          </p:cNvPr>
          <p:cNvSpPr/>
          <p:nvPr/>
        </p:nvSpPr>
        <p:spPr>
          <a:xfrm>
            <a:off x="2857660" y="1954350"/>
            <a:ext cx="1550125" cy="461665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극단값</a:t>
            </a:r>
            <a:r>
              <a:rPr lang="ko-KR" altLang="en-US" sz="12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삭제 및 스케일링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51BB74-E9E3-4BD7-9BC0-0E0D7D9F5AF0}"/>
              </a:ext>
            </a:extLst>
          </p:cNvPr>
          <p:cNvSpPr/>
          <p:nvPr/>
        </p:nvSpPr>
        <p:spPr>
          <a:xfrm>
            <a:off x="5726766" y="1984914"/>
            <a:ext cx="6001805" cy="120032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로얄부틱과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1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로얄부띠끄</a:t>
            </a: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카테고리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제품의 평균 가격이 가장 높음</a:t>
            </a: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pPr>
              <a:defRPr/>
            </a:pP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5F19D0-A67F-4B33-A1A9-EC75ED952219}"/>
              </a:ext>
            </a:extLst>
          </p:cNvPr>
          <p:cNvSpPr/>
          <p:nvPr/>
        </p:nvSpPr>
        <p:spPr>
          <a:xfrm>
            <a:off x="1795911" y="3358104"/>
            <a:ext cx="1858283" cy="1858283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22F664-75FD-466A-8451-48A115533189}"/>
              </a:ext>
            </a:extLst>
          </p:cNvPr>
          <p:cNvSpPr/>
          <p:nvPr/>
        </p:nvSpPr>
        <p:spPr>
          <a:xfrm>
            <a:off x="3829850" y="3389283"/>
            <a:ext cx="2566285" cy="923330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&lt;Check Point&gt;</a:t>
            </a: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잡화 카테고리에서 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defRPr/>
            </a:pPr>
            <a:r>
              <a:rPr lang="ko-KR" altLang="en-US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고액 제품 판매가 나타남</a:t>
            </a:r>
            <a:endParaRPr lang="en-US" altLang="ko-KR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5CBD9FD-C420-4C79-9DD2-E955F7CCE923}"/>
              </a:ext>
            </a:extLst>
          </p:cNvPr>
          <p:cNvGrpSpPr/>
          <p:nvPr/>
        </p:nvGrpSpPr>
        <p:grpSpPr>
          <a:xfrm>
            <a:off x="9471035" y="1267003"/>
            <a:ext cx="2141286" cy="5029200"/>
            <a:chOff x="8537808" y="1006895"/>
            <a:chExt cx="2141286" cy="5029200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EBA2EE8-0FAD-4098-8845-4F9D5FBE5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69" r="53144"/>
            <a:stretch/>
          </p:blipFill>
          <p:spPr>
            <a:xfrm>
              <a:off x="8537808" y="1006895"/>
              <a:ext cx="2141286" cy="50292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1BEA7D2-CF28-4334-A1BF-02CD49C31DEF}"/>
                </a:ext>
              </a:extLst>
            </p:cNvPr>
            <p:cNvSpPr/>
            <p:nvPr/>
          </p:nvSpPr>
          <p:spPr>
            <a:xfrm>
              <a:off x="8604126" y="2583937"/>
              <a:ext cx="1897182" cy="295399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D1DBEA-2EC3-43E1-BD18-4D31EEB1D454}"/>
              </a:ext>
            </a:extLst>
          </p:cNvPr>
          <p:cNvCxnSpPr>
            <a:cxnSpLocks/>
          </p:cNvCxnSpPr>
          <p:nvPr/>
        </p:nvCxnSpPr>
        <p:spPr>
          <a:xfrm flipH="1" flipV="1">
            <a:off x="8510890" y="2668429"/>
            <a:ext cx="1167140" cy="333033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73341E1-03C8-4370-B64D-35439A44144D}"/>
              </a:ext>
            </a:extLst>
          </p:cNvPr>
          <p:cNvCxnSpPr>
            <a:cxnSpLocks/>
          </p:cNvCxnSpPr>
          <p:nvPr/>
        </p:nvCxnSpPr>
        <p:spPr>
          <a:xfrm flipV="1">
            <a:off x="3434840" y="3684062"/>
            <a:ext cx="395010" cy="208595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2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2563</Words>
  <Application>Microsoft Office PowerPoint</Application>
  <PresentationFormat>와이드스크린</PresentationFormat>
  <Paragraphs>286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ASIAE_04</dc:creator>
  <cp:lastModifiedBy>ASIAE_04</cp:lastModifiedBy>
  <cp:revision>92</cp:revision>
  <dcterms:created xsi:type="dcterms:W3CDTF">2020-08-18T06:40:12Z</dcterms:created>
  <dcterms:modified xsi:type="dcterms:W3CDTF">2020-08-20T06:23:27Z</dcterms:modified>
</cp:coreProperties>
</file>