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303" r:id="rId4"/>
    <p:sldId id="308" r:id="rId5"/>
    <p:sldId id="304" r:id="rId6"/>
    <p:sldId id="258" r:id="rId7"/>
    <p:sldId id="263" r:id="rId8"/>
    <p:sldId id="292" r:id="rId9"/>
    <p:sldId id="277" r:id="rId10"/>
    <p:sldId id="306" r:id="rId11"/>
    <p:sldId id="302" r:id="rId12"/>
    <p:sldId id="260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6" r:id="rId22"/>
    <p:sldId id="305" r:id="rId23"/>
    <p:sldId id="271" r:id="rId24"/>
    <p:sldId id="272" r:id="rId25"/>
    <p:sldId id="273" r:id="rId26"/>
    <p:sldId id="295" r:id="rId27"/>
    <p:sldId id="278" r:id="rId28"/>
    <p:sldId id="315" r:id="rId29"/>
    <p:sldId id="314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34" r:id="rId40"/>
    <p:sldId id="335" r:id="rId41"/>
    <p:sldId id="332" r:id="rId42"/>
    <p:sldId id="333" r:id="rId43"/>
    <p:sldId id="313" r:id="rId44"/>
    <p:sldId id="326" r:id="rId45"/>
    <p:sldId id="328" r:id="rId46"/>
    <p:sldId id="329" r:id="rId47"/>
    <p:sldId id="330" r:id="rId48"/>
    <p:sldId id="331" r:id="rId49"/>
    <p:sldId id="300" r:id="rId50"/>
    <p:sldId id="301" r:id="rId51"/>
    <p:sldId id="293" r:id="rId52"/>
    <p:sldId id="307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219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7D"/>
    <a:srgbClr val="1F4E79"/>
    <a:srgbClr val="E59D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08"/>
      </p:cViewPr>
      <p:guideLst>
        <p:guide pos="721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EAF32-CDBF-42A3-943F-1EF69EC64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34BB88-A9F5-4FD7-80A8-521C0A0D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6B7B7-199F-4C96-B3BA-B6944354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E9D82-9CC7-4ED6-9406-BC7264CA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073C4-4CBC-4542-8258-6845B6B6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9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5719F-A210-4F00-8438-700C68D1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040EAE-EC8A-491B-8067-145CA426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B39D2-AE9B-4530-814E-835533A9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722CD-8D1E-4F8A-B61F-3D9BEB83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D5BA0-E77D-4574-87D7-E8414E8A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4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DAA46C-7584-4DA1-8F04-E4BBA1E25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334910-4617-450F-AD22-057248ED6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056FA-E985-45B7-8848-19D37BD3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3FF6D-D61A-42FA-A308-BD829CD8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25D2D-EFD7-491D-9461-D796B3F6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9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8073C-726F-4916-BD6A-630EE556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54AFE-A0DE-47B3-A5AA-BB0C76CDB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25552-30FA-48ED-9BF3-821B8C83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20B90-1593-4F4D-A7D9-157BBBC9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8C74D-56C4-454F-BBBB-3953B1B5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3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90780-7468-4AB9-90BC-D80CE5AD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7CCFF-92D7-439E-95E5-F1EDB26C3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2344D-48D6-441E-BDCB-F6EF7D28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6B030-01B3-4D34-A8A3-53BB9029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BD4C5-9216-487B-AA09-0544D00B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6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F5755-F13C-41DE-864A-564290FD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7B53F-AE2E-4DD9-AEA0-3992E951F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F3BDB0-D4A6-4845-A832-BD1DBA1CE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C2A4F5-0C43-42ED-977A-3A03B5F2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8EB29-46CB-4065-A1BE-C9D6F9C9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8AFC4-869F-403C-B3D0-B2BC28A0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6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11259-502B-4445-940F-280A8EC3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A4A1D-8305-405C-872F-D8654EE8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7D02F-007B-4599-85E2-55A9D5839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0646AF-BE84-4ABD-B05C-6CEAB1C04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C3646A-E416-4617-A89B-C9B7E042A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F7BCB4-4A78-48D9-A803-4167026D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941399-75F2-4CB1-BB91-E5F1070C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A5FD42-D581-4AFE-8A1B-15D70C8B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8E546-0AEE-44A9-A942-E5AE098E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6BB77-6456-4D61-B2FC-D8AACBF7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7BE981-C631-4E8A-9328-125A8120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3BB2B3-22E7-4AD1-9E1F-11B10DB9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4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ED7900-D47C-43BC-A115-60ED7311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86A122-B983-4525-BE89-2D85CBD6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621C9D-72E7-4A61-A74C-03359787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8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F7E60-B134-4F55-A15B-AB429DE4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DFA0E-30C3-4E21-9044-908D50CE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57C393-BFE1-4E56-AC28-A5A72204E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075FC-A109-439A-8183-B2256722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09C11-AE52-4839-9E66-646FE463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77B20-15EE-448E-9191-C9C7DDC3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07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E2A09-1220-4322-BE73-10B297AD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608DDD-F277-42E6-8C14-31A45F1A8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FBEB73-0041-4A4F-9C3F-31A5285C6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BBCEB-1250-4CD2-99DB-AF8BF229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FE884-6DAE-48C4-8CEF-BB3BF159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8D433-D823-445D-B12C-0166835E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13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83D7BB-C700-4637-A441-0E733F2F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B4557-E575-4EB7-BF57-A54D9DC0C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71602-200B-42FE-8FB5-D1F04BF1B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CD32E-86EF-4D7E-9450-48D7E93FADBA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922D6-23BE-472F-8D8C-A058B8A78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0A43E-004E-4E31-94C1-5B814B9B9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58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9AA1BA-FE6A-4341-8258-71A43D40E2DB}"/>
              </a:ext>
            </a:extLst>
          </p:cNvPr>
          <p:cNvSpPr txBox="1"/>
          <p:nvPr/>
        </p:nvSpPr>
        <p:spPr>
          <a:xfrm>
            <a:off x="10363200" y="4742181"/>
            <a:ext cx="1130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김근영</a:t>
            </a:r>
            <a:endParaRPr lang="en-US" altLang="ko-KR" dirty="0"/>
          </a:p>
          <a:p>
            <a:r>
              <a:rPr lang="ko-KR" altLang="en-US" dirty="0" err="1"/>
              <a:t>정성목</a:t>
            </a:r>
            <a:endParaRPr lang="en-US" altLang="ko-KR" dirty="0"/>
          </a:p>
          <a:p>
            <a:r>
              <a:rPr lang="ko-KR" altLang="en-US" dirty="0"/>
              <a:t>지영기</a:t>
            </a:r>
            <a:endParaRPr lang="en-US" altLang="ko-KR" dirty="0"/>
          </a:p>
          <a:p>
            <a:r>
              <a:rPr lang="ko-KR" altLang="en-US" dirty="0"/>
              <a:t>최현수</a:t>
            </a:r>
            <a:endParaRPr lang="en-US" altLang="ko-KR" dirty="0"/>
          </a:p>
          <a:p>
            <a:r>
              <a:rPr lang="ko-KR" altLang="en-US" dirty="0" err="1"/>
              <a:t>황호성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B2316-378D-47FC-9598-377BAAA67B4C}"/>
              </a:ext>
            </a:extLst>
          </p:cNvPr>
          <p:cNvSpPr txBox="1"/>
          <p:nvPr/>
        </p:nvSpPr>
        <p:spPr>
          <a:xfrm>
            <a:off x="4233952" y="2321004"/>
            <a:ext cx="37240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dirty="0"/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14456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5B1A2-CBB5-4BF1-88EA-F1DDBBD47763}"/>
              </a:ext>
            </a:extLst>
          </p:cNvPr>
          <p:cNvSpPr txBox="1"/>
          <p:nvPr/>
        </p:nvSpPr>
        <p:spPr>
          <a:xfrm flipH="1">
            <a:off x="228874" y="787879"/>
            <a:ext cx="213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 스케일링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EA874F-253F-442C-899D-54E620D86C46}"/>
              </a:ext>
            </a:extLst>
          </p:cNvPr>
          <p:cNvGrpSpPr/>
          <p:nvPr/>
        </p:nvGrpSpPr>
        <p:grpSpPr>
          <a:xfrm>
            <a:off x="8489221" y="1471055"/>
            <a:ext cx="3348039" cy="1779741"/>
            <a:chOff x="852486" y="1649259"/>
            <a:chExt cx="3348039" cy="1779741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2B44853-63B7-4223-8E71-58F7F3BCFEB7}"/>
                </a:ext>
              </a:extLst>
            </p:cNvPr>
            <p:cNvSpPr/>
            <p:nvPr/>
          </p:nvSpPr>
          <p:spPr>
            <a:xfrm>
              <a:off x="852486" y="1649259"/>
              <a:ext cx="3348039" cy="17797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AC13C3C-21E3-4905-92C7-B8AE2097E3BD}"/>
                </a:ext>
              </a:extLst>
            </p:cNvPr>
            <p:cNvSpPr/>
            <p:nvPr/>
          </p:nvSpPr>
          <p:spPr>
            <a:xfrm>
              <a:off x="1025843" y="3045322"/>
              <a:ext cx="75247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inst_fee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D35E2D1-7C01-4C82-A8D7-9A16AE403107}"/>
                </a:ext>
              </a:extLst>
            </p:cNvPr>
            <p:cNvSpPr/>
            <p:nvPr/>
          </p:nvSpPr>
          <p:spPr>
            <a:xfrm>
              <a:off x="1025843" y="2763365"/>
              <a:ext cx="752475" cy="276225"/>
            </a:xfrm>
            <a:prstGeom prst="rect">
              <a:avLst/>
            </a:prstGeom>
            <a:solidFill>
              <a:srgbClr val="E5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할부이자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A46394D-C572-4ACE-A194-2BFFD2BBA950}"/>
                </a:ext>
              </a:extLst>
            </p:cNvPr>
            <p:cNvSpPr/>
            <p:nvPr/>
          </p:nvSpPr>
          <p:spPr>
            <a:xfrm>
              <a:off x="1025843" y="2138380"/>
              <a:ext cx="75247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inst_mon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FE1F75-FA2B-4546-A453-2B5A883B42E8}"/>
                </a:ext>
              </a:extLst>
            </p:cNvPr>
            <p:cNvSpPr/>
            <p:nvPr/>
          </p:nvSpPr>
          <p:spPr>
            <a:xfrm>
              <a:off x="1025843" y="1856423"/>
              <a:ext cx="752475" cy="276225"/>
            </a:xfrm>
            <a:prstGeom prst="rect">
              <a:avLst/>
            </a:prstGeom>
            <a:solidFill>
              <a:srgbClr val="E5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할부개월</a:t>
              </a:r>
              <a:endPara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AED940B-1822-4FC1-B6DD-89A7CAF27F08}"/>
                </a:ext>
              </a:extLst>
            </p:cNvPr>
            <p:cNvSpPr/>
            <p:nvPr/>
          </p:nvSpPr>
          <p:spPr>
            <a:xfrm>
              <a:off x="3128058" y="2591851"/>
              <a:ext cx="91049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inst_factor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1961FAE-A1CC-4B61-82B8-AC9D8B78C2D0}"/>
                </a:ext>
              </a:extLst>
            </p:cNvPr>
            <p:cNvSpPr/>
            <p:nvPr/>
          </p:nvSpPr>
          <p:spPr>
            <a:xfrm>
              <a:off x="3128058" y="2309894"/>
              <a:ext cx="910495" cy="276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할부요인</a:t>
              </a: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DA70C5F5-5F2A-4434-85B3-961A40618897}"/>
                </a:ext>
              </a:extLst>
            </p:cNvPr>
            <p:cNvSpPr/>
            <p:nvPr/>
          </p:nvSpPr>
          <p:spPr>
            <a:xfrm rot="20741333">
              <a:off x="1860037" y="2760586"/>
              <a:ext cx="1218900" cy="13147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087E947B-288D-4058-A30A-6138BF5A42F2}"/>
                </a:ext>
              </a:extLst>
            </p:cNvPr>
            <p:cNvSpPr/>
            <p:nvPr/>
          </p:nvSpPr>
          <p:spPr>
            <a:xfrm rot="858667" flipV="1">
              <a:off x="1854667" y="2193084"/>
              <a:ext cx="1218900" cy="13147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20D0009C-05F0-48F5-AB20-CD297EB63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43" y="2744474"/>
            <a:ext cx="3796488" cy="24860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1B7A58-6157-48A8-9F01-F4C38C3E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5" y="2744474"/>
            <a:ext cx="3829050" cy="248602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5D360326-A125-40D2-995C-C001E971868C}"/>
              </a:ext>
            </a:extLst>
          </p:cNvPr>
          <p:cNvSpPr/>
          <p:nvPr/>
        </p:nvSpPr>
        <p:spPr>
          <a:xfrm>
            <a:off x="4993003" y="391128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E3B0D85-3193-44A7-B093-C13DEC3F559E}"/>
              </a:ext>
            </a:extLst>
          </p:cNvPr>
          <p:cNvSpPr/>
          <p:nvPr/>
        </p:nvSpPr>
        <p:spPr>
          <a:xfrm>
            <a:off x="6177435" y="391128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5A65A7F-695A-4DC4-A891-3302036B7E77}"/>
              </a:ext>
            </a:extLst>
          </p:cNvPr>
          <p:cNvSpPr/>
          <p:nvPr/>
        </p:nvSpPr>
        <p:spPr>
          <a:xfrm>
            <a:off x="6186960" y="408273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3958204-238A-4ED3-B546-BEFF806B6007}"/>
              </a:ext>
            </a:extLst>
          </p:cNvPr>
          <p:cNvCxnSpPr>
            <a:endCxn id="25" idx="7"/>
          </p:cNvCxnSpPr>
          <p:nvPr/>
        </p:nvCxnSpPr>
        <p:spPr>
          <a:xfrm flipH="1">
            <a:off x="6323777" y="2484751"/>
            <a:ext cx="667571" cy="14516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62A1E83-F1A7-42A4-9EEE-F649282ABA96}"/>
              </a:ext>
            </a:extLst>
          </p:cNvPr>
          <p:cNvSpPr/>
          <p:nvPr/>
        </p:nvSpPr>
        <p:spPr>
          <a:xfrm>
            <a:off x="6657563" y="2237101"/>
            <a:ext cx="1057686" cy="2476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이상치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AC66C48-BEC0-49EE-8BFB-4DB744587E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241"/>
          <a:stretch/>
        </p:blipFill>
        <p:spPr>
          <a:xfrm>
            <a:off x="178114" y="5390084"/>
            <a:ext cx="4943475" cy="129285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FDD1D6C-5998-46C6-A23B-E28D8C343C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76"/>
          <a:stretch/>
        </p:blipFill>
        <p:spPr>
          <a:xfrm>
            <a:off x="5307463" y="5573399"/>
            <a:ext cx="2679068" cy="90487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8609607-96C2-40DE-9276-812B8DE109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434"/>
          <a:stretch/>
        </p:blipFill>
        <p:spPr>
          <a:xfrm>
            <a:off x="178115" y="1670325"/>
            <a:ext cx="4943475" cy="91456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906099-58CF-44F2-BC82-8151BA676135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85F81A-9BFA-4BCC-8691-BF60174CF590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B26D6D-681B-455D-B2A6-5A494997BD06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63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18AF66-E86F-4B24-82AC-6ACCA3F356AA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13A34-DB9B-47A0-A9C4-734233900605}"/>
              </a:ext>
            </a:extLst>
          </p:cNvPr>
          <p:cNvSpPr txBox="1"/>
          <p:nvPr/>
        </p:nvSpPr>
        <p:spPr>
          <a:xfrm>
            <a:off x="4147297" y="3008828"/>
            <a:ext cx="3916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0" i="0" dirty="0">
                <a:solidFill>
                  <a:srgbClr val="1F4E79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사전분석</a:t>
            </a:r>
            <a:endParaRPr lang="ko-KR" altLang="en-US" sz="9600" dirty="0">
              <a:solidFill>
                <a:srgbClr val="1F4E7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916BD-D8BE-4A3C-8305-96CF8308CBEE}"/>
              </a:ext>
            </a:extLst>
          </p:cNvPr>
          <p:cNvSpPr txBox="1"/>
          <p:nvPr/>
        </p:nvSpPr>
        <p:spPr>
          <a:xfrm>
            <a:off x="3048000" y="256329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Pre-Analysis</a:t>
            </a:r>
          </a:p>
        </p:txBody>
      </p:sp>
    </p:spTree>
    <p:extLst>
      <p:ext uri="{BB962C8B-B14F-4D97-AF65-F5344CB8AC3E}">
        <p14:creationId xmlns:p14="http://schemas.microsoft.com/office/powerpoint/2010/main" val="97196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C2DD425-8463-4D1D-BD3E-3BB5B0FEE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4398"/>
            <a:ext cx="9409113" cy="509660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049725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07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A059575-6892-4D45-87C3-2CEA369F78B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ED49A-C419-4272-BC29-DEFC8C533C32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70C52E5-DD5D-467A-86C4-1CF4E06B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72409"/>
            <a:ext cx="9409113" cy="527264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B9160-8726-49B6-998C-3D537F6C1F8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2E03E6-A5F6-4815-B85A-EC5B00DA8496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D17B96-6964-4DA9-B46F-76AAC1CB0DD7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F80B9E-F4EF-4FF9-9E42-23C58343CE8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90BD96-3AA9-4ED9-8737-7E103935C6B5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A2D1B1-9D1F-46CD-B87B-B3953A16AF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9A039-7C5F-43E8-BD85-5BF3773078BE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CBA582-3EA8-4355-A466-C3DE775C1A5D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A443405-A0B1-48AD-9A0B-4654DFC2D40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B6EEAD-0C15-48C6-886B-D53EAC429D41}"/>
              </a:ext>
            </a:extLst>
          </p:cNvPr>
          <p:cNvSpPr txBox="1"/>
          <p:nvPr/>
        </p:nvSpPr>
        <p:spPr>
          <a:xfrm>
            <a:off x="2931842" y="1049725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</a:t>
            </a:r>
            <a:r>
              <a:rPr lang="ko-KR" altLang="en-US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카테고리별 판매금액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562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648647-990E-45D8-9B36-278311B4212E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3A4FAC-2408-424B-A5F3-C372BF295572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256993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월별 판매건수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69F016-34EF-437F-87F8-03BDAA0E0578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A17C76-EB44-42E2-AFD2-30B5B703A3A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53A202D1-AA15-4E8B-B586-7E8C6237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8443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6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421477-EDEE-491E-98AF-FE1B10D4C489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6BCB4-ACC0-4627-AB29-34761957EB99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3634DA-FEDD-4257-80A3-009752DE16C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6897AB-7DDB-44EF-AC9F-5D631F4BD774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0115F6-2EAC-46BC-AADE-B820BECE31E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B097F2-884B-43F7-A48B-CCF737EC4C0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636AF5-AF34-43DA-8056-5AC912171A5A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EEB846-D2AE-40FB-B87F-4082EFF8117A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FB15CB-CFAF-4256-A3C2-32FEAFE7A418}"/>
              </a:ext>
            </a:extLst>
          </p:cNvPr>
          <p:cNvSpPr txBox="1"/>
          <p:nvPr/>
        </p:nvSpPr>
        <p:spPr>
          <a:xfrm>
            <a:off x="2931842" y="1049725"/>
            <a:ext cx="256993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월별 판매금액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A51453-A05B-45F4-951C-334E8D34D380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F22A8E-EA7A-459F-B06C-5E60817380A5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F84E69-C2D5-435D-8832-CAF8E7909CAD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403D3B0-4981-43EC-B348-C97DED64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968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9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0392CA-65E0-4432-B4D6-C9C12632CE7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4E928D-2DB6-4E9C-BB1A-AD91F3CDB2B0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D9347A-20BF-4226-9B7F-8BE583DE9CB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39A227-9BAD-49C6-AEEA-BA3C21D484FA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08A99-E796-4928-BDA7-88E820ED1905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지점별 판매건수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AAE71F-78F4-4AF3-95F5-9A60070EFFE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3DC717-B009-4C14-94D0-F57B143CCD0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3D7F25-8897-4AC8-BA74-01874F138A1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3F2B32-8479-4D71-A9E3-F6C08E83B8A4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09A997-EE88-40D4-ACEA-8C59150A468B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F9DF0A6-1645-4AE5-A55D-41C933A5A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6219"/>
            <a:ext cx="9409112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68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2C5F7FA-7AE6-4702-A47E-6673B183E2B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B0C4D5-2989-4333-A579-E9C9DC71BF62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01A4F-4AE9-4D53-9FB9-602FC1CC07CE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93B08D-C50D-4A98-9E5D-2328263DA10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A7FD9E-99A5-41CE-860E-90C9128450D1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지점별 판매금액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512E78-4D9E-485A-95E1-0F2657AB8543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FAEA86-2D2F-4D85-97FB-0E5D80AB33A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EF8FBF-5A8B-4EE7-94E7-F044D026B92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29E1B2-1AD0-4E67-9FDD-C73225E237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FEAE97-0345-47B6-A612-09B5BCCEC6AD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DABAF58-41A5-487E-93F5-1B3845299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96220"/>
            <a:ext cx="9409112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83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049725"/>
            <a:ext cx="3313728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카테고리별 판매건수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90ABE0-997F-44A1-A5A3-FEB3C70F0D63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990290-0AEE-4308-B57F-1527F9C3BC4E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F1CEDA-3F88-41B5-A5E3-EEB063F47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968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37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A059575-6892-4D45-87C3-2CEA369F78B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ED49A-C419-4272-BC29-DEFC8C533C32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B9160-8726-49B6-998C-3D537F6C1F8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2E03E6-A5F6-4815-B85A-EC5B00DA8496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D17B96-6964-4DA9-B46F-76AAC1CB0DD7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F80B9E-F4EF-4FF9-9E42-23C58343CE8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90BD96-3AA9-4ED9-8737-7E103935C6B5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A2D1B1-9D1F-46CD-B87B-B3953A16AF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9A039-7C5F-43E8-BD85-5BF3773078BE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B6EEAD-0C15-48C6-886B-D53EAC429D41}"/>
              </a:ext>
            </a:extLst>
          </p:cNvPr>
          <p:cNvSpPr txBox="1"/>
          <p:nvPr/>
        </p:nvSpPr>
        <p:spPr>
          <a:xfrm>
            <a:off x="2931842" y="1049725"/>
            <a:ext cx="3313728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카테고리별 판매금액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39399F-A15F-4CE1-BFE7-95DD42546441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8C8EA0-5E7C-423F-8EDD-F626AF171112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8212C3-2361-482E-84DE-EED34896220F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F2150E-F0BD-4E14-B5A3-EDF004DB18E9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533BF6-AF6E-4EA6-BF1A-430BE69B4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243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6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964D0AE-A9B8-47A1-9AE6-C021167B45EB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0DCEA-F17B-4D1E-A504-77DD383155A9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C388D-AEE9-4D07-84F8-0E2A09D31E6D}"/>
              </a:ext>
            </a:extLst>
          </p:cNvPr>
          <p:cNvSpPr txBox="1"/>
          <p:nvPr/>
        </p:nvSpPr>
        <p:spPr>
          <a:xfrm>
            <a:off x="1104092" y="7154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03B928-6E08-403D-BC4B-F5D07C66B82B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08A6D7-187F-404D-B50C-23EE0013B0A1}"/>
              </a:ext>
            </a:extLst>
          </p:cNvPr>
          <p:cNvSpPr/>
          <p:nvPr/>
        </p:nvSpPr>
        <p:spPr>
          <a:xfrm>
            <a:off x="5372619" y="934964"/>
            <a:ext cx="1456123" cy="39684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49E9C2-E3B5-4E7E-A460-80AE5102ADE2}"/>
              </a:ext>
            </a:extLst>
          </p:cNvPr>
          <p:cNvSpPr txBox="1"/>
          <p:nvPr/>
        </p:nvSpPr>
        <p:spPr>
          <a:xfrm>
            <a:off x="5481891" y="874803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502275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판매건수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69F016-34EF-437F-87F8-03BDAA0E0578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A17C76-EB44-42E2-AFD2-30B5B703A3A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079726-1610-407B-9A0F-66167D4E1A58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F6C9D-BAC0-4A31-94F9-30D0E04771B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4A5E6A-7437-404D-8C68-007C4FA57009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D8738E-2D63-4F0D-BD87-B574D90531EB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6B275B-B65F-4523-A406-6B118B7F3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481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80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336502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판매건수 백분율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69F016-34EF-437F-87F8-03BDAA0E0578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A17C76-EB44-42E2-AFD2-30B5B703A3A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079726-1610-407B-9A0F-66167D4E1A58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F6C9D-BAC0-4A31-94F9-30D0E04771B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4A5E6A-7437-404D-8C68-007C4FA57009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D8738E-2D63-4F0D-BD87-B574D90531EB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6BD8D0-3972-41A8-8643-D73F8F044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481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32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판매금액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079726-1610-407B-9A0F-66167D4E1A58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F6C9D-BAC0-4A31-94F9-30D0E04771B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4A5E6A-7437-404D-8C68-007C4FA57009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D8738E-2D63-4F0D-BD87-B574D90531EB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6BD8D0-3972-41A8-8643-D73F8F044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481"/>
            <a:ext cx="9409113" cy="51595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D4EC9C-140B-44C1-BE17-533A7007B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5B8854-613C-4423-8E8E-57FE1EB9F320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</p:spTree>
    <p:extLst>
      <p:ext uri="{BB962C8B-B14F-4D97-AF65-F5344CB8AC3E}">
        <p14:creationId xmlns:p14="http://schemas.microsoft.com/office/powerpoint/2010/main" val="1763166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421477-EDEE-491E-98AF-FE1B10D4C489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6BCB4-ACC0-4627-AB29-34761957EB99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3634DA-FEDD-4257-80A3-009752DE16C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6897AB-7DDB-44EF-AC9F-5D631F4BD774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0115F6-2EAC-46BC-AADE-B820BECE31E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B097F2-884B-43F7-A48B-CCF737EC4C0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FB15CB-CFAF-4256-A3C2-32FEAFE7A418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판매금액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A51453-A05B-45F4-951C-334E8D34D380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F22A8E-EA7A-459F-B06C-5E60817380A5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F84E69-C2D5-435D-8832-CAF8E7909CAD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EEC2F8-8917-42F1-A35C-B3A83E77DD91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8B88B1-F400-40C0-A27D-DB24763BE52A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BE5283-F72F-4925-A998-86D1D6AB9473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2B0262-0A0A-49DB-8973-E1304395C547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7B7EDD8-8A22-4217-AA1C-CB44E85BE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263"/>
            <a:ext cx="9445548" cy="517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03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0392CA-65E0-4432-B4D6-C9C12632CE7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4E928D-2DB6-4E9C-BB1A-AD91F3CDB2B0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08A99-E796-4928-BDA7-88E820ED1905}"/>
              </a:ext>
            </a:extLst>
          </p:cNvPr>
          <p:cNvSpPr txBox="1"/>
          <p:nvPr/>
        </p:nvSpPr>
        <p:spPr>
          <a:xfrm>
            <a:off x="2931842" y="1049725"/>
            <a:ext cx="2941831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지점별 판매건수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AAE71F-78F4-4AF3-95F5-9A60070EFFE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3DC717-B009-4C14-94D0-F57B143CCD0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3D7F25-8897-4AC8-BA74-01874F138A1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3F2B32-8479-4D71-A9E3-F6C08E83B8A4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09A997-EE88-40D4-ACEA-8C59150A468B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108637-5799-4BE1-932F-8F5370607BF6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09FFC6-C201-4858-AA2E-EF1D844B1DBF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4A260-DA7B-41C9-9CB1-B7CD951625D7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AB5869-B79D-49B2-A5D6-694F51E09489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4D03E2-9D4A-4AA4-AD55-771EB5894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968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56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2C5F7FA-7AE6-4702-A47E-6673B183E2B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B0C4D5-2989-4333-A579-E9C9DC71BF62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A7FD9E-99A5-41CE-860E-90C9128450D1}"/>
              </a:ext>
            </a:extLst>
          </p:cNvPr>
          <p:cNvSpPr txBox="1"/>
          <p:nvPr/>
        </p:nvSpPr>
        <p:spPr>
          <a:xfrm>
            <a:off x="2931842" y="1049725"/>
            <a:ext cx="2941831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지점별 판매금액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512E78-4D9E-485A-95E1-0F2657AB8543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FAEA86-2D2F-4D85-97FB-0E5D80AB33A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EF8FBF-5A8B-4EE7-94E7-F044D026B92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29E1B2-1AD0-4E67-9FDD-C73225E237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FEAE97-0345-47B6-A612-09B5BCCEC6AD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DC1DEF-218E-4BC1-9A4E-52E77214FA6A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854301-A43C-41C1-B6A7-B564B996DD50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010ACF-80E6-4A9A-9D42-1AF2B18DF640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D5FE2B-2685-42FD-A00F-50B1DB809993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83ECCD-1D04-4FDB-8C41-053F512AC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968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31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18AF66-E86F-4B24-82AC-6ACCA3F356AA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13A34-DB9B-47A0-A9C4-734233900605}"/>
              </a:ext>
            </a:extLst>
          </p:cNvPr>
          <p:cNvSpPr txBox="1"/>
          <p:nvPr/>
        </p:nvSpPr>
        <p:spPr>
          <a:xfrm>
            <a:off x="4147297" y="3008828"/>
            <a:ext cx="3916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0" i="0" dirty="0">
                <a:solidFill>
                  <a:srgbClr val="1F4E79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주요분석</a:t>
            </a:r>
            <a:endParaRPr lang="ko-KR" altLang="en-US" sz="9600" dirty="0">
              <a:solidFill>
                <a:srgbClr val="1F4E7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916BD-D8BE-4A3C-8305-96CF8308CBEE}"/>
              </a:ext>
            </a:extLst>
          </p:cNvPr>
          <p:cNvSpPr txBox="1"/>
          <p:nvPr/>
        </p:nvSpPr>
        <p:spPr>
          <a:xfrm>
            <a:off x="3048000" y="256329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Major Analysis</a:t>
            </a:r>
          </a:p>
        </p:txBody>
      </p:sp>
    </p:spTree>
    <p:extLst>
      <p:ext uri="{BB962C8B-B14F-4D97-AF65-F5344CB8AC3E}">
        <p14:creationId xmlns:p14="http://schemas.microsoft.com/office/powerpoint/2010/main" val="3281230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286328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월별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960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D62312-8C4D-4774-84A9-0C380802F94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9023"/>
            <a:ext cx="9000000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E7FB82-5FC6-4589-9FC6-B0E2828DAFE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9597"/>
            <a:ext cx="900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52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286328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월별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69" y="557282"/>
            <a:ext cx="380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0A0EEE7-2DF6-4758-AD9A-A142480D2CA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343458"/>
            <a:ext cx="9000000" cy="252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6BDBB06-6D6D-466D-B151-A9431C125FD2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19596"/>
            <a:ext cx="9000000" cy="252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679F36F-46FC-4C8F-B093-66734B913295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4B978-AFB4-4B33-B21E-6AFF58F1E2A8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</p:spTree>
    <p:extLst>
      <p:ext uri="{BB962C8B-B14F-4D97-AF65-F5344CB8AC3E}">
        <p14:creationId xmlns:p14="http://schemas.microsoft.com/office/powerpoint/2010/main" val="4062127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809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3D6CDD-5272-49EB-BEE2-B3CB6EE6DF3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3757"/>
            <a:ext cx="9000000" cy="25142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62893E-2BBE-4C3D-A3F7-EE56266CF198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9597"/>
            <a:ext cx="9000000" cy="232247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00623EC-C18A-42CD-91A7-1EA70C870C0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E86695-A525-44F7-930A-B3E4DA0EB1AA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</p:spTree>
    <p:extLst>
      <p:ext uri="{BB962C8B-B14F-4D97-AF65-F5344CB8AC3E}">
        <p14:creationId xmlns:p14="http://schemas.microsoft.com/office/powerpoint/2010/main" val="101701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29C3F0-346D-41C5-8225-96814C5220F2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AF043-97E4-45C6-B84F-F619F34191CB}"/>
              </a:ext>
            </a:extLst>
          </p:cNvPr>
          <p:cNvSpPr txBox="1"/>
          <p:nvPr/>
        </p:nvSpPr>
        <p:spPr>
          <a:xfrm>
            <a:off x="4892693" y="3008828"/>
            <a:ext cx="24256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dirty="0"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AB73F-F5E1-4F0D-971F-365C28353A76}"/>
              </a:ext>
            </a:extLst>
          </p:cNvPr>
          <p:cNvSpPr txBox="1"/>
          <p:nvPr/>
        </p:nvSpPr>
        <p:spPr>
          <a:xfrm>
            <a:off x="4964664" y="2565577"/>
            <a:ext cx="2262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83309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F934CD-1526-4F45-9C9A-2AB726541EC4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9596"/>
            <a:ext cx="90000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A40C0F-509C-48EA-B3DB-1C232D3434A2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9596"/>
            <a:ext cx="9000000" cy="252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DEA486-AD08-4D36-A043-AF1CB5F71E54}"/>
              </a:ext>
            </a:extLst>
          </p:cNvPr>
          <p:cNvSpPr txBox="1"/>
          <p:nvPr/>
        </p:nvSpPr>
        <p:spPr>
          <a:xfrm>
            <a:off x="49869" y="557282"/>
            <a:ext cx="3851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127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wday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5A3764-B601-4EF1-9B59-02FF8F97E86B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50" y="1818799"/>
            <a:ext cx="9000000" cy="25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7E6EF1-09AE-4607-B391-3120F390399D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23" y="4338000"/>
            <a:ext cx="9000000" cy="252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5920F8-4E5C-436C-91F0-68F3DDF05CC4}"/>
              </a:ext>
            </a:extLst>
          </p:cNvPr>
          <p:cNvSpPr txBox="1"/>
          <p:nvPr/>
        </p:nvSpPr>
        <p:spPr>
          <a:xfrm>
            <a:off x="49870" y="557282"/>
            <a:ext cx="3960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583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9F36F-46FC-4C8F-B093-66734B913295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4B978-AFB4-4B33-B21E-6AFF58F1E2A8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1DD133-4F29-45C6-82E9-AC87A290468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wday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92B984-F49A-463C-8403-84F1FDC11853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66D3D8-244B-4D15-AB9C-EB18FAF05C7C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8799"/>
            <a:ext cx="90000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696B75-3368-4B45-8633-BFCE078820F7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000"/>
            <a:ext cx="9000000" cy="25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5381CC-47CB-41DF-9F08-08037AFBCB11}"/>
              </a:ext>
            </a:extLst>
          </p:cNvPr>
          <p:cNvSpPr txBox="1"/>
          <p:nvPr/>
        </p:nvSpPr>
        <p:spPr>
          <a:xfrm>
            <a:off x="49869" y="557282"/>
            <a:ext cx="380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252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27365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0623EC-C18A-42CD-91A7-1EA70C870C0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E86695-A525-44F7-930A-B3E4DA0EB1AA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E95B0E-8A93-401E-9D9C-52A3F39ADCB1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wday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CAFEDD-7A04-49F8-968B-78823736CC8B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3C03CD-707B-4DFD-B72F-3B6B591E9401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6581"/>
            <a:ext cx="90000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91025B-17B2-49D9-8DA3-17D0A80D783F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000"/>
            <a:ext cx="9000000" cy="25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496C2-C0FE-43F7-B21B-728E13EDD17D}"/>
              </a:ext>
            </a:extLst>
          </p:cNvPr>
          <p:cNvSpPr txBox="1"/>
          <p:nvPr/>
        </p:nvSpPr>
        <p:spPr>
          <a:xfrm>
            <a:off x="49870" y="557282"/>
            <a:ext cx="3809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745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27365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DB46DA-5A81-462E-B1B2-180C128773F6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wday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864463-C2D2-4E06-AFC5-DBF6EBE83054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CDEFAD-BB63-4893-B84F-6A21114C0E20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" y="1818799"/>
            <a:ext cx="9000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76AB39-1AB0-43B5-909D-6886B285791F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000"/>
            <a:ext cx="9000000" cy="25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6BDBB6-93D7-492B-8BB0-17F473387678}"/>
              </a:ext>
            </a:extLst>
          </p:cNvPr>
          <p:cNvSpPr txBox="1"/>
          <p:nvPr/>
        </p:nvSpPr>
        <p:spPr>
          <a:xfrm>
            <a:off x="49869" y="557282"/>
            <a:ext cx="3851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299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day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일자별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69" y="557282"/>
            <a:ext cx="3834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901F33-2300-4C05-A3A5-4817CD5DEC70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9597"/>
            <a:ext cx="9000000" cy="252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D6E640-231F-4BB2-A925-CA517DDF8F4D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9" y="4323278"/>
            <a:ext cx="900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93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일자별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9F36F-46FC-4C8F-B093-66734B913295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4B978-AFB4-4B33-B21E-6AFF58F1E2A8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BE929B-84B2-40A3-9146-B27A8C3D6B7B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day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33CFFF-BFB6-489D-8C48-ED4263417087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12E1808-2840-4D56-A054-4EF33216B54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" y="1800492"/>
            <a:ext cx="9000000" cy="252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AF3E81-73E3-48AA-B6EB-963A01DC400E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" y="4301387"/>
            <a:ext cx="9000000" cy="25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350B3B-D92C-4BEC-A936-F43976CF7FDA}"/>
              </a:ext>
            </a:extLst>
          </p:cNvPr>
          <p:cNvSpPr txBox="1"/>
          <p:nvPr/>
        </p:nvSpPr>
        <p:spPr>
          <a:xfrm>
            <a:off x="49869" y="557282"/>
            <a:ext cx="380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1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27365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일자별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0623EC-C18A-42CD-91A7-1EA70C870C0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E86695-A525-44F7-930A-B3E4DA0EB1AA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45DFE2-B1E2-4EB6-A596-922E25E54CC7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day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95BA85-B3E3-4FA3-B2FD-C26FDE58AEA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9A6052-5C1F-4EA1-BDA0-F6C8BC0FB21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1818799"/>
            <a:ext cx="9000000" cy="252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38EA5B8-CA70-4E09-9520-5AC809A06A9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4338000"/>
            <a:ext cx="9000000" cy="25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04DF13-A4B0-4FDF-88B4-BFDB9FD8C1A9}"/>
              </a:ext>
            </a:extLst>
          </p:cNvPr>
          <p:cNvSpPr txBox="1"/>
          <p:nvPr/>
        </p:nvSpPr>
        <p:spPr>
          <a:xfrm>
            <a:off x="49870" y="557282"/>
            <a:ext cx="3809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963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27365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일자별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5AC267-BB08-4B51-ADD9-ADACEDF95684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day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FCB338-17B5-444D-AD2C-F9B032464A83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2FAC9F-ABA9-4CB5-BAA2-D6285751068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8454"/>
            <a:ext cx="90000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EA2CC1-FA61-4FB8-AC5E-68D2E2E01E12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9" y="4338000"/>
            <a:ext cx="9000000" cy="252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2FDEDD-7EAB-4790-B6B8-4B8475910427}"/>
              </a:ext>
            </a:extLst>
          </p:cNvPr>
          <p:cNvSpPr txBox="1"/>
          <p:nvPr/>
        </p:nvSpPr>
        <p:spPr>
          <a:xfrm>
            <a:off x="49869" y="557282"/>
            <a:ext cx="3851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466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hhd_time</a:t>
            </a:r>
            <a:endParaRPr lang="ko-KR" altLang="en-US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시간별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69" y="557282"/>
            <a:ext cx="3867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D7AD2B-2E21-4AD7-AF4C-9D6AC5A685B0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9597"/>
            <a:ext cx="90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3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766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일자별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9F36F-46FC-4C8F-B093-66734B913295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4B978-AFB4-4B33-B21E-6AFF58F1E2A8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BE929B-84B2-40A3-9146-B27A8C3D6B7B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hhd_time</a:t>
            </a:r>
            <a:endParaRPr lang="ko-KR" altLang="en-US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33CFFF-BFB6-489D-8C48-ED4263417087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2C4CD3-08ED-46CA-9E56-086469E630C6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1256" y="1818000"/>
            <a:ext cx="9000000" cy="50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A6CC2D-20EB-48BC-892F-E36E81BC8D19}"/>
              </a:ext>
            </a:extLst>
          </p:cNvPr>
          <p:cNvSpPr txBox="1"/>
          <p:nvPr/>
        </p:nvSpPr>
        <p:spPr>
          <a:xfrm>
            <a:off x="49869" y="557282"/>
            <a:ext cx="380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357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478837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시간대별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0623EC-C18A-42CD-91A7-1EA70C870C0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E86695-A525-44F7-930A-B3E4DA0EB1AA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45DFE2-B1E2-4EB6-A596-922E25E54CC7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hhd_time</a:t>
            </a:r>
            <a:endParaRPr lang="ko-KR" altLang="en-US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95BA85-B3E3-4FA3-B2FD-C26FDE58AEA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3145B4-99D5-4C91-8A67-F568EB09FE4F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8799"/>
            <a:ext cx="9000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83A434-19EF-484F-85A0-EE87B23A9D0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8000"/>
            <a:ext cx="9000000" cy="25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CBA055-D31E-4A43-9A8F-C2A4082F67EB}"/>
              </a:ext>
            </a:extLst>
          </p:cNvPr>
          <p:cNvSpPr txBox="1"/>
          <p:nvPr/>
        </p:nvSpPr>
        <p:spPr>
          <a:xfrm>
            <a:off x="49870" y="557282"/>
            <a:ext cx="3809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9551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478837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시간대별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5AC267-BB08-4B51-ADD9-ADACEDF95684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hhd_time</a:t>
            </a:r>
            <a:endParaRPr lang="ko-KR" altLang="en-US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FCB338-17B5-444D-AD2C-F9B032464A83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40B588-CA79-43CA-9D92-52ADDA74B1AC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8000"/>
            <a:ext cx="9000000" cy="252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1F5EA2-79D5-4C02-B0AA-E58604FB95A0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8799"/>
            <a:ext cx="9000000" cy="25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14FFE-EE37-4AD3-B9DD-2D6C6D693078}"/>
              </a:ext>
            </a:extLst>
          </p:cNvPr>
          <p:cNvSpPr txBox="1"/>
          <p:nvPr/>
        </p:nvSpPr>
        <p:spPr>
          <a:xfrm>
            <a:off x="49869" y="557282"/>
            <a:ext cx="3851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626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D3EEF-093B-42B1-99D9-B56E48C97E52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CD2E7-9D43-464F-8CE8-211CBCDF6158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0A3F3-88A3-452C-9673-D1478F4AB2F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3E784-A6CE-4F37-B73C-7EA5A5B6432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A76B6-1A5E-4E1D-A7C3-DDAAB71B0C8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B5E1CA-CDB9-484D-A523-E77A5F0B9F4F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hhd_time</a:t>
            </a:r>
            <a:endParaRPr lang="ko-KR" altLang="en-US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6579F1-B61F-4993-9348-DA94DF9D27EB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0BEA3A-0FDE-406E-8460-4056CA48C7C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23BA98-D3F5-4232-A24E-DFF61AB14607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</p:spTree>
    <p:extLst>
      <p:ext uri="{BB962C8B-B14F-4D97-AF65-F5344CB8AC3E}">
        <p14:creationId xmlns:p14="http://schemas.microsoft.com/office/powerpoint/2010/main" val="1717504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D3EEF-093B-42B1-99D9-B56E48C97E52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CD2E7-9D43-464F-8CE8-211CBCDF6158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0A3F3-88A3-452C-9673-D1478F4AB2F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3E784-A6CE-4F37-B73C-7EA5A5B6432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A76B6-1A5E-4E1D-A7C3-DDAAB71B0C8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1F3D6-BEAF-4C6E-8481-8450CDD0E36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C93523-43B7-476C-9577-D0B9FC88793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3C9F17-5C1D-4215-9540-4A3AEB325DCF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hhd_time</a:t>
            </a:r>
            <a:endParaRPr lang="ko-KR" altLang="en-US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C7C431-76A6-420C-80ED-FA091248F8EB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</p:spTree>
    <p:extLst>
      <p:ext uri="{BB962C8B-B14F-4D97-AF65-F5344CB8AC3E}">
        <p14:creationId xmlns:p14="http://schemas.microsoft.com/office/powerpoint/2010/main" val="89297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D3EEF-093B-42B1-99D9-B56E48C97E52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CD2E7-9D43-464F-8CE8-211CBCDF6158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0A3F3-88A3-452C-9673-D1478F4AB2F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3E784-A6CE-4F37-B73C-7EA5A5B6432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A76B6-1A5E-4E1D-A7C3-DDAAB71B0C8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0BEA3A-0FDE-406E-8460-4056CA48C7C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23BA98-D3F5-4232-A24E-DFF61AB14607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</p:spTree>
    <p:extLst>
      <p:ext uri="{BB962C8B-B14F-4D97-AF65-F5344CB8AC3E}">
        <p14:creationId xmlns:p14="http://schemas.microsoft.com/office/powerpoint/2010/main" val="2275080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D3EEF-093B-42B1-99D9-B56E48C97E52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CD2E7-9D43-464F-8CE8-211CBCDF6158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0A3F3-88A3-452C-9673-D1478F4AB2F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3E784-A6CE-4F37-B73C-7EA5A5B6432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A76B6-1A5E-4E1D-A7C3-DDAAB71B0C8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1F3D6-BEAF-4C6E-8481-8450CDD0E36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C93523-43B7-476C-9577-D0B9FC88793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</p:spTree>
    <p:extLst>
      <p:ext uri="{BB962C8B-B14F-4D97-AF65-F5344CB8AC3E}">
        <p14:creationId xmlns:p14="http://schemas.microsoft.com/office/powerpoint/2010/main" val="2612354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D3EEF-093B-42B1-99D9-B56E48C97E52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CD2E7-9D43-464F-8CE8-211CBCDF6158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0A3F3-88A3-452C-9673-D1478F4AB2F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3E784-A6CE-4F37-B73C-7EA5A5B6432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A76B6-1A5E-4E1D-A7C3-DDAAB71B0C8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3EDD51-597E-4E25-B9C5-365673E01A1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33E044-5CB4-4938-B0DD-A55F583128E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</p:spTree>
    <p:extLst>
      <p:ext uri="{BB962C8B-B14F-4D97-AF65-F5344CB8AC3E}">
        <p14:creationId xmlns:p14="http://schemas.microsoft.com/office/powerpoint/2010/main" val="413314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D3EEF-093B-42B1-99D9-B56E48C97E52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CD2E7-9D43-464F-8CE8-211CBCDF6158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0A3F3-88A3-452C-9673-D1478F4AB2F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3E784-A6CE-4F37-B73C-7EA5A5B6432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A76B6-1A5E-4E1D-A7C3-DDAAB71B0C8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A7711-F199-43F6-9385-610C02B6FDA0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02A232-FD5C-4039-93D9-3C3C954162DC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</p:spTree>
    <p:extLst>
      <p:ext uri="{BB962C8B-B14F-4D97-AF65-F5344CB8AC3E}">
        <p14:creationId xmlns:p14="http://schemas.microsoft.com/office/powerpoint/2010/main" val="449879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4E76DDD-EF1A-4963-80C6-CD0402050C36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5081C-FC1A-4FF8-A2A5-948373C4BFF8}"/>
              </a:ext>
            </a:extLst>
          </p:cNvPr>
          <p:cNvSpPr txBox="1"/>
          <p:nvPr/>
        </p:nvSpPr>
        <p:spPr>
          <a:xfrm>
            <a:off x="4147296" y="3008828"/>
            <a:ext cx="3916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0" i="0" dirty="0">
                <a:solidFill>
                  <a:srgbClr val="1F4E79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대조분석</a:t>
            </a:r>
            <a:endParaRPr lang="ko-KR" altLang="en-US" sz="9600" dirty="0">
              <a:solidFill>
                <a:srgbClr val="1F4E7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5BDCC-5563-41A4-972C-402F7A229588}"/>
              </a:ext>
            </a:extLst>
          </p:cNvPr>
          <p:cNvSpPr txBox="1"/>
          <p:nvPr/>
        </p:nvSpPr>
        <p:spPr>
          <a:xfrm>
            <a:off x="4294160" y="2562880"/>
            <a:ext cx="3603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Contrastive Analysis</a:t>
            </a:r>
          </a:p>
        </p:txBody>
      </p:sp>
    </p:spTree>
    <p:extLst>
      <p:ext uri="{BB962C8B-B14F-4D97-AF65-F5344CB8AC3E}">
        <p14:creationId xmlns:p14="http://schemas.microsoft.com/office/powerpoint/2010/main" val="193314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29C3F0-346D-41C5-8225-96814C5220F2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AF043-97E4-45C6-B84F-F619F34191CB}"/>
              </a:ext>
            </a:extLst>
          </p:cNvPr>
          <p:cNvSpPr txBox="1"/>
          <p:nvPr/>
        </p:nvSpPr>
        <p:spPr>
          <a:xfrm>
            <a:off x="4892692" y="3008828"/>
            <a:ext cx="24256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dirty="0"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AB73F-F5E1-4F0D-971F-365C28353A76}"/>
              </a:ext>
            </a:extLst>
          </p:cNvPr>
          <p:cNvSpPr txBox="1"/>
          <p:nvPr/>
        </p:nvSpPr>
        <p:spPr>
          <a:xfrm>
            <a:off x="5582077" y="2560459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623478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94D5E-BBCE-4420-89F2-86C91BE4233D}"/>
              </a:ext>
            </a:extLst>
          </p:cNvPr>
          <p:cNvSpPr txBox="1"/>
          <p:nvPr/>
        </p:nvSpPr>
        <p:spPr>
          <a:xfrm>
            <a:off x="2610928" y="2057582"/>
            <a:ext cx="697014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/>
              <a:t>364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442748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29C3F0-346D-41C5-8225-96814C5220F2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AF043-97E4-45C6-B84F-F619F34191CB}"/>
              </a:ext>
            </a:extLst>
          </p:cNvPr>
          <p:cNvSpPr txBox="1"/>
          <p:nvPr/>
        </p:nvSpPr>
        <p:spPr>
          <a:xfrm>
            <a:off x="4892692" y="3008828"/>
            <a:ext cx="24256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dirty="0"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AB73F-F5E1-4F0D-971F-365C28353A76}"/>
              </a:ext>
            </a:extLst>
          </p:cNvPr>
          <p:cNvSpPr txBox="1"/>
          <p:nvPr/>
        </p:nvSpPr>
        <p:spPr>
          <a:xfrm>
            <a:off x="5083735" y="2591455"/>
            <a:ext cx="2024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567361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94D5E-BBCE-4420-89F2-86C91BE4233D}"/>
              </a:ext>
            </a:extLst>
          </p:cNvPr>
          <p:cNvSpPr txBox="1"/>
          <p:nvPr/>
        </p:nvSpPr>
        <p:spPr>
          <a:xfrm>
            <a:off x="2610928" y="1905506"/>
            <a:ext cx="69701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/>
              <a:t>+</a:t>
            </a:r>
            <a:r>
              <a:rPr lang="ko-KR" altLang="en-US" sz="9600" dirty="0"/>
              <a:t>분석활용시나리오</a:t>
            </a:r>
          </a:p>
        </p:txBody>
      </p:sp>
    </p:spTree>
    <p:extLst>
      <p:ext uri="{BB962C8B-B14F-4D97-AF65-F5344CB8AC3E}">
        <p14:creationId xmlns:p14="http://schemas.microsoft.com/office/powerpoint/2010/main" val="301473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CF5E894-324B-41D8-B58C-F39629EC6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99932"/>
              </p:ext>
            </p:extLst>
          </p:nvPr>
        </p:nvGraphicFramePr>
        <p:xfrm>
          <a:off x="771235" y="3630927"/>
          <a:ext cx="10649530" cy="1098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953">
                  <a:extLst>
                    <a:ext uri="{9D8B030D-6E8A-4147-A177-3AD203B41FA5}">
                      <a16:colId xmlns:a16="http://schemas.microsoft.com/office/drawing/2014/main" val="96962305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0297894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1468212233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478122570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8198540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85902498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198886274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986915312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1175475525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153690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custid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sales_date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sales_time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str_nm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goodcd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brd_nm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corner_nm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pc_nm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part_nm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team_nm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2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판매일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판매시간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지점명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브랜드명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코너명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층명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파트명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팀명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581011"/>
                  </a:ext>
                </a:extLst>
              </a:tr>
              <a:tr h="35635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54833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4B6508DE-A7F3-45B7-9872-04673C79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71877"/>
              </p:ext>
            </p:extLst>
          </p:nvPr>
        </p:nvGraphicFramePr>
        <p:xfrm>
          <a:off x="771235" y="4921634"/>
          <a:ext cx="10649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953">
                  <a:extLst>
                    <a:ext uri="{9D8B030D-6E8A-4147-A177-3AD203B41FA5}">
                      <a16:colId xmlns:a16="http://schemas.microsoft.com/office/drawing/2014/main" val="96962305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0297894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1468212233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478122570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8198540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85902498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198886274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986915312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1175475525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153690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buyer_nm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import_flg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tot_amt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dis_amt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net_amt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inst_mon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inst_fee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dc_rate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국산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수입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판매금액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할인금액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순판매액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할부개월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할부이자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유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무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할인율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거래월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성별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58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5483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9FE05A9-EEE8-4126-AF3B-FF9E49268ED7}"/>
              </a:ext>
            </a:extLst>
          </p:cNvPr>
          <p:cNvSpPr txBox="1"/>
          <p:nvPr/>
        </p:nvSpPr>
        <p:spPr>
          <a:xfrm>
            <a:off x="940638" y="392720"/>
            <a:ext cx="4028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dataset</a:t>
            </a:r>
            <a:r>
              <a:rPr lang="ko-KR" altLang="en-US" sz="5400" dirty="0"/>
              <a:t>탐색</a:t>
            </a:r>
          </a:p>
        </p:txBody>
      </p:sp>
    </p:spTree>
    <p:extLst>
      <p:ext uri="{BB962C8B-B14F-4D97-AF65-F5344CB8AC3E}">
        <p14:creationId xmlns:p14="http://schemas.microsoft.com/office/powerpoint/2010/main" val="19401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2F96FD8-4FFE-410D-82BD-33AF3D415319}"/>
              </a:ext>
            </a:extLst>
          </p:cNvPr>
          <p:cNvSpPr/>
          <p:nvPr/>
        </p:nvSpPr>
        <p:spPr>
          <a:xfrm>
            <a:off x="878749" y="2252487"/>
            <a:ext cx="7138755" cy="2170499"/>
          </a:xfrm>
          <a:prstGeom prst="roundRect">
            <a:avLst/>
          </a:prstGeom>
          <a:solidFill>
            <a:srgbClr val="00B050">
              <a:alpha val="46000"/>
            </a:srgb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CCFC72E-289D-4F7C-B4C7-1FBC33F9E096}"/>
              </a:ext>
            </a:extLst>
          </p:cNvPr>
          <p:cNvSpPr/>
          <p:nvPr/>
        </p:nvSpPr>
        <p:spPr>
          <a:xfrm>
            <a:off x="4509330" y="2329721"/>
            <a:ext cx="3417190" cy="20188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36952E0-8758-40DD-885A-5C0059EB1A31}"/>
              </a:ext>
            </a:extLst>
          </p:cNvPr>
          <p:cNvSpPr/>
          <p:nvPr/>
        </p:nvSpPr>
        <p:spPr>
          <a:xfrm>
            <a:off x="966257" y="2329721"/>
            <a:ext cx="3299225" cy="17686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2106E3F-6FDD-46C7-B41C-8D93BC283343}"/>
              </a:ext>
            </a:extLst>
          </p:cNvPr>
          <p:cNvSpPr/>
          <p:nvPr/>
        </p:nvSpPr>
        <p:spPr>
          <a:xfrm>
            <a:off x="312774" y="5074727"/>
            <a:ext cx="3638946" cy="778984"/>
          </a:xfrm>
          <a:prstGeom prst="round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</a:t>
            </a:r>
            <a:r>
              <a:rPr lang="en-US" altLang="ko-KR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개월</a:t>
            </a:r>
            <a:r>
              <a:rPr lang="en-US" altLang="ko-KR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따라</a:t>
            </a:r>
            <a:endParaRPr lang="en-US" altLang="ko-KR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판매실적 간에 차이가 있는지 분석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19378B5-8E5F-479A-9BDB-08F40844B445}"/>
              </a:ext>
            </a:extLst>
          </p:cNvPr>
          <p:cNvSpPr/>
          <p:nvPr/>
        </p:nvSpPr>
        <p:spPr>
          <a:xfrm>
            <a:off x="8164811" y="2329721"/>
            <a:ext cx="3299225" cy="1768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95A42F-AB51-4C1C-9217-03D7F22646C8}"/>
              </a:ext>
            </a:extLst>
          </p:cNvPr>
          <p:cNvSpPr/>
          <p:nvPr/>
        </p:nvSpPr>
        <p:spPr>
          <a:xfrm>
            <a:off x="966258" y="1601551"/>
            <a:ext cx="3299224" cy="545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판매실적결정요인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영향〮투입〮예측〮설명〮독립변수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B71613-7EFB-4F5B-BACA-7FA5969B0364}"/>
              </a:ext>
            </a:extLst>
          </p:cNvPr>
          <p:cNvSpPr/>
          <p:nvPr/>
        </p:nvSpPr>
        <p:spPr>
          <a:xfrm>
            <a:off x="4509329" y="1601551"/>
            <a:ext cx="3417190" cy="545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판매실적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:1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직접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정량성과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FED86B-E03C-410F-8DD5-9C99D89AB76C}"/>
              </a:ext>
            </a:extLst>
          </p:cNvPr>
          <p:cNvSpPr/>
          <p:nvPr/>
        </p:nvSpPr>
        <p:spPr>
          <a:xfrm>
            <a:off x="8164812" y="1601551"/>
            <a:ext cx="3299224" cy="545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판매실적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:2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간접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정성성과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성과〮반응〮결과〮종속변수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426C659-1DDB-4C5F-B17E-3C7EEAD80DD9}"/>
              </a:ext>
            </a:extLst>
          </p:cNvPr>
          <p:cNvSpPr/>
          <p:nvPr/>
        </p:nvSpPr>
        <p:spPr>
          <a:xfrm>
            <a:off x="4509330" y="4793006"/>
            <a:ext cx="3417189" cy="12550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BE6842B-4AC3-41B2-AAA5-FB2982C1FAC0}"/>
              </a:ext>
            </a:extLst>
          </p:cNvPr>
          <p:cNvSpPr/>
          <p:nvPr/>
        </p:nvSpPr>
        <p:spPr>
          <a:xfrm>
            <a:off x="4575060" y="6143492"/>
            <a:ext cx="3299224" cy="545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소비자특성요인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조절〮상황〮교란〮혼동변수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E089196-48EB-4828-8DB0-5FCE67BF7E16}"/>
              </a:ext>
            </a:extLst>
          </p:cNvPr>
          <p:cNvCxnSpPr/>
          <p:nvPr/>
        </p:nvCxnSpPr>
        <p:spPr>
          <a:xfrm>
            <a:off x="7947684" y="3183695"/>
            <a:ext cx="228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8473F5FA-8273-43F9-8D23-CA2FAC9D8157}"/>
              </a:ext>
            </a:extLst>
          </p:cNvPr>
          <p:cNvCxnSpPr>
            <a:cxnSpLocks/>
            <a:stCxn id="85" idx="2"/>
            <a:endCxn id="87" idx="0"/>
          </p:cNvCxnSpPr>
          <p:nvPr/>
        </p:nvCxnSpPr>
        <p:spPr>
          <a:xfrm rot="5400000">
            <a:off x="2964317" y="3590916"/>
            <a:ext cx="651741" cy="2315880"/>
          </a:xfrm>
          <a:prstGeom prst="bentConnector3">
            <a:avLst>
              <a:gd name="adj1" fmla="val 50000"/>
            </a:avLst>
          </a:prstGeom>
          <a:ln w="19050">
            <a:solidFill>
              <a:srgbClr val="009C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9490158-8EDE-46DE-8AB3-1DFD8B98A071}"/>
              </a:ext>
            </a:extLst>
          </p:cNvPr>
          <p:cNvSpPr/>
          <p:nvPr/>
        </p:nvSpPr>
        <p:spPr>
          <a:xfrm>
            <a:off x="601118" y="4800468"/>
            <a:ext cx="1032828" cy="2737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분석가설</a:t>
            </a:r>
          </a:p>
        </p:txBody>
      </p:sp>
      <p:sp>
        <p:nvSpPr>
          <p:cNvPr id="113" name="화살표: 오각형 112">
            <a:extLst>
              <a:ext uri="{FF2B5EF4-FFF2-40B4-BE49-F238E27FC236}">
                <a16:creationId xmlns:a16="http://schemas.microsoft.com/office/drawing/2014/main" id="{F077BBDA-96CA-4FA7-BF8B-5455B8E7475A}"/>
              </a:ext>
            </a:extLst>
          </p:cNvPr>
          <p:cNvSpPr/>
          <p:nvPr/>
        </p:nvSpPr>
        <p:spPr>
          <a:xfrm rot="5400000">
            <a:off x="6094702" y="3472957"/>
            <a:ext cx="276226" cy="2272469"/>
          </a:xfrm>
          <a:prstGeom prst="homePlate">
            <a:avLst>
              <a:gd name="adj" fmla="val 6860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E128400-A1FF-468A-BA03-2F0014FC90FE}"/>
              </a:ext>
            </a:extLst>
          </p:cNvPr>
          <p:cNvCxnSpPr/>
          <p:nvPr/>
        </p:nvCxnSpPr>
        <p:spPr>
          <a:xfrm>
            <a:off x="4289178" y="3193161"/>
            <a:ext cx="228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B7D3422-C5C2-4625-B74B-95E59E99DB6E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1715959-1BD6-429F-8B38-2FB77A32B28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15E4DEA-4B67-4232-BF7F-9FDB41E80434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97B8B3C-6C7B-40AC-BE6F-2338B56BA600}"/>
              </a:ext>
            </a:extLst>
          </p:cNvPr>
          <p:cNvSpPr/>
          <p:nvPr/>
        </p:nvSpPr>
        <p:spPr>
          <a:xfrm>
            <a:off x="3123997" y="2719101"/>
            <a:ext cx="827723" cy="276225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C6851D6-A882-46B8-946D-FC266E8F703C}"/>
              </a:ext>
            </a:extLst>
          </p:cNvPr>
          <p:cNvSpPr/>
          <p:nvPr/>
        </p:nvSpPr>
        <p:spPr>
          <a:xfrm>
            <a:off x="2205101" y="2719101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결제방법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B329F5F-F841-4660-BB39-B6D5F0C2D1D6}"/>
              </a:ext>
            </a:extLst>
          </p:cNvPr>
          <p:cNvSpPr/>
          <p:nvPr/>
        </p:nvSpPr>
        <p:spPr>
          <a:xfrm>
            <a:off x="1286205" y="2719101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방문목적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E6A0199-B9CC-40EC-A108-AF1FD84D1559}"/>
              </a:ext>
            </a:extLst>
          </p:cNvPr>
          <p:cNvSpPr/>
          <p:nvPr/>
        </p:nvSpPr>
        <p:spPr>
          <a:xfrm>
            <a:off x="3123997" y="3071684"/>
            <a:ext cx="827723" cy="276225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50AC93F-43CB-40FA-9938-AB886EB52670}"/>
              </a:ext>
            </a:extLst>
          </p:cNvPr>
          <p:cNvSpPr/>
          <p:nvPr/>
        </p:nvSpPr>
        <p:spPr>
          <a:xfrm>
            <a:off x="2205101" y="3071684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판매일시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84127E8-02A1-4756-95A4-581397F0B181}"/>
              </a:ext>
            </a:extLst>
          </p:cNvPr>
          <p:cNvSpPr/>
          <p:nvPr/>
        </p:nvSpPr>
        <p:spPr>
          <a:xfrm>
            <a:off x="1286205" y="3071684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구매목적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081C03F-D6A3-4013-8377-A4B99B2F7B86}"/>
              </a:ext>
            </a:extLst>
          </p:cNvPr>
          <p:cNvSpPr/>
          <p:nvPr/>
        </p:nvSpPr>
        <p:spPr>
          <a:xfrm>
            <a:off x="3123997" y="3424267"/>
            <a:ext cx="827723" cy="276225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A130010-D56A-403E-8C4E-D3DAE91C3991}"/>
              </a:ext>
            </a:extLst>
          </p:cNvPr>
          <p:cNvSpPr/>
          <p:nvPr/>
        </p:nvSpPr>
        <p:spPr>
          <a:xfrm>
            <a:off x="2205101" y="3424267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가용금액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D6EE997-5AD5-406F-B987-59C1C5364822}"/>
              </a:ext>
            </a:extLst>
          </p:cNvPr>
          <p:cNvSpPr/>
          <p:nvPr/>
        </p:nvSpPr>
        <p:spPr>
          <a:xfrm>
            <a:off x="1286205" y="3424267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동반형태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80CAC9A-B826-4CDB-94C5-1FC1913268E6}"/>
              </a:ext>
            </a:extLst>
          </p:cNvPr>
          <p:cNvSpPr/>
          <p:nvPr/>
        </p:nvSpPr>
        <p:spPr>
          <a:xfrm>
            <a:off x="6724543" y="2518002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226F3A57-4361-4AF4-B806-2C843E78C67B}"/>
              </a:ext>
            </a:extLst>
          </p:cNvPr>
          <p:cNvSpPr/>
          <p:nvPr/>
        </p:nvSpPr>
        <p:spPr>
          <a:xfrm>
            <a:off x="5796122" y="2518002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9F3D36C-816A-4C61-9077-64272F45921C}"/>
              </a:ext>
            </a:extLst>
          </p:cNvPr>
          <p:cNvSpPr/>
          <p:nvPr/>
        </p:nvSpPr>
        <p:spPr>
          <a:xfrm>
            <a:off x="4891629" y="2518002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판매월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79A43BC-CC9F-4965-AF70-7FECA2D82447}"/>
              </a:ext>
            </a:extLst>
          </p:cNvPr>
          <p:cNvSpPr/>
          <p:nvPr/>
        </p:nvSpPr>
        <p:spPr>
          <a:xfrm>
            <a:off x="6724543" y="2870585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카테고리명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75A81EF-C7EB-43F6-8D10-34B2230BB7EA}"/>
              </a:ext>
            </a:extLst>
          </p:cNvPr>
          <p:cNvSpPr/>
          <p:nvPr/>
        </p:nvSpPr>
        <p:spPr>
          <a:xfrm>
            <a:off x="4891629" y="2870585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판매요일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F53B57B-EDC2-46FE-9133-DF341B265326}"/>
              </a:ext>
            </a:extLst>
          </p:cNvPr>
          <p:cNvSpPr/>
          <p:nvPr/>
        </p:nvSpPr>
        <p:spPr>
          <a:xfrm>
            <a:off x="6724543" y="3223168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105D6CF-3744-46A0-8404-AD67E8F73058}"/>
              </a:ext>
            </a:extLst>
          </p:cNvPr>
          <p:cNvSpPr/>
          <p:nvPr/>
        </p:nvSpPr>
        <p:spPr>
          <a:xfrm>
            <a:off x="4891629" y="3223168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판매일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BDF281D-1E55-49BC-88C1-2CF613F73BAF}"/>
              </a:ext>
            </a:extLst>
          </p:cNvPr>
          <p:cNvSpPr/>
          <p:nvPr/>
        </p:nvSpPr>
        <p:spPr>
          <a:xfrm>
            <a:off x="6724543" y="3559381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코너명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DD0BF80-DC84-4E59-A805-4237951D8A2D}"/>
              </a:ext>
            </a:extLst>
          </p:cNvPr>
          <p:cNvSpPr/>
          <p:nvPr/>
        </p:nvSpPr>
        <p:spPr>
          <a:xfrm>
            <a:off x="4891629" y="3559381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A482D35-3A76-4867-BA77-6137B5C9BA44}"/>
              </a:ext>
            </a:extLst>
          </p:cNvPr>
          <p:cNvGrpSpPr/>
          <p:nvPr/>
        </p:nvGrpSpPr>
        <p:grpSpPr>
          <a:xfrm>
            <a:off x="9448693" y="2876057"/>
            <a:ext cx="827723" cy="612438"/>
            <a:chOff x="9448693" y="2466482"/>
            <a:chExt cx="827723" cy="612438"/>
          </a:xfrm>
          <a:solidFill>
            <a:srgbClr val="1F4E79"/>
          </a:solidFill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808164BE-6A5E-4887-9C71-DB3BAC1F1420}"/>
                </a:ext>
              </a:extLst>
            </p:cNvPr>
            <p:cNvSpPr/>
            <p:nvPr/>
          </p:nvSpPr>
          <p:spPr>
            <a:xfrm>
              <a:off x="9448693" y="2466482"/>
              <a:ext cx="827723" cy="2762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판매건수</a:t>
              </a: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8CDCAC4-DD01-4D1F-A287-C79D163177C2}"/>
                </a:ext>
              </a:extLst>
            </p:cNvPr>
            <p:cNvSpPr/>
            <p:nvPr/>
          </p:nvSpPr>
          <p:spPr>
            <a:xfrm>
              <a:off x="9448693" y="2802695"/>
              <a:ext cx="827723" cy="2762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판매이익</a:t>
              </a:r>
            </a:p>
          </p:txBody>
        </p:sp>
      </p:grp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CE34E77-C4F4-4C17-A57A-52269620BC00}"/>
              </a:ext>
            </a:extLst>
          </p:cNvPr>
          <p:cNvSpPr/>
          <p:nvPr/>
        </p:nvSpPr>
        <p:spPr>
          <a:xfrm>
            <a:off x="6724543" y="4961019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직업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BE1A816-9EC1-4285-B895-B7B9AC4BAB52}"/>
              </a:ext>
            </a:extLst>
          </p:cNvPr>
          <p:cNvSpPr/>
          <p:nvPr/>
        </p:nvSpPr>
        <p:spPr>
          <a:xfrm>
            <a:off x="5805647" y="4961019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0D80736-49BA-4DD3-9B1B-441A9F32669D}"/>
              </a:ext>
            </a:extLst>
          </p:cNvPr>
          <p:cNvSpPr/>
          <p:nvPr/>
        </p:nvSpPr>
        <p:spPr>
          <a:xfrm>
            <a:off x="4886751" y="4961019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고객충성도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F0FB2FE-00D9-42C1-A55C-018515FAEB9F}"/>
              </a:ext>
            </a:extLst>
          </p:cNvPr>
          <p:cNvSpPr/>
          <p:nvPr/>
        </p:nvSpPr>
        <p:spPr>
          <a:xfrm>
            <a:off x="6724543" y="5313602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방문빈도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8F7DEC3-5228-41D0-A984-6120D2763B0F}"/>
              </a:ext>
            </a:extLst>
          </p:cNvPr>
          <p:cNvSpPr/>
          <p:nvPr/>
        </p:nvSpPr>
        <p:spPr>
          <a:xfrm>
            <a:off x="5805647" y="5313602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구매빈도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C6B2A9F-9EA2-403D-8AF3-473EEBA0F947}"/>
              </a:ext>
            </a:extLst>
          </p:cNvPr>
          <p:cNvSpPr/>
          <p:nvPr/>
        </p:nvSpPr>
        <p:spPr>
          <a:xfrm>
            <a:off x="4886751" y="5313602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거주지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CE317C3-9DCF-4C15-8FF8-9AA47F1566FD}"/>
              </a:ext>
            </a:extLst>
          </p:cNvPr>
          <p:cNvSpPr/>
          <p:nvPr/>
        </p:nvSpPr>
        <p:spPr>
          <a:xfrm>
            <a:off x="6724543" y="5666185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조사시점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87BD2A1-115E-48B7-A2FF-9CC0B68E0264}"/>
              </a:ext>
            </a:extLst>
          </p:cNvPr>
          <p:cNvSpPr/>
          <p:nvPr/>
        </p:nvSpPr>
        <p:spPr>
          <a:xfrm>
            <a:off x="5805647" y="5666185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학력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0F9AF69-48B0-4546-9252-9BBC25B365B1}"/>
              </a:ext>
            </a:extLst>
          </p:cNvPr>
          <p:cNvSpPr/>
          <p:nvPr/>
        </p:nvSpPr>
        <p:spPr>
          <a:xfrm>
            <a:off x="4886751" y="5666185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소득수준</a:t>
            </a: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9041A0B8-F5E7-4679-A14B-D9222223E861}"/>
              </a:ext>
            </a:extLst>
          </p:cNvPr>
          <p:cNvGrpSpPr/>
          <p:nvPr/>
        </p:nvGrpSpPr>
        <p:grpSpPr>
          <a:xfrm>
            <a:off x="1535557" y="707364"/>
            <a:ext cx="9120886" cy="602388"/>
            <a:chOff x="1676400" y="708049"/>
            <a:chExt cx="9120886" cy="602388"/>
          </a:xfrm>
        </p:grpSpPr>
        <p:sp>
          <p:nvSpPr>
            <p:cNvPr id="195" name="평행 사변형 194">
              <a:extLst>
                <a:ext uri="{FF2B5EF4-FFF2-40B4-BE49-F238E27FC236}">
                  <a16:creationId xmlns:a16="http://schemas.microsoft.com/office/drawing/2014/main" id="{16F68698-38D3-4FFA-B37D-5925193F4574}"/>
                </a:ext>
              </a:extLst>
            </p:cNvPr>
            <p:cNvSpPr/>
            <p:nvPr/>
          </p:nvSpPr>
          <p:spPr>
            <a:xfrm>
              <a:off x="1676400" y="708049"/>
              <a:ext cx="1831347" cy="591901"/>
            </a:xfrm>
            <a:prstGeom prst="parallelogram">
              <a:avLst/>
            </a:prstGeom>
            <a:noFill/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/>
                </a:rPr>
                <a:t>분석모델</a:t>
              </a:r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/>
                </a:rPr>
                <a:t>설정</a:t>
              </a:r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/>
              </a:endParaRPr>
            </a:p>
          </p:txBody>
        </p:sp>
        <p:sp>
          <p:nvSpPr>
            <p:cNvPr id="192" name="평행 사변형 191">
              <a:extLst>
                <a:ext uri="{FF2B5EF4-FFF2-40B4-BE49-F238E27FC236}">
                  <a16:creationId xmlns:a16="http://schemas.microsoft.com/office/drawing/2014/main" id="{CBA95831-57D2-440C-9CA7-A89DCEBAC577}"/>
                </a:ext>
              </a:extLst>
            </p:cNvPr>
            <p:cNvSpPr/>
            <p:nvPr/>
          </p:nvSpPr>
          <p:spPr>
            <a:xfrm>
              <a:off x="3507747" y="718536"/>
              <a:ext cx="7289539" cy="591901"/>
            </a:xfrm>
            <a:prstGeom prst="parallelogram">
              <a:avLst/>
            </a:prstGeom>
            <a:solidFill>
              <a:srgbClr val="1F4E79"/>
            </a:solidFill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93986B-1DEB-4FCC-BBCC-E45A7146D677}"/>
                </a:ext>
              </a:extLst>
            </p:cNvPr>
            <p:cNvSpPr txBox="1"/>
            <p:nvPr/>
          </p:nvSpPr>
          <p:spPr>
            <a:xfrm>
              <a:off x="4001431" y="720568"/>
              <a:ext cx="63793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백화점 판매실적 실태조사를 위한 분석모델에서 판매실적결정요인 중 </a:t>
              </a:r>
              <a:endPara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정량적 요인</a:t>
              </a:r>
              <a:r>
                <a:rPr lang="en-US" altLang="ko-KR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할인</a:t>
              </a:r>
              <a:r>
                <a:rPr lang="en-US" altLang="ko-KR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</a:t>
              </a:r>
              <a:r>
                <a:rPr lang="en-US" altLang="ko-KR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 따라 판매실적에 차이가 있는지 관계를 분석함</a:t>
              </a:r>
              <a:endPara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29420573-E0C9-41D8-A2D7-4E0EDA064E95}"/>
              </a:ext>
            </a:extLst>
          </p:cNvPr>
          <p:cNvSpPr/>
          <p:nvPr/>
        </p:nvSpPr>
        <p:spPr>
          <a:xfrm>
            <a:off x="6263056" y="3913325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25210853-015B-4A25-817C-902ACA531F87}"/>
              </a:ext>
            </a:extLst>
          </p:cNvPr>
          <p:cNvSpPr/>
          <p:nvPr/>
        </p:nvSpPr>
        <p:spPr>
          <a:xfrm>
            <a:off x="5805795" y="3223168"/>
            <a:ext cx="810204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수입여부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AC723A5-18B6-4C6D-BC77-3BFD87A10638}"/>
              </a:ext>
            </a:extLst>
          </p:cNvPr>
          <p:cNvSpPr/>
          <p:nvPr/>
        </p:nvSpPr>
        <p:spPr>
          <a:xfrm>
            <a:off x="5810640" y="3560087"/>
            <a:ext cx="805359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브랜드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67F88E7-BE1F-41D5-B9E1-4552A77E711E}"/>
              </a:ext>
            </a:extLst>
          </p:cNvPr>
          <p:cNvSpPr/>
          <p:nvPr/>
        </p:nvSpPr>
        <p:spPr>
          <a:xfrm>
            <a:off x="5813642" y="2868425"/>
            <a:ext cx="810204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D8A79DE-9B68-48E6-8C51-E315F960F563}"/>
              </a:ext>
            </a:extLst>
          </p:cNvPr>
          <p:cNvSpPr/>
          <p:nvPr/>
        </p:nvSpPr>
        <p:spPr>
          <a:xfrm>
            <a:off x="5344307" y="3914156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개별판매액</a:t>
            </a:r>
          </a:p>
        </p:txBody>
      </p:sp>
    </p:spTree>
    <p:extLst>
      <p:ext uri="{BB962C8B-B14F-4D97-AF65-F5344CB8AC3E}">
        <p14:creationId xmlns:p14="http://schemas.microsoft.com/office/powerpoint/2010/main" val="267521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33993F21-431B-4483-9BA6-BA58FE14E0B1}"/>
              </a:ext>
            </a:extLst>
          </p:cNvPr>
          <p:cNvSpPr/>
          <p:nvPr/>
        </p:nvSpPr>
        <p:spPr>
          <a:xfrm>
            <a:off x="7330710" y="5236320"/>
            <a:ext cx="4124325" cy="1077219"/>
          </a:xfrm>
          <a:prstGeom prst="homePlat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14939-4329-4BFC-ABBB-D52A024FCC1A}"/>
              </a:ext>
            </a:extLst>
          </p:cNvPr>
          <p:cNvSpPr txBox="1"/>
          <p:nvPr/>
        </p:nvSpPr>
        <p:spPr>
          <a:xfrm flipH="1">
            <a:off x="5281882" y="731198"/>
            <a:ext cx="253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프로세스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0D1A0-7888-4458-8C8F-F7F329BC7477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0823B8-81F5-4743-B043-70E0E52B377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839B0D-B2E4-4591-92FF-C70D30363299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2553DBA-9E01-4982-9F5D-E5164E07422A}"/>
              </a:ext>
            </a:extLst>
          </p:cNvPr>
          <p:cNvGrpSpPr/>
          <p:nvPr/>
        </p:nvGrpSpPr>
        <p:grpSpPr>
          <a:xfrm>
            <a:off x="370374" y="1239242"/>
            <a:ext cx="6303113" cy="2057102"/>
            <a:chOff x="345337" y="2567284"/>
            <a:chExt cx="6303113" cy="205710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579C92D-9B8A-48C9-8D6B-54090CA158FF}"/>
                </a:ext>
              </a:extLst>
            </p:cNvPr>
            <p:cNvGrpSpPr/>
            <p:nvPr/>
          </p:nvGrpSpPr>
          <p:grpSpPr>
            <a:xfrm>
              <a:off x="345337" y="2567284"/>
              <a:ext cx="6303113" cy="1098352"/>
              <a:chOff x="459637" y="1825823"/>
              <a:chExt cx="6303113" cy="1098352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49ACCC2F-B892-4148-84F2-41D42865A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2143125"/>
                <a:ext cx="6229350" cy="78105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A3C1C0-6D08-49A3-8B36-1CF4DB257E8C}"/>
                  </a:ext>
                </a:extLst>
              </p:cNvPr>
              <p:cNvSpPr txBox="1"/>
              <p:nvPr/>
            </p:nvSpPr>
            <p:spPr>
              <a:xfrm flipH="1">
                <a:off x="459637" y="1825823"/>
                <a:ext cx="35134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H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백화점 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2020 1/4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분기보고서 中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EBFCD8-66C2-41E5-9351-0610FDC4937A}"/>
                </a:ext>
              </a:extLst>
            </p:cNvPr>
            <p:cNvSpPr txBox="1"/>
            <p:nvPr/>
          </p:nvSpPr>
          <p:spPr>
            <a:xfrm flipH="1">
              <a:off x="3185975" y="4255054"/>
              <a:ext cx="715257" cy="369332"/>
            </a:xfrm>
            <a:prstGeom prst="rect">
              <a:avLst/>
            </a:prstGeom>
            <a:solidFill>
              <a:srgbClr val="E59D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3.3%      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67ADE4-8D83-4707-9C72-528541AA2E85}"/>
                </a:ext>
              </a:extLst>
            </p:cNvPr>
            <p:cNvSpPr txBox="1"/>
            <p:nvPr/>
          </p:nvSpPr>
          <p:spPr>
            <a:xfrm>
              <a:off x="5589856" y="4255054"/>
              <a:ext cx="820469" cy="369332"/>
            </a:xfrm>
            <a:prstGeom prst="rect">
              <a:avLst/>
            </a:prstGeom>
            <a:solidFill>
              <a:srgbClr val="E59D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19.2%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B00BAC-A478-490C-BF18-0CEF28375EBE}"/>
                </a:ext>
              </a:extLst>
            </p:cNvPr>
            <p:cNvSpPr txBox="1"/>
            <p:nvPr/>
          </p:nvSpPr>
          <p:spPr>
            <a:xfrm>
              <a:off x="4344216" y="4255054"/>
              <a:ext cx="838200" cy="369332"/>
            </a:xfrm>
            <a:prstGeom prst="rect">
              <a:avLst/>
            </a:prstGeom>
            <a:solidFill>
              <a:srgbClr val="E59D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13.3%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C04514C7-6FF3-4544-B779-F66C577FD5D0}"/>
                </a:ext>
              </a:extLst>
            </p:cNvPr>
            <p:cNvSpPr/>
            <p:nvPr/>
          </p:nvSpPr>
          <p:spPr>
            <a:xfrm>
              <a:off x="3219753" y="3748757"/>
              <a:ext cx="647700" cy="369332"/>
            </a:xfrm>
            <a:prstGeom prst="downArrow">
              <a:avLst/>
            </a:prstGeom>
            <a:solidFill>
              <a:srgbClr val="009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1CBC8650-BBB0-4E56-B5CA-CF7C139E7504}"/>
                </a:ext>
              </a:extLst>
            </p:cNvPr>
            <p:cNvSpPr/>
            <p:nvPr/>
          </p:nvSpPr>
          <p:spPr>
            <a:xfrm>
              <a:off x="4448991" y="3748757"/>
              <a:ext cx="647700" cy="369332"/>
            </a:xfrm>
            <a:prstGeom prst="downArrow">
              <a:avLst/>
            </a:prstGeom>
            <a:solidFill>
              <a:srgbClr val="009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5A8C51CD-2B92-4A1D-BB29-5637B9588554}"/>
                </a:ext>
              </a:extLst>
            </p:cNvPr>
            <p:cNvSpPr/>
            <p:nvPr/>
          </p:nvSpPr>
          <p:spPr>
            <a:xfrm>
              <a:off x="5676900" y="3748757"/>
              <a:ext cx="647700" cy="369332"/>
            </a:xfrm>
            <a:prstGeom prst="downArrow">
              <a:avLst/>
            </a:prstGeom>
            <a:solidFill>
              <a:srgbClr val="009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1585961-9F0E-44F5-B6E5-340C7BDDB320}"/>
              </a:ext>
            </a:extLst>
          </p:cNvPr>
          <p:cNvSpPr txBox="1"/>
          <p:nvPr/>
        </p:nvSpPr>
        <p:spPr>
          <a:xfrm>
            <a:off x="7683135" y="5360431"/>
            <a:ext cx="3358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통해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  <a:r>
              <a:rPr lang="en-US" altLang="ko-KR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ko-KR" altLang="en-US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  <a:r>
              <a:rPr lang="en-US" altLang="ko-KR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금액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상관관계를 도출할 수 있다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C9B343-92E8-4081-9827-F260A5E5AA59}"/>
              </a:ext>
            </a:extLst>
          </p:cNvPr>
          <p:cNvSpPr/>
          <p:nvPr/>
        </p:nvSpPr>
        <p:spPr>
          <a:xfrm>
            <a:off x="3291841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84864F-0116-49BF-B180-25BA1DCA0DE2}"/>
              </a:ext>
            </a:extLst>
          </p:cNvPr>
          <p:cNvSpPr/>
          <p:nvPr/>
        </p:nvSpPr>
        <p:spPr>
          <a:xfrm>
            <a:off x="2372945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3C4972-E09B-41BD-9F7F-E3D7D7C336E2}"/>
              </a:ext>
            </a:extLst>
          </p:cNvPr>
          <p:cNvSpPr/>
          <p:nvPr/>
        </p:nvSpPr>
        <p:spPr>
          <a:xfrm>
            <a:off x="1458927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판매월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C213F7-A9E0-4181-9E90-1BFEC1643914}"/>
              </a:ext>
            </a:extLst>
          </p:cNvPr>
          <p:cNvSpPr/>
          <p:nvPr/>
        </p:nvSpPr>
        <p:spPr>
          <a:xfrm>
            <a:off x="3291841" y="458858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F5DA15-893C-4A96-A8B7-7C7EC6172476}"/>
              </a:ext>
            </a:extLst>
          </p:cNvPr>
          <p:cNvSpPr/>
          <p:nvPr/>
        </p:nvSpPr>
        <p:spPr>
          <a:xfrm>
            <a:off x="1458927" y="458858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판매요일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D5B198C-5BC1-4008-A513-D816050F0C55}"/>
              </a:ext>
            </a:extLst>
          </p:cNvPr>
          <p:cNvSpPr/>
          <p:nvPr/>
        </p:nvSpPr>
        <p:spPr>
          <a:xfrm>
            <a:off x="5119471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845F2D-2E31-4777-BD67-E6783A5AE011}"/>
              </a:ext>
            </a:extLst>
          </p:cNvPr>
          <p:cNvSpPr/>
          <p:nvPr/>
        </p:nvSpPr>
        <p:spPr>
          <a:xfrm>
            <a:off x="545987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4BA5C5-0B54-43F0-B7E0-AE1D0C7A99ED}"/>
              </a:ext>
            </a:extLst>
          </p:cNvPr>
          <p:cNvSpPr/>
          <p:nvPr/>
        </p:nvSpPr>
        <p:spPr>
          <a:xfrm>
            <a:off x="5119471" y="457221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코너명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17D123-3626-40C7-ACEE-2271F133FC4D}"/>
              </a:ext>
            </a:extLst>
          </p:cNvPr>
          <p:cNvSpPr/>
          <p:nvPr/>
        </p:nvSpPr>
        <p:spPr>
          <a:xfrm>
            <a:off x="545987" y="457221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1972F3-F66F-4890-8447-4DB4CF5B1282}"/>
              </a:ext>
            </a:extLst>
          </p:cNvPr>
          <p:cNvSpPr/>
          <p:nvPr/>
        </p:nvSpPr>
        <p:spPr>
          <a:xfrm>
            <a:off x="4205656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3E711E-2B33-430F-B1F3-2033E323004C}"/>
              </a:ext>
            </a:extLst>
          </p:cNvPr>
          <p:cNvSpPr/>
          <p:nvPr/>
        </p:nvSpPr>
        <p:spPr>
          <a:xfrm>
            <a:off x="4205656" y="458858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수입여부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4B36FE-CF99-4879-8E1C-BBEC29E5B693}"/>
              </a:ext>
            </a:extLst>
          </p:cNvPr>
          <p:cNvSpPr/>
          <p:nvPr/>
        </p:nvSpPr>
        <p:spPr>
          <a:xfrm>
            <a:off x="6033286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브랜드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DD4904-F83F-4FAB-9AEC-48E25164CB6F}"/>
              </a:ext>
            </a:extLst>
          </p:cNvPr>
          <p:cNvSpPr/>
          <p:nvPr/>
        </p:nvSpPr>
        <p:spPr>
          <a:xfrm>
            <a:off x="6033286" y="457221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31CE46-BCFB-4C2C-846A-3E7D95239700}"/>
              </a:ext>
            </a:extLst>
          </p:cNvPr>
          <p:cNvSpPr/>
          <p:nvPr/>
        </p:nvSpPr>
        <p:spPr>
          <a:xfrm>
            <a:off x="2372945" y="458858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개별판매액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CCCAFF-3B8D-475B-A339-D47787AEE054}"/>
              </a:ext>
            </a:extLst>
          </p:cNvPr>
          <p:cNvSpPr txBox="1"/>
          <p:nvPr/>
        </p:nvSpPr>
        <p:spPr>
          <a:xfrm>
            <a:off x="426872" y="3518253"/>
            <a:ext cx="6424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H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백화점의 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판매마진율을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가정하고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064B9A-1D83-47FB-A79D-D7302D187D15}"/>
              </a:ext>
            </a:extLst>
          </p:cNvPr>
          <p:cNvSpPr txBox="1"/>
          <p:nvPr/>
        </p:nvSpPr>
        <p:spPr>
          <a:xfrm>
            <a:off x="444137" y="3889692"/>
            <a:ext cx="2847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매개변수를 대상으로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F00672-48CA-46D4-8BC5-E707CFEA2215}"/>
              </a:ext>
            </a:extLst>
          </p:cNvPr>
          <p:cNvSpPr txBox="1"/>
          <p:nvPr/>
        </p:nvSpPr>
        <p:spPr>
          <a:xfrm>
            <a:off x="455448" y="4990293"/>
            <a:ext cx="6405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범례로 분석한 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[CASE1-1]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[CASE1-2]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[CASE2-1]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[CASE2-2]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645554-797C-49BD-8392-21EF73178F85}"/>
              </a:ext>
            </a:extLst>
          </p:cNvPr>
          <p:cNvSpPr txBox="1"/>
          <p:nvPr/>
        </p:nvSpPr>
        <p:spPr>
          <a:xfrm>
            <a:off x="7225936" y="3518253"/>
            <a:ext cx="47374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시각화를 통해 각 분석단위별 인사이트를 도출한다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2A85D5-CC6B-4890-97C5-8A147CEA9A09}"/>
              </a:ext>
            </a:extLst>
          </p:cNvPr>
          <p:cNvSpPr txBox="1"/>
          <p:nvPr/>
        </p:nvSpPr>
        <p:spPr>
          <a:xfrm>
            <a:off x="7225935" y="4166170"/>
            <a:ext cx="47374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 </a:t>
            </a:r>
            <a:r>
              <a:rPr lang="ko-KR" altLang="en-US" sz="16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매개변수별 대조분석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할인율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할부요인이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판매건수와 판매금액에 미치는 영향을 분석한다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73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5B1A2-CBB5-4BF1-88EA-F1DDBBD47763}"/>
              </a:ext>
            </a:extLst>
          </p:cNvPr>
          <p:cNvSpPr txBox="1"/>
          <p:nvPr/>
        </p:nvSpPr>
        <p:spPr>
          <a:xfrm flipH="1">
            <a:off x="228874" y="787879"/>
            <a:ext cx="213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할부율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스케일링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EA874F-253F-442C-899D-54E620D86C46}"/>
              </a:ext>
            </a:extLst>
          </p:cNvPr>
          <p:cNvGrpSpPr/>
          <p:nvPr/>
        </p:nvGrpSpPr>
        <p:grpSpPr>
          <a:xfrm>
            <a:off x="8489221" y="1471055"/>
            <a:ext cx="3348039" cy="1779741"/>
            <a:chOff x="852486" y="1649259"/>
            <a:chExt cx="3348039" cy="1779741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2B44853-63B7-4223-8E71-58F7F3BCFEB7}"/>
                </a:ext>
              </a:extLst>
            </p:cNvPr>
            <p:cNvSpPr/>
            <p:nvPr/>
          </p:nvSpPr>
          <p:spPr>
            <a:xfrm>
              <a:off x="852486" y="1649259"/>
              <a:ext cx="3348039" cy="17797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AC13C3C-21E3-4905-92C7-B8AE2097E3BD}"/>
                </a:ext>
              </a:extLst>
            </p:cNvPr>
            <p:cNvSpPr/>
            <p:nvPr/>
          </p:nvSpPr>
          <p:spPr>
            <a:xfrm>
              <a:off x="1025843" y="3045322"/>
              <a:ext cx="75247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inst_fee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D35E2D1-7C01-4C82-A8D7-9A16AE403107}"/>
                </a:ext>
              </a:extLst>
            </p:cNvPr>
            <p:cNvSpPr/>
            <p:nvPr/>
          </p:nvSpPr>
          <p:spPr>
            <a:xfrm>
              <a:off x="1025843" y="2763365"/>
              <a:ext cx="752475" cy="276225"/>
            </a:xfrm>
            <a:prstGeom prst="rect">
              <a:avLst/>
            </a:prstGeom>
            <a:solidFill>
              <a:srgbClr val="E5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할부이자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A46394D-C572-4ACE-A194-2BFFD2BBA950}"/>
                </a:ext>
              </a:extLst>
            </p:cNvPr>
            <p:cNvSpPr/>
            <p:nvPr/>
          </p:nvSpPr>
          <p:spPr>
            <a:xfrm>
              <a:off x="1025843" y="2138380"/>
              <a:ext cx="75247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inst_mon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FE1F75-FA2B-4546-A453-2B5A883B42E8}"/>
                </a:ext>
              </a:extLst>
            </p:cNvPr>
            <p:cNvSpPr/>
            <p:nvPr/>
          </p:nvSpPr>
          <p:spPr>
            <a:xfrm>
              <a:off x="1025843" y="1856423"/>
              <a:ext cx="752475" cy="276225"/>
            </a:xfrm>
            <a:prstGeom prst="rect">
              <a:avLst/>
            </a:prstGeom>
            <a:solidFill>
              <a:srgbClr val="E5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할부개월</a:t>
              </a:r>
              <a:endPara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AED940B-1822-4FC1-B6DD-89A7CAF27F08}"/>
                </a:ext>
              </a:extLst>
            </p:cNvPr>
            <p:cNvSpPr/>
            <p:nvPr/>
          </p:nvSpPr>
          <p:spPr>
            <a:xfrm>
              <a:off x="3128058" y="2591851"/>
              <a:ext cx="91049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inst_factor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1961FAE-A1CC-4B61-82B8-AC9D8B78C2D0}"/>
                </a:ext>
              </a:extLst>
            </p:cNvPr>
            <p:cNvSpPr/>
            <p:nvPr/>
          </p:nvSpPr>
          <p:spPr>
            <a:xfrm>
              <a:off x="3128058" y="2309894"/>
              <a:ext cx="910495" cy="276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할부요인</a:t>
              </a: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DA70C5F5-5F2A-4434-85B3-961A40618897}"/>
                </a:ext>
              </a:extLst>
            </p:cNvPr>
            <p:cNvSpPr/>
            <p:nvPr/>
          </p:nvSpPr>
          <p:spPr>
            <a:xfrm rot="20741333">
              <a:off x="1860037" y="2760586"/>
              <a:ext cx="1218900" cy="13147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087E947B-288D-4058-A30A-6138BF5A42F2}"/>
                </a:ext>
              </a:extLst>
            </p:cNvPr>
            <p:cNvSpPr/>
            <p:nvPr/>
          </p:nvSpPr>
          <p:spPr>
            <a:xfrm rot="858667" flipV="1">
              <a:off x="1854667" y="2193084"/>
              <a:ext cx="1218900" cy="13147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5D360326-A125-40D2-995C-C001E971868C}"/>
              </a:ext>
            </a:extLst>
          </p:cNvPr>
          <p:cNvSpPr/>
          <p:nvPr/>
        </p:nvSpPr>
        <p:spPr>
          <a:xfrm>
            <a:off x="4993003" y="391128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E3B0D85-3193-44A7-B093-C13DEC3F559E}"/>
              </a:ext>
            </a:extLst>
          </p:cNvPr>
          <p:cNvSpPr/>
          <p:nvPr/>
        </p:nvSpPr>
        <p:spPr>
          <a:xfrm>
            <a:off x="6177435" y="391128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906099-58CF-44F2-BC82-8151BA676135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85F81A-9BFA-4BCC-8691-BF60174CF590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B26D6D-681B-455D-B2A6-5A494997BD06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1F2AAD-99B0-438D-8735-461A26270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11" y="4425636"/>
            <a:ext cx="5991225" cy="1838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48B323-AFBE-4D51-8BB2-B91DDB59D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018" y="4425636"/>
            <a:ext cx="1628775" cy="5905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8CA51F8-27C2-4272-B985-A6493AC97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19" y="3517556"/>
            <a:ext cx="7553325" cy="6286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1DE11B5-6579-457C-941B-BCE71DC02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19" y="2529684"/>
            <a:ext cx="42291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1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1965</Words>
  <Application>Microsoft Office PowerPoint</Application>
  <PresentationFormat>와이드스크린</PresentationFormat>
  <Paragraphs>676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나눔스퀘어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ASIAE_22</dc:creator>
  <cp:lastModifiedBy>황 호성</cp:lastModifiedBy>
  <cp:revision>84</cp:revision>
  <dcterms:created xsi:type="dcterms:W3CDTF">2020-08-14T02:37:42Z</dcterms:created>
  <dcterms:modified xsi:type="dcterms:W3CDTF">2020-08-19T00:40:47Z</dcterms:modified>
</cp:coreProperties>
</file>