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303" r:id="rId4"/>
    <p:sldId id="308" r:id="rId5"/>
    <p:sldId id="304" r:id="rId6"/>
    <p:sldId id="258" r:id="rId7"/>
    <p:sldId id="263" r:id="rId8"/>
    <p:sldId id="292" r:id="rId9"/>
    <p:sldId id="277" r:id="rId10"/>
    <p:sldId id="306" r:id="rId11"/>
    <p:sldId id="302" r:id="rId12"/>
    <p:sldId id="260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6" r:id="rId22"/>
    <p:sldId id="305" r:id="rId23"/>
    <p:sldId id="271" r:id="rId24"/>
    <p:sldId id="272" r:id="rId25"/>
    <p:sldId id="273" r:id="rId26"/>
    <p:sldId id="295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0" r:id="rId39"/>
    <p:sldId id="300" r:id="rId40"/>
    <p:sldId id="301" r:id="rId41"/>
    <p:sldId id="293" r:id="rId42"/>
    <p:sldId id="30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1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7D"/>
    <a:srgbClr val="1F4E79"/>
    <a:srgbClr val="E59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>
        <p:guide pos="721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AF32-CDBF-42A3-943F-1EF69EC6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4BB88-A9F5-4FD7-80A8-521C0A0D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6B7B7-199F-4C96-B3BA-B6944354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E9D82-9CC7-4ED6-9406-BC7264CA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073C4-4CBC-4542-8258-6845B6B6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719F-A210-4F00-8438-700C68D1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40EAE-EC8A-491B-8067-145CA426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B39D2-AE9B-4530-814E-835533A9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22CD-8D1E-4F8A-B61F-3D9BEB83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D5BA0-E77D-4574-87D7-E8414E8A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AA46C-7584-4DA1-8F04-E4BBA1E2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34910-4617-450F-AD22-057248ED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56FA-E985-45B7-8848-19D37BD3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3FF6D-D61A-42FA-A308-BD829CD8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25D2D-EFD7-491D-9461-D796B3F6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073C-726F-4916-BD6A-630EE556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4AFE-A0DE-47B3-A5AA-BB0C76CD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5552-30FA-48ED-9BF3-821B8C83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20B90-1593-4F4D-A7D9-157BBBC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C74D-56C4-454F-BBBB-3953B1B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0780-7468-4AB9-90BC-D80CE5AD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7CCFF-92D7-439E-95E5-F1EDB26C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2344D-48D6-441E-BDCB-F6EF7D28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B030-01B3-4D34-A8A3-53BB902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BD4C5-9216-487B-AA09-0544D00B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5755-F13C-41DE-864A-564290FD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7B53F-AE2E-4DD9-AEA0-3992E951F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BDB0-D4A6-4845-A832-BD1DBA1CE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A4F5-0C43-42ED-977A-3A03B5F2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8EB29-46CB-4065-A1BE-C9D6F9C9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8AFC4-869F-403C-B3D0-B2BC28A0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1259-502B-4445-940F-280A8EC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A4A1D-8305-405C-872F-D8654EE8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D02F-007B-4599-85E2-55A9D5839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646AF-BE84-4ABD-B05C-6CEAB1C0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C3646A-E416-4617-A89B-C9B7E042A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7BCB4-4A78-48D9-A803-4167026D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41399-75F2-4CB1-BB91-E5F1070C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5FD42-D581-4AFE-8A1B-15D70C8B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8E546-0AEE-44A9-A942-E5AE098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6BB77-6456-4D61-B2FC-D8AACBF7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BE981-C631-4E8A-9328-125A8120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BB2B3-22E7-4AD1-9E1F-11B10DB9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D7900-D47C-43BC-A115-60ED731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6A122-B983-4525-BE89-2D85CBD6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21C9D-72E7-4A61-A74C-03359787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F7E60-B134-4F55-A15B-AB429DE4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FA0E-30C3-4E21-9044-908D50C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7C393-BFE1-4E56-AC28-A5A72204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075FC-A109-439A-8183-B2256722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09C11-AE52-4839-9E66-646FE463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77B20-15EE-448E-9191-C9C7DDC3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2A09-1220-4322-BE73-10B297AD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08DDD-F277-42E6-8C14-31A45F1A8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BEB73-0041-4A4F-9C3F-31A5285C6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BBCEB-1250-4CD2-99DB-AF8BF229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FE884-6DAE-48C4-8CEF-BB3BF15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8D433-D823-445D-B12C-0166835E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3D7BB-C700-4637-A441-0E733F2F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B4557-E575-4EB7-BF57-A54D9DC0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71602-200B-42FE-8FB5-D1F04BF1B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D32E-86EF-4D7E-9450-48D7E93FADB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22D6-23BE-472F-8D8C-A058B8A78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0A43E-004E-4E31-94C1-5B814B9B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AA1BA-FE6A-4341-8258-71A43D40E2DB}"/>
              </a:ext>
            </a:extLst>
          </p:cNvPr>
          <p:cNvSpPr txBox="1"/>
          <p:nvPr/>
        </p:nvSpPr>
        <p:spPr>
          <a:xfrm>
            <a:off x="10363200" y="4742181"/>
            <a:ext cx="113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김근영</a:t>
            </a:r>
            <a:endParaRPr lang="en-US" altLang="ko-KR" dirty="0"/>
          </a:p>
          <a:p>
            <a:r>
              <a:rPr lang="ko-KR" altLang="en-US" dirty="0" err="1"/>
              <a:t>정성목</a:t>
            </a:r>
            <a:endParaRPr lang="en-US" altLang="ko-KR" dirty="0"/>
          </a:p>
          <a:p>
            <a:r>
              <a:rPr lang="ko-KR" altLang="en-US" dirty="0"/>
              <a:t>지영기</a:t>
            </a:r>
            <a:endParaRPr lang="en-US" altLang="ko-KR" dirty="0"/>
          </a:p>
          <a:p>
            <a:r>
              <a:rPr lang="ko-KR" altLang="en-US" dirty="0"/>
              <a:t>최현수</a:t>
            </a:r>
            <a:endParaRPr lang="en-US" altLang="ko-KR" dirty="0"/>
          </a:p>
          <a:p>
            <a:r>
              <a:rPr lang="ko-KR" altLang="en-US" dirty="0" err="1"/>
              <a:t>황호성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B2316-378D-47FC-9598-377BAAA67B4C}"/>
              </a:ext>
            </a:extLst>
          </p:cNvPr>
          <p:cNvSpPr txBox="1"/>
          <p:nvPr/>
        </p:nvSpPr>
        <p:spPr>
          <a:xfrm>
            <a:off x="4233952" y="2321004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/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14456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0D0009C-05F0-48F5-AB20-CD297EB6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43" y="2744474"/>
            <a:ext cx="3796488" cy="2486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1B7A58-6157-48A8-9F01-F4C38C3E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5" y="2744474"/>
            <a:ext cx="3829050" cy="248602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A65A7F-695A-4DC4-A891-3302036B7E77}"/>
              </a:ext>
            </a:extLst>
          </p:cNvPr>
          <p:cNvSpPr/>
          <p:nvPr/>
        </p:nvSpPr>
        <p:spPr>
          <a:xfrm>
            <a:off x="6186960" y="408273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958204-238A-4ED3-B546-BEFF806B6007}"/>
              </a:ext>
            </a:extLst>
          </p:cNvPr>
          <p:cNvCxnSpPr>
            <a:endCxn id="25" idx="7"/>
          </p:cNvCxnSpPr>
          <p:nvPr/>
        </p:nvCxnSpPr>
        <p:spPr>
          <a:xfrm flipH="1">
            <a:off x="6323777" y="2484751"/>
            <a:ext cx="667571" cy="1451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2A1E83-F1A7-42A4-9EEE-F649282ABA96}"/>
              </a:ext>
            </a:extLst>
          </p:cNvPr>
          <p:cNvSpPr/>
          <p:nvPr/>
        </p:nvSpPr>
        <p:spPr>
          <a:xfrm>
            <a:off x="6657563" y="2237101"/>
            <a:ext cx="1057686" cy="247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C66C48-BEC0-49EE-8BFB-4DB744587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41"/>
          <a:stretch/>
        </p:blipFill>
        <p:spPr>
          <a:xfrm>
            <a:off x="178114" y="5390084"/>
            <a:ext cx="4943475" cy="12928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DD1D6C-5998-46C6-A23B-E28D8C343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6"/>
          <a:stretch/>
        </p:blipFill>
        <p:spPr>
          <a:xfrm>
            <a:off x="5307463" y="5573399"/>
            <a:ext cx="2679068" cy="904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8609607-96C2-40DE-9276-812B8DE10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434"/>
          <a:stretch/>
        </p:blipFill>
        <p:spPr>
          <a:xfrm>
            <a:off x="178115" y="1670325"/>
            <a:ext cx="4943475" cy="9145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3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Pre-Analysis</a:t>
            </a:r>
          </a:p>
        </p:txBody>
      </p:sp>
    </p:spTree>
    <p:extLst>
      <p:ext uri="{BB962C8B-B14F-4D97-AF65-F5344CB8AC3E}">
        <p14:creationId xmlns:p14="http://schemas.microsoft.com/office/powerpoint/2010/main" val="9719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2DD425-8463-4D1D-BD3E-3BB5B0FE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398"/>
            <a:ext cx="9409113" cy="50966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7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0C52E5-DD5D-467A-86C4-1CF4E06B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2409"/>
            <a:ext cx="9409113" cy="527264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CBA582-3EA8-4355-A466-C3DE775C1A5D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443405-A0B1-48AD-9A0B-4654DFC2D40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판매금액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56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648647-990E-45D8-9B36-278311B4212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3A4FAC-2408-424B-A5F3-C372BF29557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3A202D1-AA15-4E8B-B586-7E8C6237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4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6AF5-AF34-43DA-8056-5AC912171A5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EB846-D2AE-40FB-B87F-4082EFF8117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403D3B0-4981-43EC-B348-C97DED64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D9347A-20BF-4226-9B7F-8BE583DE9CB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39A227-9BAD-49C6-AEEA-BA3C21D484F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F9DF0A6-1645-4AE5-A55D-41C933A5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6219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01A4F-4AE9-4D53-9FB9-602FC1CC07C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3B08D-C50D-4A98-9E5D-2328263DA10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DABAF58-41A5-487E-93F5-1B384529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6220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8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0ABE0-997F-44A1-A5A3-FEB3C70F0D6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990290-0AEE-4308-B57F-1527F9C3BC4E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F1CEDA-3F88-41B5-A5E3-EEB063F4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399F-A15F-4CE1-BFE7-95DD4254644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8C8EA0-5E7C-423F-8EDD-F626AF17111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8212C3-2361-482E-84DE-EED34896220F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150E-F0BD-4E14-B5A3-EDF004DB18E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533BF6-AF6E-4EA6-BF1A-430BE69B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964D0AE-A9B8-47A1-9AE6-C021167B45EB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0DCEA-F17B-4D1E-A504-77DD383155A9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388D-AEE9-4D07-84F8-0E2A09D31E6D}"/>
              </a:ext>
            </a:extLst>
          </p:cNvPr>
          <p:cNvSpPr txBox="1"/>
          <p:nvPr/>
        </p:nvSpPr>
        <p:spPr>
          <a:xfrm>
            <a:off x="1104092" y="715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3B928-6E08-403D-BC4B-F5D07C66B82B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08A6D7-187F-404D-B50C-23EE0013B0A1}"/>
              </a:ext>
            </a:extLst>
          </p:cNvPr>
          <p:cNvSpPr/>
          <p:nvPr/>
        </p:nvSpPr>
        <p:spPr>
          <a:xfrm>
            <a:off x="5372619" y="934964"/>
            <a:ext cx="1456123" cy="3968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9E9C2-E3B5-4E7E-A460-80AE5102ADE2}"/>
              </a:ext>
            </a:extLst>
          </p:cNvPr>
          <p:cNvSpPr txBox="1"/>
          <p:nvPr/>
        </p:nvSpPr>
        <p:spPr>
          <a:xfrm>
            <a:off x="5481891" y="87480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50227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6B275B-B65F-4523-A406-6B118B7F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336502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 백분율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3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D4EC9C-140B-44C1-BE17-533A7007B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B8854-613C-4423-8E8E-57FE1EB9F320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</p:spTree>
    <p:extLst>
      <p:ext uri="{BB962C8B-B14F-4D97-AF65-F5344CB8AC3E}">
        <p14:creationId xmlns:p14="http://schemas.microsoft.com/office/powerpoint/2010/main" val="176316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EEC2F8-8917-42F1-A35C-B3A83E77DD9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B88B1-F400-40C0-A27D-DB24763BE52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E5283-F72F-4925-A998-86D1D6AB947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0262-0A0A-49DB-8973-E1304395C547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B7EDD8-8A22-4217-AA1C-CB44E85B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263"/>
            <a:ext cx="9445548" cy="51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108637-5799-4BE1-932F-8F5370607BF6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9FFC6-C201-4858-AA2E-EF1D844B1DBF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4A260-DA7B-41C9-9CB1-B7CD951625D7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B5869-B79D-49B2-A5D6-694F51E0948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D03E2-9D4A-4AA4-AD55-771EB589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C1DEF-218E-4BC1-9A4E-52E77214FA6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54301-A43C-41C1-B6A7-B564B996DD50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010ACF-80E6-4A9A-9D42-1AF2B18DF640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5FE2B-2685-42FD-A00F-50B1DB809993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83ECCD-1D04-4FDB-8C41-053F512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Analysis</a:t>
            </a:r>
          </a:p>
        </p:txBody>
      </p:sp>
    </p:spTree>
    <p:extLst>
      <p:ext uri="{BB962C8B-B14F-4D97-AF65-F5344CB8AC3E}">
        <p14:creationId xmlns:p14="http://schemas.microsoft.com/office/powerpoint/2010/main" val="3281230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CBA582-3EA8-4355-A466-C3DE775C1A5D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443405-A0B1-48AD-9A0B-4654DFC2D40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판매금액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51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648647-990E-45D8-9B36-278311B4212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3A4FAC-2408-424B-A5F3-C372BF29557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32369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3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4964664" y="2565577"/>
            <a:ext cx="2262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330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6AF5-AF34-43DA-8056-5AC912171A5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EB846-D2AE-40FB-B87F-4082EFF8117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876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D9347A-20BF-4226-9B7F-8BE583DE9CB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39A227-9BAD-49C6-AEEA-BA3C21D484F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1924179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01A4F-4AE9-4D53-9FB9-602FC1CC07C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3B08D-C50D-4A98-9E5D-2328263DA10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</p:spTree>
    <p:extLst>
      <p:ext uri="{BB962C8B-B14F-4D97-AF65-F5344CB8AC3E}">
        <p14:creationId xmlns:p14="http://schemas.microsoft.com/office/powerpoint/2010/main" val="377091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0ABE0-997F-44A1-A5A3-FEB3C70F0D6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990290-0AEE-4308-B57F-1527F9C3BC4E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399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399F-A15F-4CE1-BFE7-95DD4254644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8C8EA0-5E7C-423F-8EDD-F626AF17111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8212C3-2361-482E-84DE-EED34896220F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150E-F0BD-4E14-B5A3-EDF004DB18E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90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336502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 백분율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49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EEC2F8-8917-42F1-A35C-B3A83E77DD9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B88B1-F400-40C0-A27D-DB24763BE52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E5283-F72F-4925-A998-86D1D6AB947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0262-0A0A-49DB-8973-E1304395C547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352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108637-5799-4BE1-932F-8F5370607BF6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9FFC6-C201-4858-AA2E-EF1D844B1DBF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4A260-DA7B-41C9-9CB1-B7CD951625D7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B5869-B79D-49B2-A5D6-694F51E0948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781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C1DEF-218E-4BC1-9A4E-52E77214FA6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54301-A43C-41C1-B6A7-B564B996DD50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010ACF-80E6-4A9A-9D42-1AF2B18DF640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5FE2B-2685-42FD-A00F-50B1DB809993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988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76DDD-EF1A-4963-80C6-CD0402050C36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5081C-FC1A-4FF8-A2A5-948373C4BFF8}"/>
              </a:ext>
            </a:extLst>
          </p:cNvPr>
          <p:cNvSpPr txBox="1"/>
          <p:nvPr/>
        </p:nvSpPr>
        <p:spPr>
          <a:xfrm>
            <a:off x="4147296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대조분석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5BDCC-5563-41A4-972C-402F7A229588}"/>
              </a:ext>
            </a:extLst>
          </p:cNvPr>
          <p:cNvSpPr txBox="1"/>
          <p:nvPr/>
        </p:nvSpPr>
        <p:spPr>
          <a:xfrm>
            <a:off x="4294160" y="2562880"/>
            <a:ext cx="360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 Analysis</a:t>
            </a:r>
          </a:p>
        </p:txBody>
      </p:sp>
    </p:spTree>
    <p:extLst>
      <p:ext uri="{BB962C8B-B14F-4D97-AF65-F5344CB8AC3E}">
        <p14:creationId xmlns:p14="http://schemas.microsoft.com/office/powerpoint/2010/main" val="193314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2057582"/>
            <a:ext cx="69701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/>
              <a:t>364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42748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083735" y="2591455"/>
            <a:ext cx="202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6736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1905506"/>
            <a:ext cx="6970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/>
              <a:t>+</a:t>
            </a:r>
            <a:r>
              <a:rPr lang="ko-KR" altLang="en-US" sz="9600" dirty="0"/>
              <a:t>분석활용시나리오</a:t>
            </a:r>
          </a:p>
        </p:txBody>
      </p:sp>
    </p:spTree>
    <p:extLst>
      <p:ext uri="{BB962C8B-B14F-4D97-AF65-F5344CB8AC3E}">
        <p14:creationId xmlns:p14="http://schemas.microsoft.com/office/powerpoint/2010/main" val="301473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582077" y="2560459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6234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CF5E894-324B-41D8-B58C-F39629EC6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99932"/>
              </p:ext>
            </p:extLst>
          </p:nvPr>
        </p:nvGraphicFramePr>
        <p:xfrm>
          <a:off x="771235" y="3630927"/>
          <a:ext cx="10649530" cy="109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custid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sales_date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sales_time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goodcd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brd_nm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corner_nm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part_nm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team_nm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지점명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브랜드명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코너명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층명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파트명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팀명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5635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4B6508DE-A7F3-45B7-9872-04673C79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1877"/>
              </p:ext>
            </p:extLst>
          </p:nvPr>
        </p:nvGraphicFramePr>
        <p:xfrm>
          <a:off x="771235" y="4921634"/>
          <a:ext cx="10649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buyer_nm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import_flg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inst_mon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inst_fee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dc_rate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국산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순판매액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할부개월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할부이자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유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무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거래월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FE05A9-EEE8-4126-AF3B-FF9E49268ED7}"/>
              </a:ext>
            </a:extLst>
          </p:cNvPr>
          <p:cNvSpPr txBox="1"/>
          <p:nvPr/>
        </p:nvSpPr>
        <p:spPr>
          <a:xfrm>
            <a:off x="940638" y="392720"/>
            <a:ext cx="402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dataset</a:t>
            </a:r>
            <a:r>
              <a:rPr lang="ko-KR" altLang="en-US" sz="5400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1940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2F96FD8-4FFE-410D-82BD-33AF3D415319}"/>
              </a:ext>
            </a:extLst>
          </p:cNvPr>
          <p:cNvSpPr/>
          <p:nvPr/>
        </p:nvSpPr>
        <p:spPr>
          <a:xfrm>
            <a:off x="878749" y="2252487"/>
            <a:ext cx="7138755" cy="2170499"/>
          </a:xfrm>
          <a:prstGeom prst="roundRect">
            <a:avLst/>
          </a:prstGeom>
          <a:solidFill>
            <a:srgbClr val="00B050">
              <a:alpha val="46000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CFC72E-289D-4F7C-B4C7-1FBC33F9E096}"/>
              </a:ext>
            </a:extLst>
          </p:cNvPr>
          <p:cNvSpPr/>
          <p:nvPr/>
        </p:nvSpPr>
        <p:spPr>
          <a:xfrm>
            <a:off x="4509330" y="2329721"/>
            <a:ext cx="3417190" cy="20188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6952E0-8758-40DD-885A-5C0059EB1A31}"/>
              </a:ext>
            </a:extLst>
          </p:cNvPr>
          <p:cNvSpPr/>
          <p:nvPr/>
        </p:nvSpPr>
        <p:spPr>
          <a:xfrm>
            <a:off x="966257" y="2329721"/>
            <a:ext cx="3299225" cy="17686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2106E3F-6FDD-46C7-B41C-8D93BC283343}"/>
              </a:ext>
            </a:extLst>
          </p:cNvPr>
          <p:cNvSpPr/>
          <p:nvPr/>
        </p:nvSpPr>
        <p:spPr>
          <a:xfrm>
            <a:off x="312774" y="5074727"/>
            <a:ext cx="3638946" cy="778984"/>
          </a:xfrm>
          <a:prstGeom prst="round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 간에 차이가 있는지 분석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9378B5-8E5F-479A-9BDB-08F40844B445}"/>
              </a:ext>
            </a:extLst>
          </p:cNvPr>
          <p:cNvSpPr/>
          <p:nvPr/>
        </p:nvSpPr>
        <p:spPr>
          <a:xfrm>
            <a:off x="8164811" y="2329721"/>
            <a:ext cx="3299225" cy="176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5A42F-AB51-4C1C-9217-03D7F22646C8}"/>
              </a:ext>
            </a:extLst>
          </p:cNvPr>
          <p:cNvSpPr/>
          <p:nvPr/>
        </p:nvSpPr>
        <p:spPr>
          <a:xfrm>
            <a:off x="966258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판매실적결정요인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영향〮투입〮예측〮설명〮독립변수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B71613-7EFB-4F5B-BACA-7FA5969B0364}"/>
              </a:ext>
            </a:extLst>
          </p:cNvPr>
          <p:cNvSpPr/>
          <p:nvPr/>
        </p:nvSpPr>
        <p:spPr>
          <a:xfrm>
            <a:off x="4509329" y="1601551"/>
            <a:ext cx="3417190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정량성과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FED86B-E03C-410F-8DD5-9C99D89AB76C}"/>
              </a:ext>
            </a:extLst>
          </p:cNvPr>
          <p:cNvSpPr/>
          <p:nvPr/>
        </p:nvSpPr>
        <p:spPr>
          <a:xfrm>
            <a:off x="8164812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정성성과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성과〮반응〮결과〮종속변수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426C659-1DDB-4C5F-B17E-3C7EEAD80DD9}"/>
              </a:ext>
            </a:extLst>
          </p:cNvPr>
          <p:cNvSpPr/>
          <p:nvPr/>
        </p:nvSpPr>
        <p:spPr>
          <a:xfrm>
            <a:off x="4509330" y="4793006"/>
            <a:ext cx="3417189" cy="1255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E6842B-4AC3-41B2-AAA5-FB2982C1FAC0}"/>
              </a:ext>
            </a:extLst>
          </p:cNvPr>
          <p:cNvSpPr/>
          <p:nvPr/>
        </p:nvSpPr>
        <p:spPr>
          <a:xfrm>
            <a:off x="4575060" y="6143492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소비자특성요인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조절〮상황〮교란〮혼동변수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E089196-48EB-4828-8DB0-5FCE67BF7E16}"/>
              </a:ext>
            </a:extLst>
          </p:cNvPr>
          <p:cNvCxnSpPr/>
          <p:nvPr/>
        </p:nvCxnSpPr>
        <p:spPr>
          <a:xfrm>
            <a:off x="7947684" y="3183695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473F5FA-8273-43F9-8D23-CA2FAC9D8157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 rot="5400000">
            <a:off x="2964317" y="3590916"/>
            <a:ext cx="651741" cy="2315880"/>
          </a:xfrm>
          <a:prstGeom prst="bentConnector3">
            <a:avLst>
              <a:gd name="adj1" fmla="val 50000"/>
            </a:avLst>
          </a:prstGeom>
          <a:ln w="19050">
            <a:solidFill>
              <a:srgbClr val="009C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490158-8EDE-46DE-8AB3-1DFD8B98A071}"/>
              </a:ext>
            </a:extLst>
          </p:cNvPr>
          <p:cNvSpPr/>
          <p:nvPr/>
        </p:nvSpPr>
        <p:spPr>
          <a:xfrm>
            <a:off x="601118" y="4800468"/>
            <a:ext cx="1032828" cy="2737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분석가설</a:t>
            </a:r>
          </a:p>
        </p:txBody>
      </p:sp>
      <p:sp>
        <p:nvSpPr>
          <p:cNvPr id="113" name="화살표: 오각형 112">
            <a:extLst>
              <a:ext uri="{FF2B5EF4-FFF2-40B4-BE49-F238E27FC236}">
                <a16:creationId xmlns:a16="http://schemas.microsoft.com/office/drawing/2014/main" id="{F077BBDA-96CA-4FA7-BF8B-5455B8E7475A}"/>
              </a:ext>
            </a:extLst>
          </p:cNvPr>
          <p:cNvSpPr/>
          <p:nvPr/>
        </p:nvSpPr>
        <p:spPr>
          <a:xfrm rot="5400000">
            <a:off x="6094702" y="3472957"/>
            <a:ext cx="276226" cy="2272469"/>
          </a:xfrm>
          <a:prstGeom prst="homePlate">
            <a:avLst>
              <a:gd name="adj" fmla="val 686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128400-A1FF-468A-BA03-2F0014FC90FE}"/>
              </a:ext>
            </a:extLst>
          </p:cNvPr>
          <p:cNvCxnSpPr/>
          <p:nvPr/>
        </p:nvCxnSpPr>
        <p:spPr>
          <a:xfrm>
            <a:off x="4289178" y="3193161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7D3422-C5C2-4625-B74B-95E59E99DB6E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1715959-1BD6-429F-8B38-2FB77A32B28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5E4DEA-4B67-4232-BF7F-9FDB41E80434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7B8B3C-6C7B-40AC-BE6F-2338B56BA600}"/>
              </a:ext>
            </a:extLst>
          </p:cNvPr>
          <p:cNvSpPr/>
          <p:nvPr/>
        </p:nvSpPr>
        <p:spPr>
          <a:xfrm>
            <a:off x="3123997" y="2719101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6851D6-A882-46B8-946D-FC266E8F703C}"/>
              </a:ext>
            </a:extLst>
          </p:cNvPr>
          <p:cNvSpPr/>
          <p:nvPr/>
        </p:nvSpPr>
        <p:spPr>
          <a:xfrm>
            <a:off x="2205101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결제방법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329F5F-F841-4660-BB39-B6D5F0C2D1D6}"/>
              </a:ext>
            </a:extLst>
          </p:cNvPr>
          <p:cNvSpPr/>
          <p:nvPr/>
        </p:nvSpPr>
        <p:spPr>
          <a:xfrm>
            <a:off x="1286205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방문목적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E6A0199-B9CC-40EC-A108-AF1FD84D1559}"/>
              </a:ext>
            </a:extLst>
          </p:cNvPr>
          <p:cNvSpPr/>
          <p:nvPr/>
        </p:nvSpPr>
        <p:spPr>
          <a:xfrm>
            <a:off x="3123997" y="3071684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50AC93F-43CB-40FA-9938-AB886EB52670}"/>
              </a:ext>
            </a:extLst>
          </p:cNvPr>
          <p:cNvSpPr/>
          <p:nvPr/>
        </p:nvSpPr>
        <p:spPr>
          <a:xfrm>
            <a:off x="2205101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84127E8-02A1-4756-95A4-581397F0B181}"/>
              </a:ext>
            </a:extLst>
          </p:cNvPr>
          <p:cNvSpPr/>
          <p:nvPr/>
        </p:nvSpPr>
        <p:spPr>
          <a:xfrm>
            <a:off x="1286205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구매목적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081C03F-D6A3-4013-8377-A4B99B2F7B86}"/>
              </a:ext>
            </a:extLst>
          </p:cNvPr>
          <p:cNvSpPr/>
          <p:nvPr/>
        </p:nvSpPr>
        <p:spPr>
          <a:xfrm>
            <a:off x="3123997" y="3424267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130010-D56A-403E-8C4E-D3DAE91C3991}"/>
              </a:ext>
            </a:extLst>
          </p:cNvPr>
          <p:cNvSpPr/>
          <p:nvPr/>
        </p:nvSpPr>
        <p:spPr>
          <a:xfrm>
            <a:off x="2205101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가용금액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D6EE997-5AD5-406F-B987-59C1C5364822}"/>
              </a:ext>
            </a:extLst>
          </p:cNvPr>
          <p:cNvSpPr/>
          <p:nvPr/>
        </p:nvSpPr>
        <p:spPr>
          <a:xfrm>
            <a:off x="1286205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동반형태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0CAC9A-B826-4CDB-94C5-1FC1913268E6}"/>
              </a:ext>
            </a:extLst>
          </p:cNvPr>
          <p:cNvSpPr/>
          <p:nvPr/>
        </p:nvSpPr>
        <p:spPr>
          <a:xfrm>
            <a:off x="6724543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26F3A57-4361-4AF4-B806-2C843E78C67B}"/>
              </a:ext>
            </a:extLst>
          </p:cNvPr>
          <p:cNvSpPr/>
          <p:nvPr/>
        </p:nvSpPr>
        <p:spPr>
          <a:xfrm>
            <a:off x="5796122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9F3D36C-816A-4C61-9077-64272F45921C}"/>
              </a:ext>
            </a:extLst>
          </p:cNvPr>
          <p:cNvSpPr/>
          <p:nvPr/>
        </p:nvSpPr>
        <p:spPr>
          <a:xfrm>
            <a:off x="4891629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9A43BC-CC9F-4965-AF70-7FECA2D82447}"/>
              </a:ext>
            </a:extLst>
          </p:cNvPr>
          <p:cNvSpPr/>
          <p:nvPr/>
        </p:nvSpPr>
        <p:spPr>
          <a:xfrm>
            <a:off x="6724543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5A81EF-C7EB-43F6-8D10-34B2230BB7EA}"/>
              </a:ext>
            </a:extLst>
          </p:cNvPr>
          <p:cNvSpPr/>
          <p:nvPr/>
        </p:nvSpPr>
        <p:spPr>
          <a:xfrm>
            <a:off x="4891629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F53B57B-EDC2-46FE-9133-DF341B265326}"/>
              </a:ext>
            </a:extLst>
          </p:cNvPr>
          <p:cNvSpPr/>
          <p:nvPr/>
        </p:nvSpPr>
        <p:spPr>
          <a:xfrm>
            <a:off x="6724543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05D6CF-3744-46A0-8404-AD67E8F73058}"/>
              </a:ext>
            </a:extLst>
          </p:cNvPr>
          <p:cNvSpPr/>
          <p:nvPr/>
        </p:nvSpPr>
        <p:spPr>
          <a:xfrm>
            <a:off x="4891629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BDF281D-1E55-49BC-88C1-2CF613F73BAF}"/>
              </a:ext>
            </a:extLst>
          </p:cNvPr>
          <p:cNvSpPr/>
          <p:nvPr/>
        </p:nvSpPr>
        <p:spPr>
          <a:xfrm>
            <a:off x="6724543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DD0BF80-DC84-4E59-A805-4237951D8A2D}"/>
              </a:ext>
            </a:extLst>
          </p:cNvPr>
          <p:cNvSpPr/>
          <p:nvPr/>
        </p:nvSpPr>
        <p:spPr>
          <a:xfrm>
            <a:off x="4891629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A482D35-3A76-4867-BA77-6137B5C9BA44}"/>
              </a:ext>
            </a:extLst>
          </p:cNvPr>
          <p:cNvGrpSpPr/>
          <p:nvPr/>
        </p:nvGrpSpPr>
        <p:grpSpPr>
          <a:xfrm>
            <a:off x="9448693" y="2876057"/>
            <a:ext cx="827723" cy="612438"/>
            <a:chOff x="9448693" y="2466482"/>
            <a:chExt cx="827723" cy="612438"/>
          </a:xfrm>
          <a:solidFill>
            <a:srgbClr val="1F4E79"/>
          </a:solidFill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08164BE-6A5E-4887-9C71-DB3BAC1F1420}"/>
                </a:ext>
              </a:extLst>
            </p:cNvPr>
            <p:cNvSpPr/>
            <p:nvPr/>
          </p:nvSpPr>
          <p:spPr>
            <a:xfrm>
              <a:off x="9448693" y="2466482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판매건수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8CDCAC4-DD01-4D1F-A287-C79D163177C2}"/>
                </a:ext>
              </a:extLst>
            </p:cNvPr>
            <p:cNvSpPr/>
            <p:nvPr/>
          </p:nvSpPr>
          <p:spPr>
            <a:xfrm>
              <a:off x="9448693" y="2802695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판매이익</a:t>
              </a: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CE34E77-C4F4-4C17-A57A-52269620BC00}"/>
              </a:ext>
            </a:extLst>
          </p:cNvPr>
          <p:cNvSpPr/>
          <p:nvPr/>
        </p:nvSpPr>
        <p:spPr>
          <a:xfrm>
            <a:off x="6724543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직업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BE1A816-9EC1-4285-B895-B7B9AC4BAB52}"/>
              </a:ext>
            </a:extLst>
          </p:cNvPr>
          <p:cNvSpPr/>
          <p:nvPr/>
        </p:nvSpPr>
        <p:spPr>
          <a:xfrm>
            <a:off x="5805647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0D80736-49BA-4DD3-9B1B-441A9F32669D}"/>
              </a:ext>
            </a:extLst>
          </p:cNvPr>
          <p:cNvSpPr/>
          <p:nvPr/>
        </p:nvSpPr>
        <p:spPr>
          <a:xfrm>
            <a:off x="4886751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고객충성도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0FB2FE-00D9-42C1-A55C-018515FAEB9F}"/>
              </a:ext>
            </a:extLst>
          </p:cNvPr>
          <p:cNvSpPr/>
          <p:nvPr/>
        </p:nvSpPr>
        <p:spPr>
          <a:xfrm>
            <a:off x="6724543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방문빈도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8F7DEC3-5228-41D0-A984-6120D2763B0F}"/>
              </a:ext>
            </a:extLst>
          </p:cNvPr>
          <p:cNvSpPr/>
          <p:nvPr/>
        </p:nvSpPr>
        <p:spPr>
          <a:xfrm>
            <a:off x="5805647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구매빈도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C6B2A9F-9EA2-403D-8AF3-473EEBA0F947}"/>
              </a:ext>
            </a:extLst>
          </p:cNvPr>
          <p:cNvSpPr/>
          <p:nvPr/>
        </p:nvSpPr>
        <p:spPr>
          <a:xfrm>
            <a:off x="4886751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거주지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E317C3-9DCF-4C15-8FF8-9AA47F1566FD}"/>
              </a:ext>
            </a:extLst>
          </p:cNvPr>
          <p:cNvSpPr/>
          <p:nvPr/>
        </p:nvSpPr>
        <p:spPr>
          <a:xfrm>
            <a:off x="6724543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조사시점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87BD2A1-115E-48B7-A2FF-9CC0B68E0264}"/>
              </a:ext>
            </a:extLst>
          </p:cNvPr>
          <p:cNvSpPr/>
          <p:nvPr/>
        </p:nvSpPr>
        <p:spPr>
          <a:xfrm>
            <a:off x="5805647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학력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0F9AF69-48B0-4546-9252-9BBC25B365B1}"/>
              </a:ext>
            </a:extLst>
          </p:cNvPr>
          <p:cNvSpPr/>
          <p:nvPr/>
        </p:nvSpPr>
        <p:spPr>
          <a:xfrm>
            <a:off x="4886751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소득수준</a:t>
            </a: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041A0B8-F5E7-4679-A14B-D9222223E861}"/>
              </a:ext>
            </a:extLst>
          </p:cNvPr>
          <p:cNvGrpSpPr/>
          <p:nvPr/>
        </p:nvGrpSpPr>
        <p:grpSpPr>
          <a:xfrm>
            <a:off x="1535557" y="707364"/>
            <a:ext cx="9120886" cy="602388"/>
            <a:chOff x="1676400" y="708049"/>
            <a:chExt cx="9120886" cy="602388"/>
          </a:xfrm>
        </p:grpSpPr>
        <p:sp>
          <p:nvSpPr>
            <p:cNvPr id="195" name="평행 사변형 194">
              <a:extLst>
                <a:ext uri="{FF2B5EF4-FFF2-40B4-BE49-F238E27FC236}">
                  <a16:creationId xmlns:a16="http://schemas.microsoft.com/office/drawing/2014/main" id="{16F68698-38D3-4FFA-B37D-5925193F4574}"/>
                </a:ext>
              </a:extLst>
            </p:cNvPr>
            <p:cNvSpPr/>
            <p:nvPr/>
          </p:nvSpPr>
          <p:spPr>
            <a:xfrm>
              <a:off x="1676400" y="708049"/>
              <a:ext cx="1831347" cy="591901"/>
            </a:xfrm>
            <a:prstGeom prst="parallelogram">
              <a:avLst/>
            </a:pr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분석모델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설정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2" name="평행 사변형 191">
              <a:extLst>
                <a:ext uri="{FF2B5EF4-FFF2-40B4-BE49-F238E27FC236}">
                  <a16:creationId xmlns:a16="http://schemas.microsoft.com/office/drawing/2014/main" id="{CBA95831-57D2-440C-9CA7-A89DCEBAC577}"/>
                </a:ext>
              </a:extLst>
            </p:cNvPr>
            <p:cNvSpPr/>
            <p:nvPr/>
          </p:nvSpPr>
          <p:spPr>
            <a:xfrm>
              <a:off x="3507747" y="718536"/>
              <a:ext cx="7289539" cy="591901"/>
            </a:xfrm>
            <a:prstGeom prst="parallelogram">
              <a:avLst/>
            </a:prstGeom>
            <a:solidFill>
              <a:srgbClr val="1F4E79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93986B-1DEB-4FCC-BBCC-E45A7146D677}"/>
                </a:ext>
              </a:extLst>
            </p:cNvPr>
            <p:cNvSpPr txBox="1"/>
            <p:nvPr/>
          </p:nvSpPr>
          <p:spPr>
            <a:xfrm>
              <a:off x="4001431" y="720568"/>
              <a:ext cx="6379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백화점 판매실적 실태조사를 위한 분석모델에서 판매실적결정요인 중 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정량적 요인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따라 판매실적에 차이가 있는지 관계를 분석함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9420573-E0C9-41D8-A2D7-4E0EDA064E95}"/>
              </a:ext>
            </a:extLst>
          </p:cNvPr>
          <p:cNvSpPr/>
          <p:nvPr/>
        </p:nvSpPr>
        <p:spPr>
          <a:xfrm>
            <a:off x="6263056" y="391332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5210853-015B-4A25-817C-902ACA531F87}"/>
              </a:ext>
            </a:extLst>
          </p:cNvPr>
          <p:cNvSpPr/>
          <p:nvPr/>
        </p:nvSpPr>
        <p:spPr>
          <a:xfrm>
            <a:off x="5805795" y="3223168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AC723A5-18B6-4C6D-BC77-3BFD87A10638}"/>
              </a:ext>
            </a:extLst>
          </p:cNvPr>
          <p:cNvSpPr/>
          <p:nvPr/>
        </p:nvSpPr>
        <p:spPr>
          <a:xfrm>
            <a:off x="5810640" y="3560087"/>
            <a:ext cx="805359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67F88E7-BE1F-41D5-B9E1-4552A77E711E}"/>
              </a:ext>
            </a:extLst>
          </p:cNvPr>
          <p:cNvSpPr/>
          <p:nvPr/>
        </p:nvSpPr>
        <p:spPr>
          <a:xfrm>
            <a:off x="5813642" y="2868425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D8A79DE-9B68-48E6-8C51-E315F960F563}"/>
              </a:ext>
            </a:extLst>
          </p:cNvPr>
          <p:cNvSpPr/>
          <p:nvPr/>
        </p:nvSpPr>
        <p:spPr>
          <a:xfrm>
            <a:off x="5344307" y="3914156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</p:spTree>
    <p:extLst>
      <p:ext uri="{BB962C8B-B14F-4D97-AF65-F5344CB8AC3E}">
        <p14:creationId xmlns:p14="http://schemas.microsoft.com/office/powerpoint/2010/main" val="26752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33993F21-431B-4483-9BA6-BA58FE14E0B1}"/>
              </a:ext>
            </a:extLst>
          </p:cNvPr>
          <p:cNvSpPr/>
          <p:nvPr/>
        </p:nvSpPr>
        <p:spPr>
          <a:xfrm>
            <a:off x="7330710" y="5236320"/>
            <a:ext cx="4124325" cy="1077219"/>
          </a:xfrm>
          <a:prstGeom prst="homePlat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4939-4329-4BFC-ABBB-D52A024FCC1A}"/>
              </a:ext>
            </a:extLst>
          </p:cNvPr>
          <p:cNvSpPr txBox="1"/>
          <p:nvPr/>
        </p:nvSpPr>
        <p:spPr>
          <a:xfrm flipH="1">
            <a:off x="5281882" y="731198"/>
            <a:ext cx="253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프로세스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0D1A0-7888-4458-8C8F-F7F329BC7477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0823B8-81F5-4743-B043-70E0E52B377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39B0D-B2E4-4591-92FF-C70D30363299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553DBA-9E01-4982-9F5D-E5164E07422A}"/>
              </a:ext>
            </a:extLst>
          </p:cNvPr>
          <p:cNvGrpSpPr/>
          <p:nvPr/>
        </p:nvGrpSpPr>
        <p:grpSpPr>
          <a:xfrm>
            <a:off x="370374" y="1239242"/>
            <a:ext cx="6303113" cy="2057102"/>
            <a:chOff x="345337" y="2567284"/>
            <a:chExt cx="6303113" cy="205710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579C92D-9B8A-48C9-8D6B-54090CA158FF}"/>
                </a:ext>
              </a:extLst>
            </p:cNvPr>
            <p:cNvGrpSpPr/>
            <p:nvPr/>
          </p:nvGrpSpPr>
          <p:grpSpPr>
            <a:xfrm>
              <a:off x="345337" y="2567284"/>
              <a:ext cx="6303113" cy="1098352"/>
              <a:chOff x="459637" y="1825823"/>
              <a:chExt cx="6303113" cy="10983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9ACCC2F-B892-4148-84F2-41D42865A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2143125"/>
                <a:ext cx="6229350" cy="7810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A3C1C0-6D08-49A3-8B36-1CF4DB257E8C}"/>
                  </a:ext>
                </a:extLst>
              </p:cNvPr>
              <p:cNvSpPr txBox="1"/>
              <p:nvPr/>
            </p:nvSpPr>
            <p:spPr>
              <a:xfrm flipH="1">
                <a:off x="459637" y="1825823"/>
                <a:ext cx="3513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H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백화점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2020 1/4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분기보고서 中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BFCD8-66C2-41E5-9351-0610FDC4937A}"/>
                </a:ext>
              </a:extLst>
            </p:cNvPr>
            <p:cNvSpPr txBox="1"/>
            <p:nvPr/>
          </p:nvSpPr>
          <p:spPr>
            <a:xfrm flipH="1">
              <a:off x="3185975" y="4255054"/>
              <a:ext cx="715257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3.3%     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67ADE4-8D83-4707-9C72-528541AA2E85}"/>
                </a:ext>
              </a:extLst>
            </p:cNvPr>
            <p:cNvSpPr txBox="1"/>
            <p:nvPr/>
          </p:nvSpPr>
          <p:spPr>
            <a:xfrm>
              <a:off x="5589856" y="4255054"/>
              <a:ext cx="820469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19.2%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B00BAC-A478-490C-BF18-0CEF28375EBE}"/>
                </a:ext>
              </a:extLst>
            </p:cNvPr>
            <p:cNvSpPr txBox="1"/>
            <p:nvPr/>
          </p:nvSpPr>
          <p:spPr>
            <a:xfrm>
              <a:off x="4344216" y="4255054"/>
              <a:ext cx="838200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13.3%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C04514C7-6FF3-4544-B779-F66C577FD5D0}"/>
                </a:ext>
              </a:extLst>
            </p:cNvPr>
            <p:cNvSpPr/>
            <p:nvPr/>
          </p:nvSpPr>
          <p:spPr>
            <a:xfrm>
              <a:off x="3219753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1CBC8650-BBB0-4E56-B5CA-CF7C139E7504}"/>
                </a:ext>
              </a:extLst>
            </p:cNvPr>
            <p:cNvSpPr/>
            <p:nvPr/>
          </p:nvSpPr>
          <p:spPr>
            <a:xfrm>
              <a:off x="4448991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5A8C51CD-2B92-4A1D-BB29-5637B9588554}"/>
                </a:ext>
              </a:extLst>
            </p:cNvPr>
            <p:cNvSpPr/>
            <p:nvPr/>
          </p:nvSpPr>
          <p:spPr>
            <a:xfrm>
              <a:off x="5676900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585961-9F0E-44F5-B6E5-340C7BDDB320}"/>
              </a:ext>
            </a:extLst>
          </p:cNvPr>
          <p:cNvSpPr txBox="1"/>
          <p:nvPr/>
        </p:nvSpPr>
        <p:spPr>
          <a:xfrm>
            <a:off x="7683135" y="5360431"/>
            <a:ext cx="335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금액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상관관계를 도출할 수 있다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C9B343-92E8-4081-9827-F260A5E5AA59}"/>
              </a:ext>
            </a:extLst>
          </p:cNvPr>
          <p:cNvSpPr/>
          <p:nvPr/>
        </p:nvSpPr>
        <p:spPr>
          <a:xfrm>
            <a:off x="329184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4864F-0116-49BF-B180-25BA1DCA0DE2}"/>
              </a:ext>
            </a:extLst>
          </p:cNvPr>
          <p:cNvSpPr/>
          <p:nvPr/>
        </p:nvSpPr>
        <p:spPr>
          <a:xfrm>
            <a:off x="2372945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3C4972-E09B-41BD-9F7F-E3D7D7C336E2}"/>
              </a:ext>
            </a:extLst>
          </p:cNvPr>
          <p:cNvSpPr/>
          <p:nvPr/>
        </p:nvSpPr>
        <p:spPr>
          <a:xfrm>
            <a:off x="145892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C213F7-A9E0-4181-9E90-1BFEC1643914}"/>
              </a:ext>
            </a:extLst>
          </p:cNvPr>
          <p:cNvSpPr/>
          <p:nvPr/>
        </p:nvSpPr>
        <p:spPr>
          <a:xfrm>
            <a:off x="3291841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F5DA15-893C-4A96-A8B7-7C7EC6172476}"/>
              </a:ext>
            </a:extLst>
          </p:cNvPr>
          <p:cNvSpPr/>
          <p:nvPr/>
        </p:nvSpPr>
        <p:spPr>
          <a:xfrm>
            <a:off x="1458927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5B198C-5BC1-4008-A513-D816050F0C55}"/>
              </a:ext>
            </a:extLst>
          </p:cNvPr>
          <p:cNvSpPr/>
          <p:nvPr/>
        </p:nvSpPr>
        <p:spPr>
          <a:xfrm>
            <a:off x="511947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845F2D-2E31-4777-BD67-E6783A5AE011}"/>
              </a:ext>
            </a:extLst>
          </p:cNvPr>
          <p:cNvSpPr/>
          <p:nvPr/>
        </p:nvSpPr>
        <p:spPr>
          <a:xfrm>
            <a:off x="54598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4BA5C5-0B54-43F0-B7E0-AE1D0C7A99ED}"/>
              </a:ext>
            </a:extLst>
          </p:cNvPr>
          <p:cNvSpPr/>
          <p:nvPr/>
        </p:nvSpPr>
        <p:spPr>
          <a:xfrm>
            <a:off x="5119471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17D123-3626-40C7-ACEE-2271F133FC4D}"/>
              </a:ext>
            </a:extLst>
          </p:cNvPr>
          <p:cNvSpPr/>
          <p:nvPr/>
        </p:nvSpPr>
        <p:spPr>
          <a:xfrm>
            <a:off x="545987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1972F3-F66F-4890-8447-4DB4CF5B1282}"/>
              </a:ext>
            </a:extLst>
          </p:cNvPr>
          <p:cNvSpPr/>
          <p:nvPr/>
        </p:nvSpPr>
        <p:spPr>
          <a:xfrm>
            <a:off x="420565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3E711E-2B33-430F-B1F3-2033E323004C}"/>
              </a:ext>
            </a:extLst>
          </p:cNvPr>
          <p:cNvSpPr/>
          <p:nvPr/>
        </p:nvSpPr>
        <p:spPr>
          <a:xfrm>
            <a:off x="4205656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B36FE-CF99-4879-8E1C-BBEC29E5B693}"/>
              </a:ext>
            </a:extLst>
          </p:cNvPr>
          <p:cNvSpPr/>
          <p:nvPr/>
        </p:nvSpPr>
        <p:spPr>
          <a:xfrm>
            <a:off x="603328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DD4904-F83F-4FAB-9AEC-48E25164CB6F}"/>
              </a:ext>
            </a:extLst>
          </p:cNvPr>
          <p:cNvSpPr/>
          <p:nvPr/>
        </p:nvSpPr>
        <p:spPr>
          <a:xfrm>
            <a:off x="6033286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31CE46-BCFB-4C2C-846A-3E7D95239700}"/>
              </a:ext>
            </a:extLst>
          </p:cNvPr>
          <p:cNvSpPr/>
          <p:nvPr/>
        </p:nvSpPr>
        <p:spPr>
          <a:xfrm>
            <a:off x="2372945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CCCAFF-3B8D-475B-A339-D47787AEE054}"/>
              </a:ext>
            </a:extLst>
          </p:cNvPr>
          <p:cNvSpPr txBox="1"/>
          <p:nvPr/>
        </p:nvSpPr>
        <p:spPr>
          <a:xfrm>
            <a:off x="426872" y="3518253"/>
            <a:ext cx="6424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H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백화점의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판매마진율을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가정하고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064B9A-1D83-47FB-A79D-D7302D187D15}"/>
              </a:ext>
            </a:extLst>
          </p:cNvPr>
          <p:cNvSpPr txBox="1"/>
          <p:nvPr/>
        </p:nvSpPr>
        <p:spPr>
          <a:xfrm>
            <a:off x="444137" y="3889692"/>
            <a:ext cx="2847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매개변수를 대상으로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F00672-48CA-46D4-8BC5-E707CFEA2215}"/>
              </a:ext>
            </a:extLst>
          </p:cNvPr>
          <p:cNvSpPr txBox="1"/>
          <p:nvPr/>
        </p:nvSpPr>
        <p:spPr>
          <a:xfrm>
            <a:off x="455448" y="4990293"/>
            <a:ext cx="6405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범례로 분석한 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645554-797C-49BD-8392-21EF73178F85}"/>
              </a:ext>
            </a:extLst>
          </p:cNvPr>
          <p:cNvSpPr txBox="1"/>
          <p:nvPr/>
        </p:nvSpPr>
        <p:spPr>
          <a:xfrm>
            <a:off x="7225936" y="3518253"/>
            <a:ext cx="4737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시각화를 통해 각 분석단위별 인사이트를 도출한다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A85D5-CC6B-4890-97C5-8A147CEA9A09}"/>
              </a:ext>
            </a:extLst>
          </p:cNvPr>
          <p:cNvSpPr txBox="1"/>
          <p:nvPr/>
        </p:nvSpPr>
        <p:spPr>
          <a:xfrm>
            <a:off x="7225935" y="4166170"/>
            <a:ext cx="4737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매개변수별 대조분석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할인율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판매건수와 판매금액에 미치는 영향을 분석한다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7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0D0009C-05F0-48F5-AB20-CD297EB6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43" y="2744474"/>
            <a:ext cx="3796488" cy="2486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1B7A58-6157-48A8-9F01-F4C38C3E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5" y="2744474"/>
            <a:ext cx="3829050" cy="248602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A65A7F-695A-4DC4-A891-3302036B7E77}"/>
              </a:ext>
            </a:extLst>
          </p:cNvPr>
          <p:cNvSpPr/>
          <p:nvPr/>
        </p:nvSpPr>
        <p:spPr>
          <a:xfrm>
            <a:off x="6186960" y="408273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958204-238A-4ED3-B546-BEFF806B6007}"/>
              </a:ext>
            </a:extLst>
          </p:cNvPr>
          <p:cNvCxnSpPr>
            <a:endCxn id="25" idx="7"/>
          </p:cNvCxnSpPr>
          <p:nvPr/>
        </p:nvCxnSpPr>
        <p:spPr>
          <a:xfrm flipH="1">
            <a:off x="6323777" y="2484751"/>
            <a:ext cx="667571" cy="1451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2A1E83-F1A7-42A4-9EEE-F649282ABA96}"/>
              </a:ext>
            </a:extLst>
          </p:cNvPr>
          <p:cNvSpPr/>
          <p:nvPr/>
        </p:nvSpPr>
        <p:spPr>
          <a:xfrm>
            <a:off x="6657563" y="2237101"/>
            <a:ext cx="1057686" cy="247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C66C48-BEC0-49EE-8BFB-4DB744587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41"/>
          <a:stretch/>
        </p:blipFill>
        <p:spPr>
          <a:xfrm>
            <a:off x="178114" y="5390084"/>
            <a:ext cx="4943475" cy="12928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DD1D6C-5998-46C6-A23B-E28D8C343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6"/>
          <a:stretch/>
        </p:blipFill>
        <p:spPr>
          <a:xfrm>
            <a:off x="5307463" y="5573399"/>
            <a:ext cx="2679068" cy="904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8609607-96C2-40DE-9276-812B8DE10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434"/>
          <a:stretch/>
        </p:blipFill>
        <p:spPr>
          <a:xfrm>
            <a:off x="178115" y="1670325"/>
            <a:ext cx="4943475" cy="9145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B90764-7FB5-41CE-9978-0DD80955210B}"/>
              </a:ext>
            </a:extLst>
          </p:cNvPr>
          <p:cNvSpPr txBox="1"/>
          <p:nvPr/>
        </p:nvSpPr>
        <p:spPr>
          <a:xfrm>
            <a:off x="1425617" y="413425"/>
            <a:ext cx="9282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rgbClr val="FF0000"/>
                </a:solidFill>
              </a:rPr>
              <a:t>할인율 스케일링</a:t>
            </a:r>
          </a:p>
        </p:txBody>
      </p:sp>
    </p:spTree>
    <p:extLst>
      <p:ext uri="{BB962C8B-B14F-4D97-AF65-F5344CB8AC3E}">
        <p14:creationId xmlns:p14="http://schemas.microsoft.com/office/powerpoint/2010/main" val="69131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1139</Words>
  <Application>Microsoft Office PowerPoint</Application>
  <PresentationFormat>와이드스크린</PresentationFormat>
  <Paragraphs>503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70</cp:revision>
  <dcterms:created xsi:type="dcterms:W3CDTF">2020-08-14T02:37:42Z</dcterms:created>
  <dcterms:modified xsi:type="dcterms:W3CDTF">2020-08-16T01:54:29Z</dcterms:modified>
</cp:coreProperties>
</file>