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303" r:id="rId4"/>
    <p:sldId id="304" r:id="rId5"/>
    <p:sldId id="258" r:id="rId6"/>
    <p:sldId id="263" r:id="rId7"/>
    <p:sldId id="292" r:id="rId8"/>
    <p:sldId id="277" r:id="rId9"/>
    <p:sldId id="306" r:id="rId10"/>
    <p:sldId id="302" r:id="rId11"/>
    <p:sldId id="260" r:id="rId12"/>
    <p:sldId id="262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6" r:id="rId21"/>
    <p:sldId id="305" r:id="rId22"/>
    <p:sldId id="271" r:id="rId23"/>
    <p:sldId id="272" r:id="rId24"/>
    <p:sldId id="273" r:id="rId25"/>
    <p:sldId id="295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7" r:id="rId35"/>
    <p:sldId id="288" r:id="rId36"/>
    <p:sldId id="289" r:id="rId37"/>
    <p:sldId id="290" r:id="rId38"/>
    <p:sldId id="300" r:id="rId39"/>
    <p:sldId id="301" r:id="rId40"/>
    <p:sldId id="293" r:id="rId41"/>
    <p:sldId id="307" r:id="rId4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721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C7D"/>
    <a:srgbClr val="1F4E79"/>
    <a:srgbClr val="E59D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668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930" y="96"/>
      </p:cViewPr>
      <p:guideLst>
        <p:guide pos="721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4EAF32-CDBF-42A3-943F-1EF69EC647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C34BB88-A9F5-4FD7-80A8-521C0A0DED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36B7B7-199F-4C96-B3BA-B69443543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CD32E-86EF-4D7E-9450-48D7E93FADBA}" type="datetimeFigureOut">
              <a:rPr lang="ko-KR" altLang="en-US" smtClean="0"/>
              <a:t>2020-08-14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BE9D82-9CC7-4ED6-9406-BC7264CA6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5073C4-4CBC-4542-8258-6845B6B6B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96B2B-9058-4067-85A8-79F822B576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3290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05719F-A210-4F00-8438-700C68D18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E040EAE-EC8A-491B-8067-145CA4265B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AB39D2-AE9B-4530-814E-835533A98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CD32E-86EF-4D7E-9450-48D7E93FADBA}" type="datetimeFigureOut">
              <a:rPr lang="ko-KR" altLang="en-US" smtClean="0"/>
              <a:t>2020-08-14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8722CD-8D1E-4F8A-B61F-3D9BEB839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0D5BA0-E77D-4574-87D7-E8414E8A2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96B2B-9058-4067-85A8-79F822B576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5846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EDAA46C-7584-4DA1-8F04-E4BBA1E255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A334910-4617-450F-AD22-057248ED60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5056FA-E985-45B7-8848-19D37BD3F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CD32E-86EF-4D7E-9450-48D7E93FADBA}" type="datetimeFigureOut">
              <a:rPr lang="ko-KR" altLang="en-US" smtClean="0"/>
              <a:t>2020-08-14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B3FF6D-D61A-42FA-A308-BD829CD8F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625D2D-EFD7-491D-9461-D796B3F6B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96B2B-9058-4067-85A8-79F822B576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4694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68073C-726F-4916-BD6A-630EE5560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654AFE-A0DE-47B3-A5AA-BB0C76CDB8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A25552-30FA-48ED-9BF3-821B8C833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CD32E-86EF-4D7E-9450-48D7E93FADBA}" type="datetimeFigureOut">
              <a:rPr lang="ko-KR" altLang="en-US" smtClean="0"/>
              <a:t>2020-08-14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820B90-1593-4F4D-A7D9-157BBBC98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D8C74D-56C4-454F-BBBB-3953B1B5A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96B2B-9058-4067-85A8-79F822B576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2038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290780-7468-4AB9-90BC-D80CE5ADD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0C7CCFF-92D7-439E-95E5-F1EDB26C38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F2344D-48D6-441E-BDCB-F6EF7D28C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CD32E-86EF-4D7E-9450-48D7E93FADBA}" type="datetimeFigureOut">
              <a:rPr lang="ko-KR" altLang="en-US" smtClean="0"/>
              <a:t>2020-08-14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16B030-01B3-4D34-A8A3-53BB9029F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8BD4C5-9216-487B-AA09-0544D00B6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96B2B-9058-4067-85A8-79F822B576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8561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2F5755-F13C-41DE-864A-564290FDD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57B53F-AE2E-4DD9-AEA0-3992E951F4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3F3BDB0-D4A6-4845-A832-BD1DBA1CEF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4C2A4F5-0C43-42ED-977A-3A03B5F23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CD32E-86EF-4D7E-9450-48D7E93FADBA}" type="datetimeFigureOut">
              <a:rPr lang="ko-KR" altLang="en-US" smtClean="0"/>
              <a:t>2020-08-14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9D8EB29-46CB-4065-A1BE-C9D6F9C90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438AFC4-869F-403C-B3D0-B2BC28A01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96B2B-9058-4067-85A8-79F822B576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3769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111259-502B-4445-940F-280A8EC38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A7A4A1D-8305-405C-872F-D8654EE8BC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B27D02F-007B-4599-85E2-55A9D5839C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10646AF-BE84-4ABD-B05C-6CEAB1C042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DC3646A-E416-4617-A89B-C9B7E042AB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FF7BCB4-4A78-48D9-A803-4167026D2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CD32E-86EF-4D7E-9450-48D7E93FADBA}" type="datetimeFigureOut">
              <a:rPr lang="ko-KR" altLang="en-US" smtClean="0"/>
              <a:t>2020-08-14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6941399-75F2-4CB1-BB91-E5F1070C2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CA5FD42-D581-4AFE-8A1B-15D70C8BA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96B2B-9058-4067-85A8-79F822B576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48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68E546-0AEE-44A9-A942-E5AE098EC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F36BB77-6456-4D61-B2FC-D8AACBF78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CD32E-86EF-4D7E-9450-48D7E93FADBA}" type="datetimeFigureOut">
              <a:rPr lang="ko-KR" altLang="en-US" smtClean="0"/>
              <a:t>2020-08-14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97BE981-C631-4E8A-9328-125A8120F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F3BB2B3-22E7-4AD1-9E1F-11B10DB9B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96B2B-9058-4067-85A8-79F822B576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0449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7ED7900-D47C-43BC-A115-60ED73115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CD32E-86EF-4D7E-9450-48D7E93FADBA}" type="datetimeFigureOut">
              <a:rPr lang="ko-KR" altLang="en-US" smtClean="0"/>
              <a:t>2020-08-14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886A122-B983-4525-BE89-2D85CBD67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4621C9D-72E7-4A61-A74C-033597877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96B2B-9058-4067-85A8-79F822B576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5382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6F7E60-B134-4F55-A15B-AB429DE43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6DFA0E-30C3-4E21-9044-908D50CE28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157C393-BFE1-4E56-AC28-A5A72204E5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EB075FC-A109-439A-8183-B22567224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CD32E-86EF-4D7E-9450-48D7E93FADBA}" type="datetimeFigureOut">
              <a:rPr lang="ko-KR" altLang="en-US" smtClean="0"/>
              <a:t>2020-08-14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EE09C11-AE52-4839-9E66-646FE463C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D77B20-15EE-448E-9191-C9C7DDC36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96B2B-9058-4067-85A8-79F822B576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3076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3E2A09-1220-4322-BE73-10B297ADE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F608DDD-F277-42E6-8C14-31A45F1A8C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BFBEB73-0041-4A4F-9C3F-31A5285C60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ADBBCEB-1250-4CD2-99DB-AF8BF2290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CD32E-86EF-4D7E-9450-48D7E93FADBA}" type="datetimeFigureOut">
              <a:rPr lang="ko-KR" altLang="en-US" smtClean="0"/>
              <a:t>2020-08-14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4FFE884-6DAE-48C4-8CEF-BB3BF1590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B78D433-D823-445D-B12C-0166835E0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96B2B-9058-4067-85A8-79F822B576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2139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983D7BB-C700-4637-A441-0E733F2FE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C3B4557-E575-4EB7-BF57-A54D9DC0C2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771602-200B-42FE-8FB5-D1F04BF1B1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9CD32E-86EF-4D7E-9450-48D7E93FADBA}" type="datetimeFigureOut">
              <a:rPr lang="ko-KR" altLang="en-US" smtClean="0"/>
              <a:t>2020-08-14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4922D6-23BE-472F-8D8C-A058B8A785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10A43E-004E-4E31-94C1-5B814B9B9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D96B2B-9058-4067-85A8-79F822B576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2581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29AA1BA-FE6A-4341-8258-71A43D40E2DB}"/>
              </a:ext>
            </a:extLst>
          </p:cNvPr>
          <p:cNvSpPr txBox="1"/>
          <p:nvPr/>
        </p:nvSpPr>
        <p:spPr>
          <a:xfrm>
            <a:off x="10363200" y="4742181"/>
            <a:ext cx="11303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김근영</a:t>
            </a:r>
            <a:endParaRPr lang="en-US" altLang="ko-KR" dirty="0"/>
          </a:p>
          <a:p>
            <a:r>
              <a:rPr lang="ko-KR" altLang="en-US" dirty="0" err="1"/>
              <a:t>정성목</a:t>
            </a:r>
            <a:endParaRPr lang="en-US" altLang="ko-KR" dirty="0"/>
          </a:p>
          <a:p>
            <a:r>
              <a:rPr lang="ko-KR" altLang="en-US" dirty="0"/>
              <a:t>지영기</a:t>
            </a:r>
            <a:endParaRPr lang="en-US" altLang="ko-KR" dirty="0"/>
          </a:p>
          <a:p>
            <a:r>
              <a:rPr lang="ko-KR" altLang="en-US" dirty="0"/>
              <a:t>최현수</a:t>
            </a:r>
            <a:endParaRPr lang="en-US" altLang="ko-KR" dirty="0"/>
          </a:p>
          <a:p>
            <a:r>
              <a:rPr lang="ko-KR" altLang="en-US" dirty="0" err="1"/>
              <a:t>황호성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8B2316-378D-47FC-9598-377BAAA67B4C}"/>
              </a:ext>
            </a:extLst>
          </p:cNvPr>
          <p:cNvSpPr txBox="1"/>
          <p:nvPr/>
        </p:nvSpPr>
        <p:spPr>
          <a:xfrm>
            <a:off x="4233952" y="2321004"/>
            <a:ext cx="3724096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800" dirty="0"/>
              <a:t>표지</a:t>
            </a:r>
          </a:p>
        </p:txBody>
      </p:sp>
    </p:spTree>
    <p:extLst>
      <p:ext uri="{BB962C8B-B14F-4D97-AF65-F5344CB8AC3E}">
        <p14:creationId xmlns:p14="http://schemas.microsoft.com/office/powerpoint/2010/main" val="11445690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718AF66-E86F-4B24-82AC-6ACCA3F356AA}"/>
              </a:ext>
            </a:extLst>
          </p:cNvPr>
          <p:cNvSpPr/>
          <p:nvPr/>
        </p:nvSpPr>
        <p:spPr>
          <a:xfrm>
            <a:off x="2729379" y="2533650"/>
            <a:ext cx="6690846" cy="581025"/>
          </a:xfrm>
          <a:prstGeom prst="rect">
            <a:avLst/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813A34-DB9B-47A0-A9C4-734233900605}"/>
              </a:ext>
            </a:extLst>
          </p:cNvPr>
          <p:cNvSpPr txBox="1"/>
          <p:nvPr/>
        </p:nvSpPr>
        <p:spPr>
          <a:xfrm>
            <a:off x="4147297" y="3008828"/>
            <a:ext cx="391645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0" b="0" i="0" dirty="0">
                <a:solidFill>
                  <a:srgbClr val="1F4E79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사전분석</a:t>
            </a:r>
            <a:endParaRPr lang="ko-KR" altLang="en-US" sz="9600" dirty="0">
              <a:solidFill>
                <a:srgbClr val="1F4E79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5916BD-D8BE-4A3C-8305-96CF8308CBEE}"/>
              </a:ext>
            </a:extLst>
          </p:cNvPr>
          <p:cNvSpPr txBox="1"/>
          <p:nvPr/>
        </p:nvSpPr>
        <p:spPr>
          <a:xfrm>
            <a:off x="3048000" y="2563296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800" b="0" i="0" dirty="0">
                <a:solidFill>
                  <a:schemeClr val="bg1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Pre-Analysis</a:t>
            </a:r>
          </a:p>
        </p:txBody>
      </p:sp>
    </p:spTree>
    <p:extLst>
      <p:ext uri="{BB962C8B-B14F-4D97-AF65-F5344CB8AC3E}">
        <p14:creationId xmlns:p14="http://schemas.microsoft.com/office/powerpoint/2010/main" val="9719632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CFADBF8D-6132-4B99-970B-89AD47291EB9}"/>
              </a:ext>
            </a:extLst>
          </p:cNvPr>
          <p:cNvSpPr/>
          <p:nvPr/>
        </p:nvSpPr>
        <p:spPr>
          <a:xfrm>
            <a:off x="9454662" y="1943610"/>
            <a:ext cx="2426968" cy="4152390"/>
          </a:xfrm>
          <a:prstGeom prst="roundRect">
            <a:avLst/>
          </a:prstGeom>
          <a:noFill/>
          <a:ln>
            <a:solidFill>
              <a:srgbClr val="009C7D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5C2DD425-8463-4D1D-BD3E-3BB5B0FEEF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34398"/>
            <a:ext cx="9409113" cy="5096602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47B63B13-F104-4013-B8EB-52C09B4D51FD}"/>
              </a:ext>
            </a:extLst>
          </p:cNvPr>
          <p:cNvSpPr/>
          <p:nvPr/>
        </p:nvSpPr>
        <p:spPr>
          <a:xfrm>
            <a:off x="888274" y="328023"/>
            <a:ext cx="11303726" cy="139700"/>
          </a:xfrm>
          <a:prstGeom prst="rect">
            <a:avLst/>
          </a:prstGeom>
          <a:solidFill>
            <a:srgbClr val="009C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692671E-4058-4D63-BDAE-F00043C65D14}"/>
              </a:ext>
            </a:extLst>
          </p:cNvPr>
          <p:cNvSpPr/>
          <p:nvPr/>
        </p:nvSpPr>
        <p:spPr>
          <a:xfrm>
            <a:off x="0" y="328023"/>
            <a:ext cx="3252651" cy="139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231A579-229E-4C0D-837D-A250E96089F0}"/>
              </a:ext>
            </a:extLst>
          </p:cNvPr>
          <p:cNvSpPr/>
          <p:nvPr/>
        </p:nvSpPr>
        <p:spPr>
          <a:xfrm>
            <a:off x="0" y="328023"/>
            <a:ext cx="2593257" cy="139700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A58805A-00DB-430E-8E5A-1134459CFE92}"/>
              </a:ext>
            </a:extLst>
          </p:cNvPr>
          <p:cNvSpPr txBox="1"/>
          <p:nvPr/>
        </p:nvSpPr>
        <p:spPr>
          <a:xfrm>
            <a:off x="9660256" y="2391666"/>
            <a:ext cx="17125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차 분석 대상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1C634CA-4387-4ADA-8700-AD112B9F5A06}"/>
              </a:ext>
            </a:extLst>
          </p:cNvPr>
          <p:cNvSpPr txBox="1"/>
          <p:nvPr/>
        </p:nvSpPr>
        <p:spPr>
          <a:xfrm>
            <a:off x="10133793" y="1789722"/>
            <a:ext cx="1076325" cy="307777"/>
          </a:xfrm>
          <a:prstGeom prst="rect">
            <a:avLst/>
          </a:prstGeom>
          <a:solidFill>
            <a:srgbClr val="009C7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INSIGHT</a:t>
            </a:r>
            <a:endParaRPr lang="ko-KR" altLang="en-US" sz="14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D301B17-123C-47E7-8904-B50C96807F91}"/>
              </a:ext>
            </a:extLst>
          </p:cNvPr>
          <p:cNvSpPr/>
          <p:nvPr/>
        </p:nvSpPr>
        <p:spPr>
          <a:xfrm>
            <a:off x="11334750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count</a:t>
            </a:r>
            <a:endParaRPr lang="ko-KR" altLang="en-US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A18FC5D-7C6C-4522-86F0-A514395AF179}"/>
              </a:ext>
            </a:extLst>
          </p:cNvPr>
          <p:cNvSpPr/>
          <p:nvPr/>
        </p:nvSpPr>
        <p:spPr>
          <a:xfrm>
            <a:off x="11334750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판매건수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4740D90-4855-4626-863C-9CD3327FE722}"/>
              </a:ext>
            </a:extLst>
          </p:cNvPr>
          <p:cNvSpPr/>
          <p:nvPr/>
        </p:nvSpPr>
        <p:spPr>
          <a:xfrm>
            <a:off x="10493694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buyer_nm</a:t>
            </a:r>
            <a:endParaRPr lang="en-US" altLang="ko-KR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7E0EC27-C386-46A3-A62E-B1DB718E1EAC}"/>
              </a:ext>
            </a:extLst>
          </p:cNvPr>
          <p:cNvSpPr/>
          <p:nvPr/>
        </p:nvSpPr>
        <p:spPr>
          <a:xfrm>
            <a:off x="10493694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카테고리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50B3B75-FE8B-4D7D-9C86-38E30A2F4AB0}"/>
              </a:ext>
            </a:extLst>
          </p:cNvPr>
          <p:cNvSpPr/>
          <p:nvPr/>
        </p:nvSpPr>
        <p:spPr>
          <a:xfrm>
            <a:off x="9660256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dc_rate</a:t>
            </a:r>
            <a:endParaRPr lang="en-US" altLang="ko-KR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7D58C36-300D-41B3-B5D8-E310158C304E}"/>
              </a:ext>
            </a:extLst>
          </p:cNvPr>
          <p:cNvSpPr/>
          <p:nvPr/>
        </p:nvSpPr>
        <p:spPr>
          <a:xfrm>
            <a:off x="9660256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할인율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8A37A8C-05DE-42D3-B81D-73B75757D161}"/>
              </a:ext>
            </a:extLst>
          </p:cNvPr>
          <p:cNvSpPr txBox="1"/>
          <p:nvPr/>
        </p:nvSpPr>
        <p:spPr>
          <a:xfrm>
            <a:off x="2931842" y="1049725"/>
            <a:ext cx="3127779" cy="338554"/>
          </a:xfrm>
          <a:prstGeom prst="rect">
            <a:avLst/>
          </a:prstGeom>
          <a:solidFill>
            <a:srgbClr val="009C7D"/>
          </a:solidFill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할인율에 따른 카테고리별 판매건수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390FB3F-C0C6-4B82-9F42-EFA55B96AA76}"/>
              </a:ext>
            </a:extLst>
          </p:cNvPr>
          <p:cNvSpPr txBox="1"/>
          <p:nvPr/>
        </p:nvSpPr>
        <p:spPr>
          <a:xfrm>
            <a:off x="10169036" y="4030944"/>
            <a:ext cx="171259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차 분석 대상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화장품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ko-KR" altLang="en-US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ADE6A29-C398-48DB-A91A-AC2B5FA74183}"/>
              </a:ext>
            </a:extLst>
          </p:cNvPr>
          <p:cNvSpPr txBox="1"/>
          <p:nvPr/>
        </p:nvSpPr>
        <p:spPr>
          <a:xfrm>
            <a:off x="9660256" y="3429000"/>
            <a:ext cx="115252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화장품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210701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DA059575-6892-4D45-87C3-2CEA369F78B3}"/>
              </a:ext>
            </a:extLst>
          </p:cNvPr>
          <p:cNvSpPr txBox="1"/>
          <p:nvPr/>
        </p:nvSpPr>
        <p:spPr>
          <a:xfrm>
            <a:off x="9622156" y="2362199"/>
            <a:ext cx="171259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차 분석 대상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화장품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</a:t>
            </a:r>
            <a:r>
              <a:rPr lang="ko-KR" altLang="en-US" sz="14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캐릭터캐주얼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</a:t>
            </a:r>
            <a:r>
              <a:rPr lang="ko-KR" altLang="en-US" sz="14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유니캐주얼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타운모피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스포츠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B3ED49A-C419-4272-BC29-DEFC8C533C32}"/>
              </a:ext>
            </a:extLst>
          </p:cNvPr>
          <p:cNvSpPr txBox="1"/>
          <p:nvPr/>
        </p:nvSpPr>
        <p:spPr>
          <a:xfrm>
            <a:off x="10025062" y="1780197"/>
            <a:ext cx="1076325" cy="307777"/>
          </a:xfrm>
          <a:prstGeom prst="rect">
            <a:avLst/>
          </a:prstGeom>
          <a:solidFill>
            <a:srgbClr val="009C7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INSIGHT</a:t>
            </a:r>
            <a:endParaRPr lang="ko-KR" altLang="en-US" sz="14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170C52E5-DD5D-467A-86C4-1CF4E06BDB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572409"/>
            <a:ext cx="9409113" cy="5272645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276B9160-8726-49B6-998C-3D537F6C1F88}"/>
              </a:ext>
            </a:extLst>
          </p:cNvPr>
          <p:cNvSpPr/>
          <p:nvPr/>
        </p:nvSpPr>
        <p:spPr>
          <a:xfrm>
            <a:off x="888274" y="328023"/>
            <a:ext cx="11303726" cy="139700"/>
          </a:xfrm>
          <a:prstGeom prst="rect">
            <a:avLst/>
          </a:prstGeom>
          <a:solidFill>
            <a:srgbClr val="009C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A2E03E6-A5F6-4815-B85A-EC5B00DA8496}"/>
              </a:ext>
            </a:extLst>
          </p:cNvPr>
          <p:cNvSpPr/>
          <p:nvPr/>
        </p:nvSpPr>
        <p:spPr>
          <a:xfrm>
            <a:off x="0" y="328023"/>
            <a:ext cx="3252651" cy="139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5D17B96-6964-4DA9-B46F-76AAC1CB0DD7}"/>
              </a:ext>
            </a:extLst>
          </p:cNvPr>
          <p:cNvSpPr/>
          <p:nvPr/>
        </p:nvSpPr>
        <p:spPr>
          <a:xfrm>
            <a:off x="0" y="328023"/>
            <a:ext cx="2593257" cy="139700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19F80B9E-F4EF-4FF9-9E42-23C58343CE8C}"/>
              </a:ext>
            </a:extLst>
          </p:cNvPr>
          <p:cNvSpPr/>
          <p:nvPr/>
        </p:nvSpPr>
        <p:spPr>
          <a:xfrm>
            <a:off x="11334750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net_amt</a:t>
            </a:r>
            <a:endParaRPr lang="ko-KR" altLang="en-US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490BD96-3AA9-4ED9-8737-7E103935C6B5}"/>
              </a:ext>
            </a:extLst>
          </p:cNvPr>
          <p:cNvSpPr/>
          <p:nvPr/>
        </p:nvSpPr>
        <p:spPr>
          <a:xfrm>
            <a:off x="11334750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순판매액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D0A2D1B1-9D1F-46CD-B87B-B3953A16AFA2}"/>
              </a:ext>
            </a:extLst>
          </p:cNvPr>
          <p:cNvSpPr/>
          <p:nvPr/>
        </p:nvSpPr>
        <p:spPr>
          <a:xfrm>
            <a:off x="10493694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buyer_nm</a:t>
            </a:r>
            <a:endParaRPr lang="en-US" altLang="ko-KR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D5E9A039-7C5F-43E8-BD85-5BF3773078BE}"/>
              </a:ext>
            </a:extLst>
          </p:cNvPr>
          <p:cNvSpPr/>
          <p:nvPr/>
        </p:nvSpPr>
        <p:spPr>
          <a:xfrm>
            <a:off x="10493694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카테고리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3CCBA582-3EA8-4355-A466-C3DE775C1A5D}"/>
              </a:ext>
            </a:extLst>
          </p:cNvPr>
          <p:cNvSpPr/>
          <p:nvPr/>
        </p:nvSpPr>
        <p:spPr>
          <a:xfrm>
            <a:off x="9660256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dc_rate</a:t>
            </a:r>
            <a:endParaRPr lang="en-US" altLang="ko-KR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BA443405-A0B1-48AD-9A0B-4654DFC2D408}"/>
              </a:ext>
            </a:extLst>
          </p:cNvPr>
          <p:cNvSpPr/>
          <p:nvPr/>
        </p:nvSpPr>
        <p:spPr>
          <a:xfrm>
            <a:off x="9660256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할인율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EB6EEAD-0C15-48C6-886B-D53EAC429D41}"/>
              </a:ext>
            </a:extLst>
          </p:cNvPr>
          <p:cNvSpPr txBox="1"/>
          <p:nvPr/>
        </p:nvSpPr>
        <p:spPr>
          <a:xfrm>
            <a:off x="2931842" y="1049725"/>
            <a:ext cx="3127779" cy="338554"/>
          </a:xfrm>
          <a:prstGeom prst="rect">
            <a:avLst/>
          </a:prstGeom>
          <a:solidFill>
            <a:srgbClr val="009C7D"/>
          </a:solidFill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할인율에 따른 </a:t>
            </a:r>
            <a:r>
              <a:rPr lang="ko-KR" altLang="en-US" sz="16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카테고리별 판매금액</a:t>
            </a:r>
            <a:endParaRPr lang="ko-KR" altLang="en-US" sz="16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805627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1416946-068F-43FE-97A3-E05E4D765323}"/>
              </a:ext>
            </a:extLst>
          </p:cNvPr>
          <p:cNvSpPr txBox="1"/>
          <p:nvPr/>
        </p:nvSpPr>
        <p:spPr>
          <a:xfrm>
            <a:off x="9622156" y="2362199"/>
            <a:ext cx="171259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차 분석 대상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화장품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</a:t>
            </a:r>
            <a:r>
              <a:rPr lang="ko-KR" altLang="en-US" sz="14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캐릭터캐주얼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</a:t>
            </a:r>
            <a:r>
              <a:rPr lang="ko-KR" altLang="en-US" sz="14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유니캐주얼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타운모피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스포츠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0CDA90-B1B7-4315-B7B0-E3269CD6E7E7}"/>
              </a:ext>
            </a:extLst>
          </p:cNvPr>
          <p:cNvSpPr txBox="1"/>
          <p:nvPr/>
        </p:nvSpPr>
        <p:spPr>
          <a:xfrm>
            <a:off x="10025062" y="1780197"/>
            <a:ext cx="1076325" cy="307777"/>
          </a:xfrm>
          <a:prstGeom prst="rect">
            <a:avLst/>
          </a:prstGeom>
          <a:solidFill>
            <a:srgbClr val="009C7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INSIGHT</a:t>
            </a:r>
            <a:endParaRPr lang="ko-KR" altLang="en-US" sz="14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E13A9B2-5B6B-4DA7-9A00-AEBEE7E2E2EA}"/>
              </a:ext>
            </a:extLst>
          </p:cNvPr>
          <p:cNvSpPr/>
          <p:nvPr/>
        </p:nvSpPr>
        <p:spPr>
          <a:xfrm>
            <a:off x="10493694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mon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DB0F52E-AB94-49E6-864A-1F711C1653B6}"/>
              </a:ext>
            </a:extLst>
          </p:cNvPr>
          <p:cNvSpPr/>
          <p:nvPr/>
        </p:nvSpPr>
        <p:spPr>
          <a:xfrm>
            <a:off x="10493694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월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B648647-990E-45D8-9B36-278311B4212E}"/>
              </a:ext>
            </a:extLst>
          </p:cNvPr>
          <p:cNvSpPr/>
          <p:nvPr/>
        </p:nvSpPr>
        <p:spPr>
          <a:xfrm>
            <a:off x="9660256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dc_rate</a:t>
            </a:r>
            <a:endParaRPr lang="en-US" altLang="ko-KR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63A4FAC-2408-424B-A5F3-C372BF295572}"/>
              </a:ext>
            </a:extLst>
          </p:cNvPr>
          <p:cNvSpPr/>
          <p:nvPr/>
        </p:nvSpPr>
        <p:spPr>
          <a:xfrm>
            <a:off x="9660256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할인율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FF3C0C3-5449-4647-9D14-128993FB77FC}"/>
              </a:ext>
            </a:extLst>
          </p:cNvPr>
          <p:cNvSpPr txBox="1"/>
          <p:nvPr/>
        </p:nvSpPr>
        <p:spPr>
          <a:xfrm>
            <a:off x="2931842" y="1049725"/>
            <a:ext cx="2569934" cy="338554"/>
          </a:xfrm>
          <a:prstGeom prst="rect">
            <a:avLst/>
          </a:prstGeom>
          <a:solidFill>
            <a:srgbClr val="009C7D"/>
          </a:solidFill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할인율에 따른 월별 판매건수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560B4FF-D56F-42BA-8168-69E0BA28D4C4}"/>
              </a:ext>
            </a:extLst>
          </p:cNvPr>
          <p:cNvSpPr/>
          <p:nvPr/>
        </p:nvSpPr>
        <p:spPr>
          <a:xfrm>
            <a:off x="888274" y="328023"/>
            <a:ext cx="11303726" cy="139700"/>
          </a:xfrm>
          <a:prstGeom prst="rect">
            <a:avLst/>
          </a:prstGeom>
          <a:solidFill>
            <a:srgbClr val="009C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4B063A1-1E1B-4A01-ADB0-56B601E7659C}"/>
              </a:ext>
            </a:extLst>
          </p:cNvPr>
          <p:cNvSpPr/>
          <p:nvPr/>
        </p:nvSpPr>
        <p:spPr>
          <a:xfrm>
            <a:off x="0" y="328023"/>
            <a:ext cx="3252651" cy="139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7A0D748-A6A0-4897-9412-07C39E48A233}"/>
              </a:ext>
            </a:extLst>
          </p:cNvPr>
          <p:cNvSpPr/>
          <p:nvPr/>
        </p:nvSpPr>
        <p:spPr>
          <a:xfrm>
            <a:off x="0" y="328023"/>
            <a:ext cx="2593257" cy="139700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D69F016-34EF-437F-87F8-03BDAA0E0578}"/>
              </a:ext>
            </a:extLst>
          </p:cNvPr>
          <p:cNvSpPr/>
          <p:nvPr/>
        </p:nvSpPr>
        <p:spPr>
          <a:xfrm>
            <a:off x="11334750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count</a:t>
            </a:r>
            <a:endParaRPr lang="ko-KR" altLang="en-US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5A17C76-EB44-42E2-AFD2-30B5B703A3A6}"/>
              </a:ext>
            </a:extLst>
          </p:cNvPr>
          <p:cNvSpPr/>
          <p:nvPr/>
        </p:nvSpPr>
        <p:spPr>
          <a:xfrm>
            <a:off x="11334750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판매건수</a:t>
            </a:r>
          </a:p>
        </p:txBody>
      </p:sp>
      <p:pic>
        <p:nvPicPr>
          <p:cNvPr id="43" name="그림 42">
            <a:extLst>
              <a:ext uri="{FF2B5EF4-FFF2-40B4-BE49-F238E27FC236}">
                <a16:creationId xmlns:a16="http://schemas.microsoft.com/office/drawing/2014/main" id="{53A202D1-AA15-4E8B-B586-7E8C623737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88443"/>
            <a:ext cx="9409113" cy="5159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7665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5421477-EDEE-491E-98AF-FE1B10D4C489}"/>
              </a:ext>
            </a:extLst>
          </p:cNvPr>
          <p:cNvSpPr txBox="1"/>
          <p:nvPr/>
        </p:nvSpPr>
        <p:spPr>
          <a:xfrm>
            <a:off x="9622156" y="2362199"/>
            <a:ext cx="171259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차 분석 대상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화장품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</a:t>
            </a:r>
            <a:r>
              <a:rPr lang="ko-KR" altLang="en-US" sz="14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캐릭터캐주얼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</a:t>
            </a:r>
            <a:r>
              <a:rPr lang="ko-KR" altLang="en-US" sz="14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유니캐주얼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타운모피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스포츠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36BCB4-ACC0-4627-AB29-34761957EB99}"/>
              </a:ext>
            </a:extLst>
          </p:cNvPr>
          <p:cNvSpPr txBox="1"/>
          <p:nvPr/>
        </p:nvSpPr>
        <p:spPr>
          <a:xfrm>
            <a:off x="10025062" y="1780197"/>
            <a:ext cx="1076325" cy="307777"/>
          </a:xfrm>
          <a:prstGeom prst="rect">
            <a:avLst/>
          </a:prstGeom>
          <a:solidFill>
            <a:srgbClr val="009C7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INSIGHT</a:t>
            </a:r>
            <a:endParaRPr lang="ko-KR" altLang="en-US" sz="14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33634DA-FEDD-4257-80A3-009752DE16CB}"/>
              </a:ext>
            </a:extLst>
          </p:cNvPr>
          <p:cNvSpPr/>
          <p:nvPr/>
        </p:nvSpPr>
        <p:spPr>
          <a:xfrm>
            <a:off x="11334750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net_amt</a:t>
            </a:r>
            <a:endParaRPr lang="ko-KR" altLang="en-US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C6897AB-7DDB-44EF-AC9F-5D631F4BD774}"/>
              </a:ext>
            </a:extLst>
          </p:cNvPr>
          <p:cNvSpPr/>
          <p:nvPr/>
        </p:nvSpPr>
        <p:spPr>
          <a:xfrm>
            <a:off x="11334750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순판매액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A0115F6-2EAC-46BC-AADE-B820BECE31E3}"/>
              </a:ext>
            </a:extLst>
          </p:cNvPr>
          <p:cNvSpPr/>
          <p:nvPr/>
        </p:nvSpPr>
        <p:spPr>
          <a:xfrm>
            <a:off x="10493694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mon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1B097F2-884B-43F7-A48B-CCF737EC4C0C}"/>
              </a:ext>
            </a:extLst>
          </p:cNvPr>
          <p:cNvSpPr/>
          <p:nvPr/>
        </p:nvSpPr>
        <p:spPr>
          <a:xfrm>
            <a:off x="10493694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월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D636AF5-AF34-43DA-8056-5AC912171A5A}"/>
              </a:ext>
            </a:extLst>
          </p:cNvPr>
          <p:cNvSpPr/>
          <p:nvPr/>
        </p:nvSpPr>
        <p:spPr>
          <a:xfrm>
            <a:off x="9660256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dc_rate</a:t>
            </a:r>
            <a:endParaRPr lang="en-US" altLang="ko-KR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CEEB846-D2AE-40FB-B87F-4082EFF8117A}"/>
              </a:ext>
            </a:extLst>
          </p:cNvPr>
          <p:cNvSpPr/>
          <p:nvPr/>
        </p:nvSpPr>
        <p:spPr>
          <a:xfrm>
            <a:off x="9660256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할인율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0FB15CB-CFAF-4256-A3C2-32FEAFE7A418}"/>
              </a:ext>
            </a:extLst>
          </p:cNvPr>
          <p:cNvSpPr txBox="1"/>
          <p:nvPr/>
        </p:nvSpPr>
        <p:spPr>
          <a:xfrm>
            <a:off x="2931842" y="1049725"/>
            <a:ext cx="2569934" cy="338554"/>
          </a:xfrm>
          <a:prstGeom prst="rect">
            <a:avLst/>
          </a:prstGeom>
          <a:solidFill>
            <a:srgbClr val="009C7D"/>
          </a:solidFill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할인율에 따른 월별 판매금액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9A51453-A05B-45F4-951C-334E8D34D380}"/>
              </a:ext>
            </a:extLst>
          </p:cNvPr>
          <p:cNvSpPr/>
          <p:nvPr/>
        </p:nvSpPr>
        <p:spPr>
          <a:xfrm>
            <a:off x="888274" y="328023"/>
            <a:ext cx="11303726" cy="139700"/>
          </a:xfrm>
          <a:prstGeom prst="rect">
            <a:avLst/>
          </a:prstGeom>
          <a:solidFill>
            <a:srgbClr val="009C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3F22A8E-EA7A-459F-B06C-5E60817380A5}"/>
              </a:ext>
            </a:extLst>
          </p:cNvPr>
          <p:cNvSpPr/>
          <p:nvPr/>
        </p:nvSpPr>
        <p:spPr>
          <a:xfrm>
            <a:off x="0" y="328023"/>
            <a:ext cx="3252651" cy="139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2F84E69-C2D5-435D-8832-CAF8E7909CAD}"/>
              </a:ext>
            </a:extLst>
          </p:cNvPr>
          <p:cNvSpPr/>
          <p:nvPr/>
        </p:nvSpPr>
        <p:spPr>
          <a:xfrm>
            <a:off x="0" y="328023"/>
            <a:ext cx="2593257" cy="139700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9403D3B0-4981-43EC-B348-C97DED64F7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7968"/>
            <a:ext cx="9409113" cy="5159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492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C70392CA-65E0-4432-B4D6-C9C12632CE73}"/>
              </a:ext>
            </a:extLst>
          </p:cNvPr>
          <p:cNvSpPr/>
          <p:nvPr/>
        </p:nvSpPr>
        <p:spPr>
          <a:xfrm>
            <a:off x="10493694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str_nm</a:t>
            </a:r>
            <a:endParaRPr lang="en-US" altLang="ko-KR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74E928D-2DB6-4E9C-BB1A-AD91F3CDB2B0}"/>
              </a:ext>
            </a:extLst>
          </p:cNvPr>
          <p:cNvSpPr/>
          <p:nvPr/>
        </p:nvSpPr>
        <p:spPr>
          <a:xfrm>
            <a:off x="10493694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지점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4D9347A-20BF-4226-9B7F-8BE583DE9CBB}"/>
              </a:ext>
            </a:extLst>
          </p:cNvPr>
          <p:cNvSpPr/>
          <p:nvPr/>
        </p:nvSpPr>
        <p:spPr>
          <a:xfrm>
            <a:off x="9660256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dc_rate</a:t>
            </a:r>
            <a:endParaRPr lang="en-US" altLang="ko-KR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B39A227-9BAD-49C6-AEEA-BA3C21D484FA}"/>
              </a:ext>
            </a:extLst>
          </p:cNvPr>
          <p:cNvSpPr/>
          <p:nvPr/>
        </p:nvSpPr>
        <p:spPr>
          <a:xfrm>
            <a:off x="9660256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할인율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5608A99-E796-4928-BDA7-88E820ED1905}"/>
              </a:ext>
            </a:extLst>
          </p:cNvPr>
          <p:cNvSpPr txBox="1"/>
          <p:nvPr/>
        </p:nvSpPr>
        <p:spPr>
          <a:xfrm>
            <a:off x="2931842" y="1049725"/>
            <a:ext cx="2755883" cy="338554"/>
          </a:xfrm>
          <a:prstGeom prst="rect">
            <a:avLst/>
          </a:prstGeom>
          <a:solidFill>
            <a:srgbClr val="009C7D"/>
          </a:solidFill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할인율에 따른 지점별 판매건수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CAAE71F-78F4-4AF3-95F5-9A60070EFFE8}"/>
              </a:ext>
            </a:extLst>
          </p:cNvPr>
          <p:cNvSpPr/>
          <p:nvPr/>
        </p:nvSpPr>
        <p:spPr>
          <a:xfrm>
            <a:off x="888274" y="328023"/>
            <a:ext cx="11303726" cy="139700"/>
          </a:xfrm>
          <a:prstGeom prst="rect">
            <a:avLst/>
          </a:prstGeom>
          <a:solidFill>
            <a:srgbClr val="009C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B3DC717-B009-4C14-94D0-F57B143CCD02}"/>
              </a:ext>
            </a:extLst>
          </p:cNvPr>
          <p:cNvSpPr/>
          <p:nvPr/>
        </p:nvSpPr>
        <p:spPr>
          <a:xfrm>
            <a:off x="0" y="328023"/>
            <a:ext cx="3252651" cy="139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1F3D7F25-8897-4AC8-BA74-01874F138A13}"/>
              </a:ext>
            </a:extLst>
          </p:cNvPr>
          <p:cNvSpPr/>
          <p:nvPr/>
        </p:nvSpPr>
        <p:spPr>
          <a:xfrm>
            <a:off x="0" y="328023"/>
            <a:ext cx="2593257" cy="139700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F3F2B32-8479-4D71-A9E3-F6C08E83B8A4}"/>
              </a:ext>
            </a:extLst>
          </p:cNvPr>
          <p:cNvSpPr/>
          <p:nvPr/>
        </p:nvSpPr>
        <p:spPr>
          <a:xfrm>
            <a:off x="11334750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count</a:t>
            </a:r>
            <a:endParaRPr lang="ko-KR" altLang="en-US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AC09A997-EE88-40D4-ACEA-8C59150A468B}"/>
              </a:ext>
            </a:extLst>
          </p:cNvPr>
          <p:cNvSpPr/>
          <p:nvPr/>
        </p:nvSpPr>
        <p:spPr>
          <a:xfrm>
            <a:off x="11334750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판매건수</a:t>
            </a: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0F9DF0A6-1645-4AE5-A55D-41C933A5A8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696219"/>
            <a:ext cx="9409112" cy="5159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6686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42C5F7FA-7AE6-4702-A47E-6673B183E2BB}"/>
              </a:ext>
            </a:extLst>
          </p:cNvPr>
          <p:cNvSpPr/>
          <p:nvPr/>
        </p:nvSpPr>
        <p:spPr>
          <a:xfrm>
            <a:off x="11334750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net_amt</a:t>
            </a:r>
            <a:endParaRPr lang="ko-KR" altLang="en-US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5B0C4D5-2989-4333-A579-E9C9DC71BF62}"/>
              </a:ext>
            </a:extLst>
          </p:cNvPr>
          <p:cNvSpPr/>
          <p:nvPr/>
        </p:nvSpPr>
        <p:spPr>
          <a:xfrm>
            <a:off x="11334750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순판매액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1401A4F-4AE9-4D53-9FB9-602FC1CC07CE}"/>
              </a:ext>
            </a:extLst>
          </p:cNvPr>
          <p:cNvSpPr/>
          <p:nvPr/>
        </p:nvSpPr>
        <p:spPr>
          <a:xfrm>
            <a:off x="9660256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dc_rate</a:t>
            </a:r>
            <a:endParaRPr lang="en-US" altLang="ko-KR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D93B08D-C50D-4A98-9E5D-2328263DA10C}"/>
              </a:ext>
            </a:extLst>
          </p:cNvPr>
          <p:cNvSpPr/>
          <p:nvPr/>
        </p:nvSpPr>
        <p:spPr>
          <a:xfrm>
            <a:off x="9660256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할인율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CA7FD9E-99A5-41CE-860E-90C9128450D1}"/>
              </a:ext>
            </a:extLst>
          </p:cNvPr>
          <p:cNvSpPr txBox="1"/>
          <p:nvPr/>
        </p:nvSpPr>
        <p:spPr>
          <a:xfrm>
            <a:off x="2931842" y="1049725"/>
            <a:ext cx="2755883" cy="338554"/>
          </a:xfrm>
          <a:prstGeom prst="rect">
            <a:avLst/>
          </a:prstGeom>
          <a:solidFill>
            <a:srgbClr val="009C7D"/>
          </a:solidFill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할인율에 따른 지점별 판매금액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9512E78-4D9E-485A-95E1-0F2657AB8543}"/>
              </a:ext>
            </a:extLst>
          </p:cNvPr>
          <p:cNvSpPr/>
          <p:nvPr/>
        </p:nvSpPr>
        <p:spPr>
          <a:xfrm>
            <a:off x="888274" y="328023"/>
            <a:ext cx="11303726" cy="139700"/>
          </a:xfrm>
          <a:prstGeom prst="rect">
            <a:avLst/>
          </a:prstGeom>
          <a:solidFill>
            <a:srgbClr val="009C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0FAEA86-2D2F-4D85-97FB-0E5D80AB33A2}"/>
              </a:ext>
            </a:extLst>
          </p:cNvPr>
          <p:cNvSpPr/>
          <p:nvPr/>
        </p:nvSpPr>
        <p:spPr>
          <a:xfrm>
            <a:off x="0" y="328023"/>
            <a:ext cx="3252651" cy="139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FEF8FBF-5A8B-4EE7-94E7-F044D026B920}"/>
              </a:ext>
            </a:extLst>
          </p:cNvPr>
          <p:cNvSpPr/>
          <p:nvPr/>
        </p:nvSpPr>
        <p:spPr>
          <a:xfrm>
            <a:off x="0" y="328023"/>
            <a:ext cx="2593257" cy="139700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FF29E1B2-1AD0-4E67-9FDD-C73225E237A2}"/>
              </a:ext>
            </a:extLst>
          </p:cNvPr>
          <p:cNvSpPr/>
          <p:nvPr/>
        </p:nvSpPr>
        <p:spPr>
          <a:xfrm>
            <a:off x="10493694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str_nm</a:t>
            </a:r>
            <a:endParaRPr lang="en-US" altLang="ko-KR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5DFEAE97-0345-47B6-A612-09B5BCCEC6AD}"/>
              </a:ext>
            </a:extLst>
          </p:cNvPr>
          <p:cNvSpPr/>
          <p:nvPr/>
        </p:nvSpPr>
        <p:spPr>
          <a:xfrm>
            <a:off x="10493694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지점</a:t>
            </a: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9DABAF58-41A5-487E-93F5-1B38452991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696220"/>
            <a:ext cx="9409112" cy="5159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5830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47B63B13-F104-4013-B8EB-52C09B4D51FD}"/>
              </a:ext>
            </a:extLst>
          </p:cNvPr>
          <p:cNvSpPr/>
          <p:nvPr/>
        </p:nvSpPr>
        <p:spPr>
          <a:xfrm>
            <a:off x="888274" y="328023"/>
            <a:ext cx="11303726" cy="139700"/>
          </a:xfrm>
          <a:prstGeom prst="rect">
            <a:avLst/>
          </a:prstGeom>
          <a:solidFill>
            <a:srgbClr val="009C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692671E-4058-4D63-BDAE-F00043C65D14}"/>
              </a:ext>
            </a:extLst>
          </p:cNvPr>
          <p:cNvSpPr/>
          <p:nvPr/>
        </p:nvSpPr>
        <p:spPr>
          <a:xfrm>
            <a:off x="0" y="328023"/>
            <a:ext cx="3252651" cy="139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231A579-229E-4C0D-837D-A250E96089F0}"/>
              </a:ext>
            </a:extLst>
          </p:cNvPr>
          <p:cNvSpPr/>
          <p:nvPr/>
        </p:nvSpPr>
        <p:spPr>
          <a:xfrm>
            <a:off x="0" y="328023"/>
            <a:ext cx="2593257" cy="139700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A58805A-00DB-430E-8E5A-1134459CFE92}"/>
              </a:ext>
            </a:extLst>
          </p:cNvPr>
          <p:cNvSpPr txBox="1"/>
          <p:nvPr/>
        </p:nvSpPr>
        <p:spPr>
          <a:xfrm>
            <a:off x="9622156" y="2362199"/>
            <a:ext cx="171259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차 분석 대상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화장품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</a:t>
            </a:r>
            <a:r>
              <a:rPr lang="ko-KR" altLang="en-US" sz="14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캐릭터캐주얼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</a:t>
            </a:r>
            <a:r>
              <a:rPr lang="ko-KR" altLang="en-US" sz="14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유니캐주얼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타운모피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스포츠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1C634CA-4387-4ADA-8700-AD112B9F5A06}"/>
              </a:ext>
            </a:extLst>
          </p:cNvPr>
          <p:cNvSpPr txBox="1"/>
          <p:nvPr/>
        </p:nvSpPr>
        <p:spPr>
          <a:xfrm>
            <a:off x="10025062" y="1780197"/>
            <a:ext cx="1076325" cy="307777"/>
          </a:xfrm>
          <a:prstGeom prst="rect">
            <a:avLst/>
          </a:prstGeom>
          <a:solidFill>
            <a:srgbClr val="009C7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INSIGHT</a:t>
            </a:r>
            <a:endParaRPr lang="ko-KR" altLang="en-US" sz="14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D301B17-123C-47E7-8904-B50C96807F91}"/>
              </a:ext>
            </a:extLst>
          </p:cNvPr>
          <p:cNvSpPr/>
          <p:nvPr/>
        </p:nvSpPr>
        <p:spPr>
          <a:xfrm>
            <a:off x="11334750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count</a:t>
            </a:r>
            <a:endParaRPr lang="ko-KR" altLang="en-US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A18FC5D-7C6C-4522-86F0-A514395AF179}"/>
              </a:ext>
            </a:extLst>
          </p:cNvPr>
          <p:cNvSpPr/>
          <p:nvPr/>
        </p:nvSpPr>
        <p:spPr>
          <a:xfrm>
            <a:off x="11334750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판매건수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4740D90-4855-4626-863C-9CD3327FE722}"/>
              </a:ext>
            </a:extLst>
          </p:cNvPr>
          <p:cNvSpPr/>
          <p:nvPr/>
        </p:nvSpPr>
        <p:spPr>
          <a:xfrm>
            <a:off x="10493694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buyer_nm</a:t>
            </a:r>
            <a:endParaRPr lang="en-US" altLang="ko-KR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7E0EC27-C386-46A3-A62E-B1DB718E1EAC}"/>
              </a:ext>
            </a:extLst>
          </p:cNvPr>
          <p:cNvSpPr/>
          <p:nvPr/>
        </p:nvSpPr>
        <p:spPr>
          <a:xfrm>
            <a:off x="10493694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카테고리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50B3B75-FE8B-4D7D-9C86-38E30A2F4AB0}"/>
              </a:ext>
            </a:extLst>
          </p:cNvPr>
          <p:cNvSpPr/>
          <p:nvPr/>
        </p:nvSpPr>
        <p:spPr>
          <a:xfrm>
            <a:off x="9660256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inst_fee</a:t>
            </a:r>
            <a:endParaRPr lang="en-US" altLang="ko-KR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7D58C36-300D-41B3-B5D8-E310158C304E}"/>
              </a:ext>
            </a:extLst>
          </p:cNvPr>
          <p:cNvSpPr/>
          <p:nvPr/>
        </p:nvSpPr>
        <p:spPr>
          <a:xfrm>
            <a:off x="9660256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할부이자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8A37A8C-05DE-42D3-B81D-73B75757D161}"/>
              </a:ext>
            </a:extLst>
          </p:cNvPr>
          <p:cNvSpPr txBox="1"/>
          <p:nvPr/>
        </p:nvSpPr>
        <p:spPr>
          <a:xfrm>
            <a:off x="2931842" y="1049725"/>
            <a:ext cx="3313728" cy="338554"/>
          </a:xfrm>
          <a:prstGeom prst="rect">
            <a:avLst/>
          </a:prstGeom>
          <a:solidFill>
            <a:srgbClr val="009C7D"/>
          </a:solidFill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할부요인에 따른 카테고리별 판매건수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690ABE0-997F-44A1-A5A3-FEB3C70F0D63}"/>
              </a:ext>
            </a:extLst>
          </p:cNvPr>
          <p:cNvSpPr/>
          <p:nvPr/>
        </p:nvSpPr>
        <p:spPr>
          <a:xfrm>
            <a:off x="8826818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inst_mon</a:t>
            </a:r>
            <a:endParaRPr lang="en-US" altLang="ko-KR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F990290-0AEE-4308-B57F-1527F9C3BC4E}"/>
              </a:ext>
            </a:extLst>
          </p:cNvPr>
          <p:cNvSpPr/>
          <p:nvPr/>
        </p:nvSpPr>
        <p:spPr>
          <a:xfrm>
            <a:off x="8826818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할부개월</a:t>
            </a:r>
            <a:endParaRPr lang="ko-KR" altLang="en-US" sz="11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6F1CEDA-3F88-41B5-A5E3-EEB063F472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7968"/>
            <a:ext cx="9409113" cy="5159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9375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DA059575-6892-4D45-87C3-2CEA369F78B3}"/>
              </a:ext>
            </a:extLst>
          </p:cNvPr>
          <p:cNvSpPr txBox="1"/>
          <p:nvPr/>
        </p:nvSpPr>
        <p:spPr>
          <a:xfrm>
            <a:off x="9622156" y="2362199"/>
            <a:ext cx="171259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차 분석 대상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화장품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</a:t>
            </a:r>
            <a:r>
              <a:rPr lang="ko-KR" altLang="en-US" sz="14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캐릭터캐주얼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</a:t>
            </a:r>
            <a:r>
              <a:rPr lang="ko-KR" altLang="en-US" sz="14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유니캐주얼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타운모피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스포츠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B3ED49A-C419-4272-BC29-DEFC8C533C32}"/>
              </a:ext>
            </a:extLst>
          </p:cNvPr>
          <p:cNvSpPr txBox="1"/>
          <p:nvPr/>
        </p:nvSpPr>
        <p:spPr>
          <a:xfrm>
            <a:off x="10025062" y="1780197"/>
            <a:ext cx="1076325" cy="307777"/>
          </a:xfrm>
          <a:prstGeom prst="rect">
            <a:avLst/>
          </a:prstGeom>
          <a:solidFill>
            <a:srgbClr val="009C7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INSIGHT</a:t>
            </a:r>
            <a:endParaRPr lang="ko-KR" altLang="en-US" sz="14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76B9160-8726-49B6-998C-3D537F6C1F88}"/>
              </a:ext>
            </a:extLst>
          </p:cNvPr>
          <p:cNvSpPr/>
          <p:nvPr/>
        </p:nvSpPr>
        <p:spPr>
          <a:xfrm>
            <a:off x="888274" y="328023"/>
            <a:ext cx="11303726" cy="139700"/>
          </a:xfrm>
          <a:prstGeom prst="rect">
            <a:avLst/>
          </a:prstGeom>
          <a:solidFill>
            <a:srgbClr val="009C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A2E03E6-A5F6-4815-B85A-EC5B00DA8496}"/>
              </a:ext>
            </a:extLst>
          </p:cNvPr>
          <p:cNvSpPr/>
          <p:nvPr/>
        </p:nvSpPr>
        <p:spPr>
          <a:xfrm>
            <a:off x="0" y="328023"/>
            <a:ext cx="3252651" cy="139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5D17B96-6964-4DA9-B46F-76AAC1CB0DD7}"/>
              </a:ext>
            </a:extLst>
          </p:cNvPr>
          <p:cNvSpPr/>
          <p:nvPr/>
        </p:nvSpPr>
        <p:spPr>
          <a:xfrm>
            <a:off x="0" y="328023"/>
            <a:ext cx="2593257" cy="139700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19F80B9E-F4EF-4FF9-9E42-23C58343CE8C}"/>
              </a:ext>
            </a:extLst>
          </p:cNvPr>
          <p:cNvSpPr/>
          <p:nvPr/>
        </p:nvSpPr>
        <p:spPr>
          <a:xfrm>
            <a:off x="11334750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net_amt</a:t>
            </a:r>
            <a:endParaRPr lang="ko-KR" altLang="en-US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490BD96-3AA9-4ED9-8737-7E103935C6B5}"/>
              </a:ext>
            </a:extLst>
          </p:cNvPr>
          <p:cNvSpPr/>
          <p:nvPr/>
        </p:nvSpPr>
        <p:spPr>
          <a:xfrm>
            <a:off x="11334750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순판매액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D0A2D1B1-9D1F-46CD-B87B-B3953A16AFA2}"/>
              </a:ext>
            </a:extLst>
          </p:cNvPr>
          <p:cNvSpPr/>
          <p:nvPr/>
        </p:nvSpPr>
        <p:spPr>
          <a:xfrm>
            <a:off x="10493694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buyer_nm</a:t>
            </a:r>
            <a:endParaRPr lang="en-US" altLang="ko-KR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D5E9A039-7C5F-43E8-BD85-5BF3773078BE}"/>
              </a:ext>
            </a:extLst>
          </p:cNvPr>
          <p:cNvSpPr/>
          <p:nvPr/>
        </p:nvSpPr>
        <p:spPr>
          <a:xfrm>
            <a:off x="10493694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카테고리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EB6EEAD-0C15-48C6-886B-D53EAC429D41}"/>
              </a:ext>
            </a:extLst>
          </p:cNvPr>
          <p:cNvSpPr txBox="1"/>
          <p:nvPr/>
        </p:nvSpPr>
        <p:spPr>
          <a:xfrm>
            <a:off x="2931842" y="1049725"/>
            <a:ext cx="3313728" cy="338554"/>
          </a:xfrm>
          <a:prstGeom prst="rect">
            <a:avLst/>
          </a:prstGeom>
          <a:solidFill>
            <a:srgbClr val="009C7D"/>
          </a:solidFill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할부요인에 따른 카테고리별 판매금액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639399F-A15F-4CE1-BFE7-95DD42546441}"/>
              </a:ext>
            </a:extLst>
          </p:cNvPr>
          <p:cNvSpPr/>
          <p:nvPr/>
        </p:nvSpPr>
        <p:spPr>
          <a:xfrm>
            <a:off x="9660256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inst_fee</a:t>
            </a:r>
            <a:endParaRPr lang="en-US" altLang="ko-KR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E8C8EA0-5E7C-423F-8EDD-F626AF171112}"/>
              </a:ext>
            </a:extLst>
          </p:cNvPr>
          <p:cNvSpPr/>
          <p:nvPr/>
        </p:nvSpPr>
        <p:spPr>
          <a:xfrm>
            <a:off x="9660256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할부이자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08212C3-2361-482E-84DE-EED34896220F}"/>
              </a:ext>
            </a:extLst>
          </p:cNvPr>
          <p:cNvSpPr/>
          <p:nvPr/>
        </p:nvSpPr>
        <p:spPr>
          <a:xfrm>
            <a:off x="8826818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inst_mon</a:t>
            </a:r>
            <a:endParaRPr lang="en-US" altLang="ko-KR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4F2150E-F0BD-4E14-B5A3-EDF004DB18E9}"/>
              </a:ext>
            </a:extLst>
          </p:cNvPr>
          <p:cNvSpPr/>
          <p:nvPr/>
        </p:nvSpPr>
        <p:spPr>
          <a:xfrm>
            <a:off x="8826818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할부개월</a:t>
            </a:r>
            <a:endParaRPr lang="ko-KR" altLang="en-US" sz="11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A7533BF6-AF6E-4EA6-BF1A-430BE69B45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12243"/>
            <a:ext cx="9409113" cy="5159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7600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1416946-068F-43FE-97A3-E05E4D765323}"/>
              </a:ext>
            </a:extLst>
          </p:cNvPr>
          <p:cNvSpPr txBox="1"/>
          <p:nvPr/>
        </p:nvSpPr>
        <p:spPr>
          <a:xfrm>
            <a:off x="9622156" y="2362199"/>
            <a:ext cx="171259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차 분석 대상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화장품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</a:t>
            </a:r>
            <a:r>
              <a:rPr lang="ko-KR" altLang="en-US" sz="14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캐릭터캐주얼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</a:t>
            </a:r>
            <a:r>
              <a:rPr lang="ko-KR" altLang="en-US" sz="14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유니캐주얼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타운모피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스포츠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0CDA90-B1B7-4315-B7B0-E3269CD6E7E7}"/>
              </a:ext>
            </a:extLst>
          </p:cNvPr>
          <p:cNvSpPr txBox="1"/>
          <p:nvPr/>
        </p:nvSpPr>
        <p:spPr>
          <a:xfrm>
            <a:off x="10025062" y="1780197"/>
            <a:ext cx="1076325" cy="307777"/>
          </a:xfrm>
          <a:prstGeom prst="rect">
            <a:avLst/>
          </a:prstGeom>
          <a:solidFill>
            <a:srgbClr val="009C7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INSIGHT</a:t>
            </a:r>
            <a:endParaRPr lang="ko-KR" altLang="en-US" sz="14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E13A9B2-5B6B-4DA7-9A00-AEBEE7E2E2EA}"/>
              </a:ext>
            </a:extLst>
          </p:cNvPr>
          <p:cNvSpPr/>
          <p:nvPr/>
        </p:nvSpPr>
        <p:spPr>
          <a:xfrm>
            <a:off x="10493694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mon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DB0F52E-AB94-49E6-864A-1F711C1653B6}"/>
              </a:ext>
            </a:extLst>
          </p:cNvPr>
          <p:cNvSpPr/>
          <p:nvPr/>
        </p:nvSpPr>
        <p:spPr>
          <a:xfrm>
            <a:off x="10493694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월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FF3C0C3-5449-4647-9D14-128993FB77FC}"/>
              </a:ext>
            </a:extLst>
          </p:cNvPr>
          <p:cNvSpPr txBox="1"/>
          <p:nvPr/>
        </p:nvSpPr>
        <p:spPr>
          <a:xfrm>
            <a:off x="2931842" y="1049725"/>
            <a:ext cx="2755883" cy="338554"/>
          </a:xfrm>
          <a:prstGeom prst="rect">
            <a:avLst/>
          </a:prstGeom>
          <a:solidFill>
            <a:srgbClr val="009C7D"/>
          </a:solidFill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할부요인에 따른 월별 판매건수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560B4FF-D56F-42BA-8168-69E0BA28D4C4}"/>
              </a:ext>
            </a:extLst>
          </p:cNvPr>
          <p:cNvSpPr/>
          <p:nvPr/>
        </p:nvSpPr>
        <p:spPr>
          <a:xfrm>
            <a:off x="888274" y="328023"/>
            <a:ext cx="11303726" cy="139700"/>
          </a:xfrm>
          <a:prstGeom prst="rect">
            <a:avLst/>
          </a:prstGeom>
          <a:solidFill>
            <a:srgbClr val="009C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4B063A1-1E1B-4A01-ADB0-56B601E7659C}"/>
              </a:ext>
            </a:extLst>
          </p:cNvPr>
          <p:cNvSpPr/>
          <p:nvPr/>
        </p:nvSpPr>
        <p:spPr>
          <a:xfrm>
            <a:off x="0" y="328023"/>
            <a:ext cx="3252651" cy="139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7A0D748-A6A0-4897-9412-07C39E48A233}"/>
              </a:ext>
            </a:extLst>
          </p:cNvPr>
          <p:cNvSpPr/>
          <p:nvPr/>
        </p:nvSpPr>
        <p:spPr>
          <a:xfrm>
            <a:off x="0" y="328023"/>
            <a:ext cx="2593257" cy="139700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D69F016-34EF-437F-87F8-03BDAA0E0578}"/>
              </a:ext>
            </a:extLst>
          </p:cNvPr>
          <p:cNvSpPr/>
          <p:nvPr/>
        </p:nvSpPr>
        <p:spPr>
          <a:xfrm>
            <a:off x="11334750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count</a:t>
            </a:r>
            <a:endParaRPr lang="ko-KR" altLang="en-US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5A17C76-EB44-42E2-AFD2-30B5B703A3A6}"/>
              </a:ext>
            </a:extLst>
          </p:cNvPr>
          <p:cNvSpPr/>
          <p:nvPr/>
        </p:nvSpPr>
        <p:spPr>
          <a:xfrm>
            <a:off x="11334750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판매건수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F079726-1610-407B-9A0F-66167D4E1A58}"/>
              </a:ext>
            </a:extLst>
          </p:cNvPr>
          <p:cNvSpPr/>
          <p:nvPr/>
        </p:nvSpPr>
        <p:spPr>
          <a:xfrm>
            <a:off x="9660256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inst_fee</a:t>
            </a:r>
            <a:endParaRPr lang="en-US" altLang="ko-KR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75F6C9D-BAC0-4A31-94F9-30D0E04771B8}"/>
              </a:ext>
            </a:extLst>
          </p:cNvPr>
          <p:cNvSpPr/>
          <p:nvPr/>
        </p:nvSpPr>
        <p:spPr>
          <a:xfrm>
            <a:off x="9660256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할부이자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14A5E6A-7437-404D-8C68-007C4FA57009}"/>
              </a:ext>
            </a:extLst>
          </p:cNvPr>
          <p:cNvSpPr/>
          <p:nvPr/>
        </p:nvSpPr>
        <p:spPr>
          <a:xfrm>
            <a:off x="8826818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inst_mon</a:t>
            </a:r>
            <a:endParaRPr lang="en-US" altLang="ko-KR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ED8738E-2D63-4F0D-BD87-B574D90531EB}"/>
              </a:ext>
            </a:extLst>
          </p:cNvPr>
          <p:cNvSpPr/>
          <p:nvPr/>
        </p:nvSpPr>
        <p:spPr>
          <a:xfrm>
            <a:off x="8826818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할부개월</a:t>
            </a:r>
            <a:endParaRPr lang="ko-KR" altLang="en-US" sz="11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36B275B-B65F-4523-A406-6B118B7F36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8481"/>
            <a:ext cx="9409113" cy="5159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580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E964D0AE-A9B8-47A1-9AE6-C021167B45EB}"/>
              </a:ext>
            </a:extLst>
          </p:cNvPr>
          <p:cNvSpPr/>
          <p:nvPr/>
        </p:nvSpPr>
        <p:spPr>
          <a:xfrm>
            <a:off x="888274" y="328023"/>
            <a:ext cx="11303726" cy="139700"/>
          </a:xfrm>
          <a:prstGeom prst="rect">
            <a:avLst/>
          </a:prstGeom>
          <a:solidFill>
            <a:srgbClr val="009C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050DCEA-F17B-4D1E-A504-77DD383155A9}"/>
              </a:ext>
            </a:extLst>
          </p:cNvPr>
          <p:cNvSpPr/>
          <p:nvPr/>
        </p:nvSpPr>
        <p:spPr>
          <a:xfrm>
            <a:off x="0" y="328023"/>
            <a:ext cx="3252651" cy="139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9C388D-AEE9-4D07-84F8-0E2A09D31E6D}"/>
              </a:ext>
            </a:extLst>
          </p:cNvPr>
          <p:cNvSpPr txBox="1"/>
          <p:nvPr/>
        </p:nvSpPr>
        <p:spPr>
          <a:xfrm>
            <a:off x="1104092" y="715403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</a:rPr>
              <a:t>개요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D03B928-6E08-403D-BC4B-F5D07C66B82B}"/>
              </a:ext>
            </a:extLst>
          </p:cNvPr>
          <p:cNvSpPr/>
          <p:nvPr/>
        </p:nvSpPr>
        <p:spPr>
          <a:xfrm>
            <a:off x="0" y="328023"/>
            <a:ext cx="2593257" cy="139700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508A6D7-187F-404D-B50C-23EE0013B0A1}"/>
              </a:ext>
            </a:extLst>
          </p:cNvPr>
          <p:cNvSpPr/>
          <p:nvPr/>
        </p:nvSpPr>
        <p:spPr>
          <a:xfrm>
            <a:off x="5372619" y="934964"/>
            <a:ext cx="1456123" cy="396848"/>
          </a:xfrm>
          <a:prstGeom prst="rect">
            <a:avLst/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B49E9C2-E3B5-4E7E-A460-80AE5102ADE2}"/>
              </a:ext>
            </a:extLst>
          </p:cNvPr>
          <p:cNvSpPr txBox="1"/>
          <p:nvPr/>
        </p:nvSpPr>
        <p:spPr>
          <a:xfrm>
            <a:off x="5481891" y="874803"/>
            <a:ext cx="12282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0" i="0" dirty="0">
                <a:solidFill>
                  <a:schemeClr val="bg1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INDEX</a:t>
            </a:r>
          </a:p>
        </p:txBody>
      </p:sp>
    </p:spTree>
    <p:extLst>
      <p:ext uri="{BB962C8B-B14F-4D97-AF65-F5344CB8AC3E}">
        <p14:creationId xmlns:p14="http://schemas.microsoft.com/office/powerpoint/2010/main" val="25022754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1416946-068F-43FE-97A3-E05E4D765323}"/>
              </a:ext>
            </a:extLst>
          </p:cNvPr>
          <p:cNvSpPr txBox="1"/>
          <p:nvPr/>
        </p:nvSpPr>
        <p:spPr>
          <a:xfrm>
            <a:off x="9622156" y="2362199"/>
            <a:ext cx="171259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차 분석 대상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화장품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</a:t>
            </a:r>
            <a:r>
              <a:rPr lang="ko-KR" altLang="en-US" sz="14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캐릭터캐주얼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</a:t>
            </a:r>
            <a:r>
              <a:rPr lang="ko-KR" altLang="en-US" sz="14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유니캐주얼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타운모피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스포츠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0CDA90-B1B7-4315-B7B0-E3269CD6E7E7}"/>
              </a:ext>
            </a:extLst>
          </p:cNvPr>
          <p:cNvSpPr txBox="1"/>
          <p:nvPr/>
        </p:nvSpPr>
        <p:spPr>
          <a:xfrm>
            <a:off x="10025062" y="1780197"/>
            <a:ext cx="1076325" cy="307777"/>
          </a:xfrm>
          <a:prstGeom prst="rect">
            <a:avLst/>
          </a:prstGeom>
          <a:solidFill>
            <a:srgbClr val="009C7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INSIGHT</a:t>
            </a:r>
            <a:endParaRPr lang="ko-KR" altLang="en-US" sz="14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E13A9B2-5B6B-4DA7-9A00-AEBEE7E2E2EA}"/>
              </a:ext>
            </a:extLst>
          </p:cNvPr>
          <p:cNvSpPr/>
          <p:nvPr/>
        </p:nvSpPr>
        <p:spPr>
          <a:xfrm>
            <a:off x="10493694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mon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DB0F52E-AB94-49E6-864A-1F711C1653B6}"/>
              </a:ext>
            </a:extLst>
          </p:cNvPr>
          <p:cNvSpPr/>
          <p:nvPr/>
        </p:nvSpPr>
        <p:spPr>
          <a:xfrm>
            <a:off x="10493694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월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FF3C0C3-5449-4647-9D14-128993FB77FC}"/>
              </a:ext>
            </a:extLst>
          </p:cNvPr>
          <p:cNvSpPr txBox="1"/>
          <p:nvPr/>
        </p:nvSpPr>
        <p:spPr>
          <a:xfrm>
            <a:off x="2931842" y="1049725"/>
            <a:ext cx="3365024" cy="338554"/>
          </a:xfrm>
          <a:prstGeom prst="rect">
            <a:avLst/>
          </a:prstGeom>
          <a:solidFill>
            <a:srgbClr val="009C7D"/>
          </a:solidFill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할부요인에 따른 월별 판매건수 백분율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560B4FF-D56F-42BA-8168-69E0BA28D4C4}"/>
              </a:ext>
            </a:extLst>
          </p:cNvPr>
          <p:cNvSpPr/>
          <p:nvPr/>
        </p:nvSpPr>
        <p:spPr>
          <a:xfrm>
            <a:off x="888274" y="328023"/>
            <a:ext cx="11303726" cy="139700"/>
          </a:xfrm>
          <a:prstGeom prst="rect">
            <a:avLst/>
          </a:prstGeom>
          <a:solidFill>
            <a:srgbClr val="009C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4B063A1-1E1B-4A01-ADB0-56B601E7659C}"/>
              </a:ext>
            </a:extLst>
          </p:cNvPr>
          <p:cNvSpPr/>
          <p:nvPr/>
        </p:nvSpPr>
        <p:spPr>
          <a:xfrm>
            <a:off x="0" y="328023"/>
            <a:ext cx="3252651" cy="139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7A0D748-A6A0-4897-9412-07C39E48A233}"/>
              </a:ext>
            </a:extLst>
          </p:cNvPr>
          <p:cNvSpPr/>
          <p:nvPr/>
        </p:nvSpPr>
        <p:spPr>
          <a:xfrm>
            <a:off x="0" y="328023"/>
            <a:ext cx="2593257" cy="139700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D69F016-34EF-437F-87F8-03BDAA0E0578}"/>
              </a:ext>
            </a:extLst>
          </p:cNvPr>
          <p:cNvSpPr/>
          <p:nvPr/>
        </p:nvSpPr>
        <p:spPr>
          <a:xfrm>
            <a:off x="11334750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count</a:t>
            </a:r>
            <a:endParaRPr lang="ko-KR" altLang="en-US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5A17C76-EB44-42E2-AFD2-30B5B703A3A6}"/>
              </a:ext>
            </a:extLst>
          </p:cNvPr>
          <p:cNvSpPr/>
          <p:nvPr/>
        </p:nvSpPr>
        <p:spPr>
          <a:xfrm>
            <a:off x="11334750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판매건수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F079726-1610-407B-9A0F-66167D4E1A58}"/>
              </a:ext>
            </a:extLst>
          </p:cNvPr>
          <p:cNvSpPr/>
          <p:nvPr/>
        </p:nvSpPr>
        <p:spPr>
          <a:xfrm>
            <a:off x="9660256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inst_fee</a:t>
            </a:r>
            <a:endParaRPr lang="en-US" altLang="ko-KR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75F6C9D-BAC0-4A31-94F9-30D0E04771B8}"/>
              </a:ext>
            </a:extLst>
          </p:cNvPr>
          <p:cNvSpPr/>
          <p:nvPr/>
        </p:nvSpPr>
        <p:spPr>
          <a:xfrm>
            <a:off x="9660256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할부이자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14A5E6A-7437-404D-8C68-007C4FA57009}"/>
              </a:ext>
            </a:extLst>
          </p:cNvPr>
          <p:cNvSpPr/>
          <p:nvPr/>
        </p:nvSpPr>
        <p:spPr>
          <a:xfrm>
            <a:off x="8826818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inst_mon</a:t>
            </a:r>
            <a:endParaRPr lang="en-US" altLang="ko-KR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ED8738E-2D63-4F0D-BD87-B574D90531EB}"/>
              </a:ext>
            </a:extLst>
          </p:cNvPr>
          <p:cNvSpPr/>
          <p:nvPr/>
        </p:nvSpPr>
        <p:spPr>
          <a:xfrm>
            <a:off x="8826818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할부개월</a:t>
            </a:r>
            <a:endParaRPr lang="ko-KR" altLang="en-US" sz="11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D6BD8D0-3972-41A8-8643-D73F8F0447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8481"/>
            <a:ext cx="9409113" cy="5159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7320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1416946-068F-43FE-97A3-E05E4D765323}"/>
              </a:ext>
            </a:extLst>
          </p:cNvPr>
          <p:cNvSpPr txBox="1"/>
          <p:nvPr/>
        </p:nvSpPr>
        <p:spPr>
          <a:xfrm>
            <a:off x="9622156" y="2362199"/>
            <a:ext cx="171259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차 분석 대상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화장품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</a:t>
            </a:r>
            <a:r>
              <a:rPr lang="ko-KR" altLang="en-US" sz="14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캐릭터캐주얼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</a:t>
            </a:r>
            <a:r>
              <a:rPr lang="ko-KR" altLang="en-US" sz="14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유니캐주얼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타운모피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스포츠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0CDA90-B1B7-4315-B7B0-E3269CD6E7E7}"/>
              </a:ext>
            </a:extLst>
          </p:cNvPr>
          <p:cNvSpPr txBox="1"/>
          <p:nvPr/>
        </p:nvSpPr>
        <p:spPr>
          <a:xfrm>
            <a:off x="10025062" y="1780197"/>
            <a:ext cx="1076325" cy="307777"/>
          </a:xfrm>
          <a:prstGeom prst="rect">
            <a:avLst/>
          </a:prstGeom>
          <a:solidFill>
            <a:srgbClr val="009C7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INSIGHT</a:t>
            </a:r>
            <a:endParaRPr lang="ko-KR" altLang="en-US" sz="14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E13A9B2-5B6B-4DA7-9A00-AEBEE7E2E2EA}"/>
              </a:ext>
            </a:extLst>
          </p:cNvPr>
          <p:cNvSpPr/>
          <p:nvPr/>
        </p:nvSpPr>
        <p:spPr>
          <a:xfrm>
            <a:off x="10493694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mon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DB0F52E-AB94-49E6-864A-1F711C1653B6}"/>
              </a:ext>
            </a:extLst>
          </p:cNvPr>
          <p:cNvSpPr/>
          <p:nvPr/>
        </p:nvSpPr>
        <p:spPr>
          <a:xfrm>
            <a:off x="10493694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월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FF3C0C3-5449-4647-9D14-128993FB77FC}"/>
              </a:ext>
            </a:extLst>
          </p:cNvPr>
          <p:cNvSpPr txBox="1"/>
          <p:nvPr/>
        </p:nvSpPr>
        <p:spPr>
          <a:xfrm>
            <a:off x="2931842" y="1049725"/>
            <a:ext cx="2755883" cy="338554"/>
          </a:xfrm>
          <a:prstGeom prst="rect">
            <a:avLst/>
          </a:prstGeom>
          <a:solidFill>
            <a:srgbClr val="009C7D"/>
          </a:solidFill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할부요인에 따른 월별 판매금액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560B4FF-D56F-42BA-8168-69E0BA28D4C4}"/>
              </a:ext>
            </a:extLst>
          </p:cNvPr>
          <p:cNvSpPr/>
          <p:nvPr/>
        </p:nvSpPr>
        <p:spPr>
          <a:xfrm>
            <a:off x="888274" y="328023"/>
            <a:ext cx="11303726" cy="139700"/>
          </a:xfrm>
          <a:prstGeom prst="rect">
            <a:avLst/>
          </a:prstGeom>
          <a:solidFill>
            <a:srgbClr val="009C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4B063A1-1E1B-4A01-ADB0-56B601E7659C}"/>
              </a:ext>
            </a:extLst>
          </p:cNvPr>
          <p:cNvSpPr/>
          <p:nvPr/>
        </p:nvSpPr>
        <p:spPr>
          <a:xfrm>
            <a:off x="0" y="328023"/>
            <a:ext cx="3252651" cy="139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7A0D748-A6A0-4897-9412-07C39E48A233}"/>
              </a:ext>
            </a:extLst>
          </p:cNvPr>
          <p:cNvSpPr/>
          <p:nvPr/>
        </p:nvSpPr>
        <p:spPr>
          <a:xfrm>
            <a:off x="0" y="328023"/>
            <a:ext cx="2593257" cy="139700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F079726-1610-407B-9A0F-66167D4E1A58}"/>
              </a:ext>
            </a:extLst>
          </p:cNvPr>
          <p:cNvSpPr/>
          <p:nvPr/>
        </p:nvSpPr>
        <p:spPr>
          <a:xfrm>
            <a:off x="9660256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inst_fee</a:t>
            </a:r>
            <a:endParaRPr lang="en-US" altLang="ko-KR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75F6C9D-BAC0-4A31-94F9-30D0E04771B8}"/>
              </a:ext>
            </a:extLst>
          </p:cNvPr>
          <p:cNvSpPr/>
          <p:nvPr/>
        </p:nvSpPr>
        <p:spPr>
          <a:xfrm>
            <a:off x="9660256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할부이자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14A5E6A-7437-404D-8C68-007C4FA57009}"/>
              </a:ext>
            </a:extLst>
          </p:cNvPr>
          <p:cNvSpPr/>
          <p:nvPr/>
        </p:nvSpPr>
        <p:spPr>
          <a:xfrm>
            <a:off x="8826818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inst_mon</a:t>
            </a:r>
            <a:endParaRPr lang="en-US" altLang="ko-KR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ED8738E-2D63-4F0D-BD87-B574D90531EB}"/>
              </a:ext>
            </a:extLst>
          </p:cNvPr>
          <p:cNvSpPr/>
          <p:nvPr/>
        </p:nvSpPr>
        <p:spPr>
          <a:xfrm>
            <a:off x="8826818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할부개월</a:t>
            </a:r>
            <a:endParaRPr lang="ko-KR" altLang="en-US" sz="11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D6BD8D0-3972-41A8-8643-D73F8F0447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8481"/>
            <a:ext cx="9409113" cy="5159519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95D4EC9C-140B-44C1-BE17-533A7007BF91}"/>
              </a:ext>
            </a:extLst>
          </p:cNvPr>
          <p:cNvSpPr/>
          <p:nvPr/>
        </p:nvSpPr>
        <p:spPr>
          <a:xfrm>
            <a:off x="11334750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net_amt</a:t>
            </a:r>
            <a:endParaRPr lang="ko-KR" altLang="en-US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E5B8854-613C-4423-8E8E-57FE1EB9F320}"/>
              </a:ext>
            </a:extLst>
          </p:cNvPr>
          <p:cNvSpPr/>
          <p:nvPr/>
        </p:nvSpPr>
        <p:spPr>
          <a:xfrm>
            <a:off x="11334750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순판매액</a:t>
            </a:r>
          </a:p>
        </p:txBody>
      </p:sp>
    </p:spTree>
    <p:extLst>
      <p:ext uri="{BB962C8B-B14F-4D97-AF65-F5344CB8AC3E}">
        <p14:creationId xmlns:p14="http://schemas.microsoft.com/office/powerpoint/2010/main" val="17631668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5421477-EDEE-491E-98AF-FE1B10D4C489}"/>
              </a:ext>
            </a:extLst>
          </p:cNvPr>
          <p:cNvSpPr txBox="1"/>
          <p:nvPr/>
        </p:nvSpPr>
        <p:spPr>
          <a:xfrm>
            <a:off x="9622156" y="2362199"/>
            <a:ext cx="171259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차 분석 대상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화장품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</a:t>
            </a:r>
            <a:r>
              <a:rPr lang="ko-KR" altLang="en-US" sz="14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캐릭터캐주얼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</a:t>
            </a:r>
            <a:r>
              <a:rPr lang="ko-KR" altLang="en-US" sz="14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유니캐주얼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타운모피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스포츠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36BCB4-ACC0-4627-AB29-34761957EB99}"/>
              </a:ext>
            </a:extLst>
          </p:cNvPr>
          <p:cNvSpPr txBox="1"/>
          <p:nvPr/>
        </p:nvSpPr>
        <p:spPr>
          <a:xfrm>
            <a:off x="10025062" y="1780197"/>
            <a:ext cx="1076325" cy="307777"/>
          </a:xfrm>
          <a:prstGeom prst="rect">
            <a:avLst/>
          </a:prstGeom>
          <a:solidFill>
            <a:srgbClr val="009C7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INSIGHT</a:t>
            </a:r>
            <a:endParaRPr lang="ko-KR" altLang="en-US" sz="14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33634DA-FEDD-4257-80A3-009752DE16CB}"/>
              </a:ext>
            </a:extLst>
          </p:cNvPr>
          <p:cNvSpPr/>
          <p:nvPr/>
        </p:nvSpPr>
        <p:spPr>
          <a:xfrm>
            <a:off x="11334750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net_amt</a:t>
            </a:r>
            <a:endParaRPr lang="ko-KR" altLang="en-US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C6897AB-7DDB-44EF-AC9F-5D631F4BD774}"/>
              </a:ext>
            </a:extLst>
          </p:cNvPr>
          <p:cNvSpPr/>
          <p:nvPr/>
        </p:nvSpPr>
        <p:spPr>
          <a:xfrm>
            <a:off x="11334750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순판매액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A0115F6-2EAC-46BC-AADE-B820BECE31E3}"/>
              </a:ext>
            </a:extLst>
          </p:cNvPr>
          <p:cNvSpPr/>
          <p:nvPr/>
        </p:nvSpPr>
        <p:spPr>
          <a:xfrm>
            <a:off x="10493694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mon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1B097F2-884B-43F7-A48B-CCF737EC4C0C}"/>
              </a:ext>
            </a:extLst>
          </p:cNvPr>
          <p:cNvSpPr/>
          <p:nvPr/>
        </p:nvSpPr>
        <p:spPr>
          <a:xfrm>
            <a:off x="10493694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월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0FB15CB-CFAF-4256-A3C2-32FEAFE7A418}"/>
              </a:ext>
            </a:extLst>
          </p:cNvPr>
          <p:cNvSpPr txBox="1"/>
          <p:nvPr/>
        </p:nvSpPr>
        <p:spPr>
          <a:xfrm>
            <a:off x="2931842" y="1049725"/>
            <a:ext cx="2755883" cy="338554"/>
          </a:xfrm>
          <a:prstGeom prst="rect">
            <a:avLst/>
          </a:prstGeom>
          <a:solidFill>
            <a:srgbClr val="009C7D"/>
          </a:solidFill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할부요인에 따른 월별 판매금액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9A51453-A05B-45F4-951C-334E8D34D380}"/>
              </a:ext>
            </a:extLst>
          </p:cNvPr>
          <p:cNvSpPr/>
          <p:nvPr/>
        </p:nvSpPr>
        <p:spPr>
          <a:xfrm>
            <a:off x="888274" y="328023"/>
            <a:ext cx="11303726" cy="139700"/>
          </a:xfrm>
          <a:prstGeom prst="rect">
            <a:avLst/>
          </a:prstGeom>
          <a:solidFill>
            <a:srgbClr val="009C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3F22A8E-EA7A-459F-B06C-5E60817380A5}"/>
              </a:ext>
            </a:extLst>
          </p:cNvPr>
          <p:cNvSpPr/>
          <p:nvPr/>
        </p:nvSpPr>
        <p:spPr>
          <a:xfrm>
            <a:off x="0" y="328023"/>
            <a:ext cx="3252651" cy="139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2F84E69-C2D5-435D-8832-CAF8E7909CAD}"/>
              </a:ext>
            </a:extLst>
          </p:cNvPr>
          <p:cNvSpPr/>
          <p:nvPr/>
        </p:nvSpPr>
        <p:spPr>
          <a:xfrm>
            <a:off x="0" y="328023"/>
            <a:ext cx="2593257" cy="139700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8EEC2F8-8917-42F1-A35C-B3A83E77DD91}"/>
              </a:ext>
            </a:extLst>
          </p:cNvPr>
          <p:cNvSpPr/>
          <p:nvPr/>
        </p:nvSpPr>
        <p:spPr>
          <a:xfrm>
            <a:off x="9660256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inst_fee</a:t>
            </a:r>
            <a:endParaRPr lang="en-US" altLang="ko-KR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28B88B1-F400-40C0-A27D-DB24763BE52A}"/>
              </a:ext>
            </a:extLst>
          </p:cNvPr>
          <p:cNvSpPr/>
          <p:nvPr/>
        </p:nvSpPr>
        <p:spPr>
          <a:xfrm>
            <a:off x="9660256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할부이자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1BE5283-F72F-4925-A998-86D1D6AB9473}"/>
              </a:ext>
            </a:extLst>
          </p:cNvPr>
          <p:cNvSpPr/>
          <p:nvPr/>
        </p:nvSpPr>
        <p:spPr>
          <a:xfrm>
            <a:off x="8826818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inst_mon</a:t>
            </a:r>
            <a:endParaRPr lang="en-US" altLang="ko-KR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A2B0262-0A0A-49DB-8973-E1304395C547}"/>
              </a:ext>
            </a:extLst>
          </p:cNvPr>
          <p:cNvSpPr/>
          <p:nvPr/>
        </p:nvSpPr>
        <p:spPr>
          <a:xfrm>
            <a:off x="8826818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할부개월</a:t>
            </a:r>
            <a:endParaRPr lang="ko-KR" altLang="en-US" sz="11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07B7EDD8-8A22-4217-AA1C-CB44E85BEE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92263"/>
            <a:ext cx="9445548" cy="5179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6030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C70392CA-65E0-4432-B4D6-C9C12632CE73}"/>
              </a:ext>
            </a:extLst>
          </p:cNvPr>
          <p:cNvSpPr/>
          <p:nvPr/>
        </p:nvSpPr>
        <p:spPr>
          <a:xfrm>
            <a:off x="10493694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str_nm</a:t>
            </a:r>
            <a:endParaRPr lang="en-US" altLang="ko-KR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74E928D-2DB6-4E9C-BB1A-AD91F3CDB2B0}"/>
              </a:ext>
            </a:extLst>
          </p:cNvPr>
          <p:cNvSpPr/>
          <p:nvPr/>
        </p:nvSpPr>
        <p:spPr>
          <a:xfrm>
            <a:off x="10493694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지점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5608A99-E796-4928-BDA7-88E820ED1905}"/>
              </a:ext>
            </a:extLst>
          </p:cNvPr>
          <p:cNvSpPr txBox="1"/>
          <p:nvPr/>
        </p:nvSpPr>
        <p:spPr>
          <a:xfrm>
            <a:off x="2931842" y="1049725"/>
            <a:ext cx="2941831" cy="338554"/>
          </a:xfrm>
          <a:prstGeom prst="rect">
            <a:avLst/>
          </a:prstGeom>
          <a:solidFill>
            <a:srgbClr val="009C7D"/>
          </a:solidFill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할부요인에 따른 지점별 판매건수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CAAE71F-78F4-4AF3-95F5-9A60070EFFE8}"/>
              </a:ext>
            </a:extLst>
          </p:cNvPr>
          <p:cNvSpPr/>
          <p:nvPr/>
        </p:nvSpPr>
        <p:spPr>
          <a:xfrm>
            <a:off x="888274" y="328023"/>
            <a:ext cx="11303726" cy="139700"/>
          </a:xfrm>
          <a:prstGeom prst="rect">
            <a:avLst/>
          </a:prstGeom>
          <a:solidFill>
            <a:srgbClr val="009C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B3DC717-B009-4C14-94D0-F57B143CCD02}"/>
              </a:ext>
            </a:extLst>
          </p:cNvPr>
          <p:cNvSpPr/>
          <p:nvPr/>
        </p:nvSpPr>
        <p:spPr>
          <a:xfrm>
            <a:off x="0" y="328023"/>
            <a:ext cx="3252651" cy="139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1F3D7F25-8897-4AC8-BA74-01874F138A13}"/>
              </a:ext>
            </a:extLst>
          </p:cNvPr>
          <p:cNvSpPr/>
          <p:nvPr/>
        </p:nvSpPr>
        <p:spPr>
          <a:xfrm>
            <a:off x="0" y="328023"/>
            <a:ext cx="2593257" cy="139700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F3F2B32-8479-4D71-A9E3-F6C08E83B8A4}"/>
              </a:ext>
            </a:extLst>
          </p:cNvPr>
          <p:cNvSpPr/>
          <p:nvPr/>
        </p:nvSpPr>
        <p:spPr>
          <a:xfrm>
            <a:off x="11334750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count</a:t>
            </a:r>
            <a:endParaRPr lang="ko-KR" altLang="en-US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AC09A997-EE88-40D4-ACEA-8C59150A468B}"/>
              </a:ext>
            </a:extLst>
          </p:cNvPr>
          <p:cNvSpPr/>
          <p:nvPr/>
        </p:nvSpPr>
        <p:spPr>
          <a:xfrm>
            <a:off x="11334750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판매건수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4108637-5799-4BE1-932F-8F5370607BF6}"/>
              </a:ext>
            </a:extLst>
          </p:cNvPr>
          <p:cNvSpPr/>
          <p:nvPr/>
        </p:nvSpPr>
        <p:spPr>
          <a:xfrm>
            <a:off x="9660256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inst_fee</a:t>
            </a:r>
            <a:endParaRPr lang="en-US" altLang="ko-KR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809FFC6-C201-4858-AA2E-EF1D844B1DBF}"/>
              </a:ext>
            </a:extLst>
          </p:cNvPr>
          <p:cNvSpPr/>
          <p:nvPr/>
        </p:nvSpPr>
        <p:spPr>
          <a:xfrm>
            <a:off x="9660256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할부이자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864A260-DA7B-41C9-9CB1-B7CD951625D7}"/>
              </a:ext>
            </a:extLst>
          </p:cNvPr>
          <p:cNvSpPr/>
          <p:nvPr/>
        </p:nvSpPr>
        <p:spPr>
          <a:xfrm>
            <a:off x="8826818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inst_mon</a:t>
            </a:r>
            <a:endParaRPr lang="en-US" altLang="ko-KR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3AB5869-B79D-49B2-A5D6-694F51E09489}"/>
              </a:ext>
            </a:extLst>
          </p:cNvPr>
          <p:cNvSpPr/>
          <p:nvPr/>
        </p:nvSpPr>
        <p:spPr>
          <a:xfrm>
            <a:off x="8826818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할부개월</a:t>
            </a:r>
            <a:endParaRPr lang="ko-KR" altLang="en-US" sz="11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74D03E2-9D4A-4AA4-AD55-771EB58943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7968"/>
            <a:ext cx="9409113" cy="5159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3568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42C5F7FA-7AE6-4702-A47E-6673B183E2BB}"/>
              </a:ext>
            </a:extLst>
          </p:cNvPr>
          <p:cNvSpPr/>
          <p:nvPr/>
        </p:nvSpPr>
        <p:spPr>
          <a:xfrm>
            <a:off x="11334750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net_amt</a:t>
            </a:r>
            <a:endParaRPr lang="ko-KR" altLang="en-US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5B0C4D5-2989-4333-A579-E9C9DC71BF62}"/>
              </a:ext>
            </a:extLst>
          </p:cNvPr>
          <p:cNvSpPr/>
          <p:nvPr/>
        </p:nvSpPr>
        <p:spPr>
          <a:xfrm>
            <a:off x="11334750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순판매액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CA7FD9E-99A5-41CE-860E-90C9128450D1}"/>
              </a:ext>
            </a:extLst>
          </p:cNvPr>
          <p:cNvSpPr txBox="1"/>
          <p:nvPr/>
        </p:nvSpPr>
        <p:spPr>
          <a:xfrm>
            <a:off x="2931842" y="1049725"/>
            <a:ext cx="2941831" cy="338554"/>
          </a:xfrm>
          <a:prstGeom prst="rect">
            <a:avLst/>
          </a:prstGeom>
          <a:solidFill>
            <a:srgbClr val="009C7D"/>
          </a:solidFill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할부요인에 따른 지점별 판매금액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9512E78-4D9E-485A-95E1-0F2657AB8543}"/>
              </a:ext>
            </a:extLst>
          </p:cNvPr>
          <p:cNvSpPr/>
          <p:nvPr/>
        </p:nvSpPr>
        <p:spPr>
          <a:xfrm>
            <a:off x="888274" y="328023"/>
            <a:ext cx="11303726" cy="139700"/>
          </a:xfrm>
          <a:prstGeom prst="rect">
            <a:avLst/>
          </a:prstGeom>
          <a:solidFill>
            <a:srgbClr val="009C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0FAEA86-2D2F-4D85-97FB-0E5D80AB33A2}"/>
              </a:ext>
            </a:extLst>
          </p:cNvPr>
          <p:cNvSpPr/>
          <p:nvPr/>
        </p:nvSpPr>
        <p:spPr>
          <a:xfrm>
            <a:off x="0" y="328023"/>
            <a:ext cx="3252651" cy="139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FEF8FBF-5A8B-4EE7-94E7-F044D026B920}"/>
              </a:ext>
            </a:extLst>
          </p:cNvPr>
          <p:cNvSpPr/>
          <p:nvPr/>
        </p:nvSpPr>
        <p:spPr>
          <a:xfrm>
            <a:off x="0" y="328023"/>
            <a:ext cx="2593257" cy="139700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FF29E1B2-1AD0-4E67-9FDD-C73225E237A2}"/>
              </a:ext>
            </a:extLst>
          </p:cNvPr>
          <p:cNvSpPr/>
          <p:nvPr/>
        </p:nvSpPr>
        <p:spPr>
          <a:xfrm>
            <a:off x="10493694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str_nm</a:t>
            </a:r>
            <a:endParaRPr lang="en-US" altLang="ko-KR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5DFEAE97-0345-47B6-A612-09B5BCCEC6AD}"/>
              </a:ext>
            </a:extLst>
          </p:cNvPr>
          <p:cNvSpPr/>
          <p:nvPr/>
        </p:nvSpPr>
        <p:spPr>
          <a:xfrm>
            <a:off x="10493694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지점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9DC1DEF-218E-4BC1-9A4E-52E77214FA6A}"/>
              </a:ext>
            </a:extLst>
          </p:cNvPr>
          <p:cNvSpPr/>
          <p:nvPr/>
        </p:nvSpPr>
        <p:spPr>
          <a:xfrm>
            <a:off x="9660256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inst_fee</a:t>
            </a:r>
            <a:endParaRPr lang="en-US" altLang="ko-KR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8854301-A43C-41C1-B6A7-B564B996DD50}"/>
              </a:ext>
            </a:extLst>
          </p:cNvPr>
          <p:cNvSpPr/>
          <p:nvPr/>
        </p:nvSpPr>
        <p:spPr>
          <a:xfrm>
            <a:off x="9660256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할부이자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7010ACF-80E6-4A9A-9D42-1AF2B18DF640}"/>
              </a:ext>
            </a:extLst>
          </p:cNvPr>
          <p:cNvSpPr/>
          <p:nvPr/>
        </p:nvSpPr>
        <p:spPr>
          <a:xfrm>
            <a:off x="8826818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inst_mon</a:t>
            </a:r>
            <a:endParaRPr lang="en-US" altLang="ko-KR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BD5FE2B-2685-42FD-A00F-50B1DB809993}"/>
              </a:ext>
            </a:extLst>
          </p:cNvPr>
          <p:cNvSpPr/>
          <p:nvPr/>
        </p:nvSpPr>
        <p:spPr>
          <a:xfrm>
            <a:off x="8826818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할부개월</a:t>
            </a:r>
            <a:endParaRPr lang="ko-KR" altLang="en-US" sz="11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9083ECCD-1D04-4FDB-8C41-053F512AC8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7968"/>
            <a:ext cx="9409113" cy="5159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5316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718AF66-E86F-4B24-82AC-6ACCA3F356AA}"/>
              </a:ext>
            </a:extLst>
          </p:cNvPr>
          <p:cNvSpPr/>
          <p:nvPr/>
        </p:nvSpPr>
        <p:spPr>
          <a:xfrm>
            <a:off x="2729379" y="2533650"/>
            <a:ext cx="6690846" cy="581025"/>
          </a:xfrm>
          <a:prstGeom prst="rect">
            <a:avLst/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813A34-DB9B-47A0-A9C4-734233900605}"/>
              </a:ext>
            </a:extLst>
          </p:cNvPr>
          <p:cNvSpPr txBox="1"/>
          <p:nvPr/>
        </p:nvSpPr>
        <p:spPr>
          <a:xfrm>
            <a:off x="4147297" y="3008828"/>
            <a:ext cx="391645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0" b="0" i="0" dirty="0">
                <a:solidFill>
                  <a:srgbClr val="1F4E79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주요분석</a:t>
            </a:r>
            <a:endParaRPr lang="ko-KR" altLang="en-US" sz="9600" dirty="0">
              <a:solidFill>
                <a:srgbClr val="1F4E79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5916BD-D8BE-4A3C-8305-96CF8308CBEE}"/>
              </a:ext>
            </a:extLst>
          </p:cNvPr>
          <p:cNvSpPr txBox="1"/>
          <p:nvPr/>
        </p:nvSpPr>
        <p:spPr>
          <a:xfrm>
            <a:off x="3048000" y="2563296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800" b="0" i="0" dirty="0">
                <a:solidFill>
                  <a:schemeClr val="bg1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Major Analysis</a:t>
            </a:r>
          </a:p>
        </p:txBody>
      </p:sp>
    </p:spTree>
    <p:extLst>
      <p:ext uri="{BB962C8B-B14F-4D97-AF65-F5344CB8AC3E}">
        <p14:creationId xmlns:p14="http://schemas.microsoft.com/office/powerpoint/2010/main" val="32812300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CFADBF8D-6132-4B99-970B-89AD47291EB9}"/>
              </a:ext>
            </a:extLst>
          </p:cNvPr>
          <p:cNvSpPr/>
          <p:nvPr/>
        </p:nvSpPr>
        <p:spPr>
          <a:xfrm>
            <a:off x="9454662" y="1943610"/>
            <a:ext cx="2426968" cy="4152390"/>
          </a:xfrm>
          <a:prstGeom prst="roundRect">
            <a:avLst/>
          </a:prstGeom>
          <a:noFill/>
          <a:ln>
            <a:solidFill>
              <a:srgbClr val="009C7D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7B63B13-F104-4013-B8EB-52C09B4D51FD}"/>
              </a:ext>
            </a:extLst>
          </p:cNvPr>
          <p:cNvSpPr/>
          <p:nvPr/>
        </p:nvSpPr>
        <p:spPr>
          <a:xfrm>
            <a:off x="888274" y="328023"/>
            <a:ext cx="11303726" cy="139700"/>
          </a:xfrm>
          <a:prstGeom prst="rect">
            <a:avLst/>
          </a:prstGeom>
          <a:solidFill>
            <a:srgbClr val="009C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692671E-4058-4D63-BDAE-F00043C65D14}"/>
              </a:ext>
            </a:extLst>
          </p:cNvPr>
          <p:cNvSpPr/>
          <p:nvPr/>
        </p:nvSpPr>
        <p:spPr>
          <a:xfrm>
            <a:off x="0" y="328023"/>
            <a:ext cx="3252651" cy="139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231A579-229E-4C0D-837D-A250E96089F0}"/>
              </a:ext>
            </a:extLst>
          </p:cNvPr>
          <p:cNvSpPr/>
          <p:nvPr/>
        </p:nvSpPr>
        <p:spPr>
          <a:xfrm>
            <a:off x="0" y="328023"/>
            <a:ext cx="2593257" cy="139700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A58805A-00DB-430E-8E5A-1134459CFE92}"/>
              </a:ext>
            </a:extLst>
          </p:cNvPr>
          <p:cNvSpPr txBox="1"/>
          <p:nvPr/>
        </p:nvSpPr>
        <p:spPr>
          <a:xfrm>
            <a:off x="9660256" y="2391666"/>
            <a:ext cx="17125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차 분석 대상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1C634CA-4387-4ADA-8700-AD112B9F5A06}"/>
              </a:ext>
            </a:extLst>
          </p:cNvPr>
          <p:cNvSpPr txBox="1"/>
          <p:nvPr/>
        </p:nvSpPr>
        <p:spPr>
          <a:xfrm>
            <a:off x="10133793" y="1789722"/>
            <a:ext cx="1076325" cy="307777"/>
          </a:xfrm>
          <a:prstGeom prst="rect">
            <a:avLst/>
          </a:prstGeom>
          <a:solidFill>
            <a:srgbClr val="009C7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INSIGHT</a:t>
            </a:r>
            <a:endParaRPr lang="ko-KR" altLang="en-US" sz="14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D301B17-123C-47E7-8904-B50C96807F91}"/>
              </a:ext>
            </a:extLst>
          </p:cNvPr>
          <p:cNvSpPr/>
          <p:nvPr/>
        </p:nvSpPr>
        <p:spPr>
          <a:xfrm>
            <a:off x="11334750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count</a:t>
            </a:r>
            <a:endParaRPr lang="ko-KR" altLang="en-US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A18FC5D-7C6C-4522-86F0-A514395AF179}"/>
              </a:ext>
            </a:extLst>
          </p:cNvPr>
          <p:cNvSpPr/>
          <p:nvPr/>
        </p:nvSpPr>
        <p:spPr>
          <a:xfrm>
            <a:off x="11334750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판매건수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4740D90-4855-4626-863C-9CD3327FE722}"/>
              </a:ext>
            </a:extLst>
          </p:cNvPr>
          <p:cNvSpPr/>
          <p:nvPr/>
        </p:nvSpPr>
        <p:spPr>
          <a:xfrm>
            <a:off x="10493694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buyer_nm</a:t>
            </a:r>
            <a:endParaRPr lang="en-US" altLang="ko-KR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7E0EC27-C386-46A3-A62E-B1DB718E1EAC}"/>
              </a:ext>
            </a:extLst>
          </p:cNvPr>
          <p:cNvSpPr/>
          <p:nvPr/>
        </p:nvSpPr>
        <p:spPr>
          <a:xfrm>
            <a:off x="10493694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카테고리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50B3B75-FE8B-4D7D-9C86-38E30A2F4AB0}"/>
              </a:ext>
            </a:extLst>
          </p:cNvPr>
          <p:cNvSpPr/>
          <p:nvPr/>
        </p:nvSpPr>
        <p:spPr>
          <a:xfrm>
            <a:off x="9660256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dc_rate</a:t>
            </a:r>
            <a:endParaRPr lang="en-US" altLang="ko-KR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7D58C36-300D-41B3-B5D8-E310158C304E}"/>
              </a:ext>
            </a:extLst>
          </p:cNvPr>
          <p:cNvSpPr/>
          <p:nvPr/>
        </p:nvSpPr>
        <p:spPr>
          <a:xfrm>
            <a:off x="9660256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할인율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8A37A8C-05DE-42D3-B81D-73B75757D161}"/>
              </a:ext>
            </a:extLst>
          </p:cNvPr>
          <p:cNvSpPr txBox="1"/>
          <p:nvPr/>
        </p:nvSpPr>
        <p:spPr>
          <a:xfrm>
            <a:off x="2931842" y="1481043"/>
            <a:ext cx="3127779" cy="338554"/>
          </a:xfrm>
          <a:prstGeom prst="rect">
            <a:avLst/>
          </a:prstGeom>
          <a:solidFill>
            <a:srgbClr val="009C7D"/>
          </a:solidFill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할인율에 따른 카테고리별 판매건수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390FB3F-C0C6-4B82-9F42-EFA55B96AA76}"/>
              </a:ext>
            </a:extLst>
          </p:cNvPr>
          <p:cNvSpPr txBox="1"/>
          <p:nvPr/>
        </p:nvSpPr>
        <p:spPr>
          <a:xfrm>
            <a:off x="10169036" y="4030944"/>
            <a:ext cx="171259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차 분석 대상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화장품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ko-KR" altLang="en-US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ADE6A29-C398-48DB-A91A-AC2B5FA74183}"/>
              </a:ext>
            </a:extLst>
          </p:cNvPr>
          <p:cNvSpPr txBox="1"/>
          <p:nvPr/>
        </p:nvSpPr>
        <p:spPr>
          <a:xfrm>
            <a:off x="9660256" y="3429000"/>
            <a:ext cx="115252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화장품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D15967B-E0CB-47C6-924B-8156262BBFC5}"/>
              </a:ext>
            </a:extLst>
          </p:cNvPr>
          <p:cNvSpPr txBox="1"/>
          <p:nvPr/>
        </p:nvSpPr>
        <p:spPr>
          <a:xfrm>
            <a:off x="49870" y="557282"/>
            <a:ext cx="35559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highlight>
                  <a:srgbClr val="009C7D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[1-1]</a:t>
            </a:r>
            <a:r>
              <a:rPr lang="ko-KR" altLang="en-US" sz="1200" dirty="0">
                <a:solidFill>
                  <a:schemeClr val="bg1"/>
                </a:solidFill>
                <a:highlight>
                  <a:srgbClr val="009C7D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할인율별</a:t>
            </a:r>
            <a:r>
              <a:rPr lang="en-US" altLang="ko-KR" sz="1200" dirty="0">
                <a:solidFill>
                  <a:schemeClr val="bg1"/>
                </a:solidFill>
                <a:highlight>
                  <a:srgbClr val="009C7D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[0%,5%,10%]</a:t>
            </a:r>
            <a:r>
              <a:rPr lang="ko-KR" altLang="en-US" sz="1200" dirty="0">
                <a:solidFill>
                  <a:schemeClr val="bg1"/>
                </a:solidFill>
                <a:highlight>
                  <a:srgbClr val="009C7D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판매건수 백분율</a:t>
            </a:r>
            <a:endParaRPr lang="en-US" altLang="ko-KR" sz="1200" dirty="0">
              <a:solidFill>
                <a:schemeClr val="bg1"/>
              </a:solidFill>
              <a:highlight>
                <a:srgbClr val="009C7D"/>
              </a:highlight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[1-2] 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할인율별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[0%,5%,10%]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판매금액 백분율</a:t>
            </a:r>
            <a:endParaRPr lang="en-US" altLang="ko-KR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[2-1] 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할부요인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</a:t>
            </a:r>
            <a:r>
              <a:rPr lang="ko-KR" altLang="en-US" sz="12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할부개월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이자유무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]) 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판매건수 백분율</a:t>
            </a:r>
            <a:endParaRPr lang="en-US" altLang="ko-KR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[2-2] 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할부요인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</a:t>
            </a:r>
            <a:r>
              <a:rPr lang="ko-KR" altLang="en-US" sz="12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할부개월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이자유무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]) 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판매건수 백분율</a:t>
            </a:r>
            <a:endParaRPr lang="en-US" altLang="ko-KR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660520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DA059575-6892-4D45-87C3-2CEA369F78B3}"/>
              </a:ext>
            </a:extLst>
          </p:cNvPr>
          <p:cNvSpPr txBox="1"/>
          <p:nvPr/>
        </p:nvSpPr>
        <p:spPr>
          <a:xfrm>
            <a:off x="9622156" y="2362199"/>
            <a:ext cx="171259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차 분석 대상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화장품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</a:t>
            </a:r>
            <a:r>
              <a:rPr lang="ko-KR" altLang="en-US" sz="14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캐릭터캐주얼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</a:t>
            </a:r>
            <a:r>
              <a:rPr lang="ko-KR" altLang="en-US" sz="14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유니캐주얼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타운모피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스포츠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B3ED49A-C419-4272-BC29-DEFC8C533C32}"/>
              </a:ext>
            </a:extLst>
          </p:cNvPr>
          <p:cNvSpPr txBox="1"/>
          <p:nvPr/>
        </p:nvSpPr>
        <p:spPr>
          <a:xfrm>
            <a:off x="10025062" y="1780197"/>
            <a:ext cx="1076325" cy="307777"/>
          </a:xfrm>
          <a:prstGeom prst="rect">
            <a:avLst/>
          </a:prstGeom>
          <a:solidFill>
            <a:srgbClr val="009C7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INSIGHT</a:t>
            </a:r>
            <a:endParaRPr lang="ko-KR" altLang="en-US" sz="14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76B9160-8726-49B6-998C-3D537F6C1F88}"/>
              </a:ext>
            </a:extLst>
          </p:cNvPr>
          <p:cNvSpPr/>
          <p:nvPr/>
        </p:nvSpPr>
        <p:spPr>
          <a:xfrm>
            <a:off x="888274" y="328023"/>
            <a:ext cx="11303726" cy="139700"/>
          </a:xfrm>
          <a:prstGeom prst="rect">
            <a:avLst/>
          </a:prstGeom>
          <a:solidFill>
            <a:srgbClr val="009C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A2E03E6-A5F6-4815-B85A-EC5B00DA8496}"/>
              </a:ext>
            </a:extLst>
          </p:cNvPr>
          <p:cNvSpPr/>
          <p:nvPr/>
        </p:nvSpPr>
        <p:spPr>
          <a:xfrm>
            <a:off x="0" y="328023"/>
            <a:ext cx="3252651" cy="139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5D17B96-6964-4DA9-B46F-76AAC1CB0DD7}"/>
              </a:ext>
            </a:extLst>
          </p:cNvPr>
          <p:cNvSpPr/>
          <p:nvPr/>
        </p:nvSpPr>
        <p:spPr>
          <a:xfrm>
            <a:off x="0" y="328023"/>
            <a:ext cx="2593257" cy="139700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19F80B9E-F4EF-4FF9-9E42-23C58343CE8C}"/>
              </a:ext>
            </a:extLst>
          </p:cNvPr>
          <p:cNvSpPr/>
          <p:nvPr/>
        </p:nvSpPr>
        <p:spPr>
          <a:xfrm>
            <a:off x="11334750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net_amt</a:t>
            </a:r>
            <a:endParaRPr lang="ko-KR" altLang="en-US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490BD96-3AA9-4ED9-8737-7E103935C6B5}"/>
              </a:ext>
            </a:extLst>
          </p:cNvPr>
          <p:cNvSpPr/>
          <p:nvPr/>
        </p:nvSpPr>
        <p:spPr>
          <a:xfrm>
            <a:off x="11334750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순판매액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D0A2D1B1-9D1F-46CD-B87B-B3953A16AFA2}"/>
              </a:ext>
            </a:extLst>
          </p:cNvPr>
          <p:cNvSpPr/>
          <p:nvPr/>
        </p:nvSpPr>
        <p:spPr>
          <a:xfrm>
            <a:off x="10493694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buyer_nm</a:t>
            </a:r>
            <a:endParaRPr lang="en-US" altLang="ko-KR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D5E9A039-7C5F-43E8-BD85-5BF3773078BE}"/>
              </a:ext>
            </a:extLst>
          </p:cNvPr>
          <p:cNvSpPr/>
          <p:nvPr/>
        </p:nvSpPr>
        <p:spPr>
          <a:xfrm>
            <a:off x="10493694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카테고리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3CCBA582-3EA8-4355-A466-C3DE775C1A5D}"/>
              </a:ext>
            </a:extLst>
          </p:cNvPr>
          <p:cNvSpPr/>
          <p:nvPr/>
        </p:nvSpPr>
        <p:spPr>
          <a:xfrm>
            <a:off x="9660256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dc_rate</a:t>
            </a:r>
            <a:endParaRPr lang="en-US" altLang="ko-KR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BA443405-A0B1-48AD-9A0B-4654DFC2D408}"/>
              </a:ext>
            </a:extLst>
          </p:cNvPr>
          <p:cNvSpPr/>
          <p:nvPr/>
        </p:nvSpPr>
        <p:spPr>
          <a:xfrm>
            <a:off x="9660256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할인율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EB6EEAD-0C15-48C6-886B-D53EAC429D41}"/>
              </a:ext>
            </a:extLst>
          </p:cNvPr>
          <p:cNvSpPr txBox="1"/>
          <p:nvPr/>
        </p:nvSpPr>
        <p:spPr>
          <a:xfrm>
            <a:off x="2931842" y="1049725"/>
            <a:ext cx="3127779" cy="338554"/>
          </a:xfrm>
          <a:prstGeom prst="rect">
            <a:avLst/>
          </a:prstGeom>
          <a:solidFill>
            <a:srgbClr val="009C7D"/>
          </a:solidFill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할인율에 따른 </a:t>
            </a:r>
            <a:r>
              <a:rPr lang="ko-KR" altLang="en-US" sz="16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카테고리별 판매금액</a:t>
            </a:r>
            <a:endParaRPr lang="ko-KR" altLang="en-US" sz="16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215123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1416946-068F-43FE-97A3-E05E4D765323}"/>
              </a:ext>
            </a:extLst>
          </p:cNvPr>
          <p:cNvSpPr txBox="1"/>
          <p:nvPr/>
        </p:nvSpPr>
        <p:spPr>
          <a:xfrm>
            <a:off x="9622156" y="2362199"/>
            <a:ext cx="171259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차 분석 대상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화장품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</a:t>
            </a:r>
            <a:r>
              <a:rPr lang="ko-KR" altLang="en-US" sz="14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캐릭터캐주얼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</a:t>
            </a:r>
            <a:r>
              <a:rPr lang="ko-KR" altLang="en-US" sz="14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유니캐주얼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타운모피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스포츠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0CDA90-B1B7-4315-B7B0-E3269CD6E7E7}"/>
              </a:ext>
            </a:extLst>
          </p:cNvPr>
          <p:cNvSpPr txBox="1"/>
          <p:nvPr/>
        </p:nvSpPr>
        <p:spPr>
          <a:xfrm>
            <a:off x="10025062" y="1780197"/>
            <a:ext cx="1076325" cy="307777"/>
          </a:xfrm>
          <a:prstGeom prst="rect">
            <a:avLst/>
          </a:prstGeom>
          <a:solidFill>
            <a:srgbClr val="009C7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INSIGHT</a:t>
            </a:r>
            <a:endParaRPr lang="ko-KR" altLang="en-US" sz="14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E13A9B2-5B6B-4DA7-9A00-AEBEE7E2E2EA}"/>
              </a:ext>
            </a:extLst>
          </p:cNvPr>
          <p:cNvSpPr/>
          <p:nvPr/>
        </p:nvSpPr>
        <p:spPr>
          <a:xfrm>
            <a:off x="10493694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mon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DB0F52E-AB94-49E6-864A-1F711C1653B6}"/>
              </a:ext>
            </a:extLst>
          </p:cNvPr>
          <p:cNvSpPr/>
          <p:nvPr/>
        </p:nvSpPr>
        <p:spPr>
          <a:xfrm>
            <a:off x="10493694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월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B648647-990E-45D8-9B36-278311B4212E}"/>
              </a:ext>
            </a:extLst>
          </p:cNvPr>
          <p:cNvSpPr/>
          <p:nvPr/>
        </p:nvSpPr>
        <p:spPr>
          <a:xfrm>
            <a:off x="9660256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dc_rate</a:t>
            </a:r>
            <a:endParaRPr lang="en-US" altLang="ko-KR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63A4FAC-2408-424B-A5F3-C372BF295572}"/>
              </a:ext>
            </a:extLst>
          </p:cNvPr>
          <p:cNvSpPr/>
          <p:nvPr/>
        </p:nvSpPr>
        <p:spPr>
          <a:xfrm>
            <a:off x="9660256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할인율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FF3C0C3-5449-4647-9D14-128993FB77FC}"/>
              </a:ext>
            </a:extLst>
          </p:cNvPr>
          <p:cNvSpPr txBox="1"/>
          <p:nvPr/>
        </p:nvSpPr>
        <p:spPr>
          <a:xfrm>
            <a:off x="2931842" y="1049725"/>
            <a:ext cx="2569934" cy="338554"/>
          </a:xfrm>
          <a:prstGeom prst="rect">
            <a:avLst/>
          </a:prstGeom>
          <a:solidFill>
            <a:srgbClr val="009C7D"/>
          </a:solidFill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할인율에 따른 월별 판매건수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560B4FF-D56F-42BA-8168-69E0BA28D4C4}"/>
              </a:ext>
            </a:extLst>
          </p:cNvPr>
          <p:cNvSpPr/>
          <p:nvPr/>
        </p:nvSpPr>
        <p:spPr>
          <a:xfrm>
            <a:off x="888274" y="328023"/>
            <a:ext cx="11303726" cy="139700"/>
          </a:xfrm>
          <a:prstGeom prst="rect">
            <a:avLst/>
          </a:prstGeom>
          <a:solidFill>
            <a:srgbClr val="009C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4B063A1-1E1B-4A01-ADB0-56B601E7659C}"/>
              </a:ext>
            </a:extLst>
          </p:cNvPr>
          <p:cNvSpPr/>
          <p:nvPr/>
        </p:nvSpPr>
        <p:spPr>
          <a:xfrm>
            <a:off x="0" y="328023"/>
            <a:ext cx="3252651" cy="139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7A0D748-A6A0-4897-9412-07C39E48A233}"/>
              </a:ext>
            </a:extLst>
          </p:cNvPr>
          <p:cNvSpPr/>
          <p:nvPr/>
        </p:nvSpPr>
        <p:spPr>
          <a:xfrm>
            <a:off x="0" y="328023"/>
            <a:ext cx="2593257" cy="139700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D69F016-34EF-437F-87F8-03BDAA0E0578}"/>
              </a:ext>
            </a:extLst>
          </p:cNvPr>
          <p:cNvSpPr/>
          <p:nvPr/>
        </p:nvSpPr>
        <p:spPr>
          <a:xfrm>
            <a:off x="11334750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count</a:t>
            </a:r>
            <a:endParaRPr lang="ko-KR" altLang="en-US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5A17C76-EB44-42E2-AFD2-30B5B703A3A6}"/>
              </a:ext>
            </a:extLst>
          </p:cNvPr>
          <p:cNvSpPr/>
          <p:nvPr/>
        </p:nvSpPr>
        <p:spPr>
          <a:xfrm>
            <a:off x="11334750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판매건수</a:t>
            </a:r>
          </a:p>
        </p:txBody>
      </p:sp>
    </p:spTree>
    <p:extLst>
      <p:ext uri="{BB962C8B-B14F-4D97-AF65-F5344CB8AC3E}">
        <p14:creationId xmlns:p14="http://schemas.microsoft.com/office/powerpoint/2010/main" val="32369174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5421477-EDEE-491E-98AF-FE1B10D4C489}"/>
              </a:ext>
            </a:extLst>
          </p:cNvPr>
          <p:cNvSpPr txBox="1"/>
          <p:nvPr/>
        </p:nvSpPr>
        <p:spPr>
          <a:xfrm>
            <a:off x="9622156" y="2362199"/>
            <a:ext cx="171259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차 분석 대상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화장품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</a:t>
            </a:r>
            <a:r>
              <a:rPr lang="ko-KR" altLang="en-US" sz="14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캐릭터캐주얼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</a:t>
            </a:r>
            <a:r>
              <a:rPr lang="ko-KR" altLang="en-US" sz="14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유니캐주얼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타운모피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스포츠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36BCB4-ACC0-4627-AB29-34761957EB99}"/>
              </a:ext>
            </a:extLst>
          </p:cNvPr>
          <p:cNvSpPr txBox="1"/>
          <p:nvPr/>
        </p:nvSpPr>
        <p:spPr>
          <a:xfrm>
            <a:off x="10025062" y="1780197"/>
            <a:ext cx="1076325" cy="307777"/>
          </a:xfrm>
          <a:prstGeom prst="rect">
            <a:avLst/>
          </a:prstGeom>
          <a:solidFill>
            <a:srgbClr val="009C7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INSIGHT</a:t>
            </a:r>
            <a:endParaRPr lang="ko-KR" altLang="en-US" sz="14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33634DA-FEDD-4257-80A3-009752DE16CB}"/>
              </a:ext>
            </a:extLst>
          </p:cNvPr>
          <p:cNvSpPr/>
          <p:nvPr/>
        </p:nvSpPr>
        <p:spPr>
          <a:xfrm>
            <a:off x="11334750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net_amt</a:t>
            </a:r>
            <a:endParaRPr lang="ko-KR" altLang="en-US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C6897AB-7DDB-44EF-AC9F-5D631F4BD774}"/>
              </a:ext>
            </a:extLst>
          </p:cNvPr>
          <p:cNvSpPr/>
          <p:nvPr/>
        </p:nvSpPr>
        <p:spPr>
          <a:xfrm>
            <a:off x="11334750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순판매액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A0115F6-2EAC-46BC-AADE-B820BECE31E3}"/>
              </a:ext>
            </a:extLst>
          </p:cNvPr>
          <p:cNvSpPr/>
          <p:nvPr/>
        </p:nvSpPr>
        <p:spPr>
          <a:xfrm>
            <a:off x="10493694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mon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1B097F2-884B-43F7-A48B-CCF737EC4C0C}"/>
              </a:ext>
            </a:extLst>
          </p:cNvPr>
          <p:cNvSpPr/>
          <p:nvPr/>
        </p:nvSpPr>
        <p:spPr>
          <a:xfrm>
            <a:off x="10493694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월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D636AF5-AF34-43DA-8056-5AC912171A5A}"/>
              </a:ext>
            </a:extLst>
          </p:cNvPr>
          <p:cNvSpPr/>
          <p:nvPr/>
        </p:nvSpPr>
        <p:spPr>
          <a:xfrm>
            <a:off x="9660256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dc_rate</a:t>
            </a:r>
            <a:endParaRPr lang="en-US" altLang="ko-KR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CEEB846-D2AE-40FB-B87F-4082EFF8117A}"/>
              </a:ext>
            </a:extLst>
          </p:cNvPr>
          <p:cNvSpPr/>
          <p:nvPr/>
        </p:nvSpPr>
        <p:spPr>
          <a:xfrm>
            <a:off x="9660256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할인율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0FB15CB-CFAF-4256-A3C2-32FEAFE7A418}"/>
              </a:ext>
            </a:extLst>
          </p:cNvPr>
          <p:cNvSpPr txBox="1"/>
          <p:nvPr/>
        </p:nvSpPr>
        <p:spPr>
          <a:xfrm>
            <a:off x="2931842" y="1049725"/>
            <a:ext cx="2569934" cy="338554"/>
          </a:xfrm>
          <a:prstGeom prst="rect">
            <a:avLst/>
          </a:prstGeom>
          <a:solidFill>
            <a:srgbClr val="009C7D"/>
          </a:solidFill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할인율에 따른 월별 판매금액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9A51453-A05B-45F4-951C-334E8D34D380}"/>
              </a:ext>
            </a:extLst>
          </p:cNvPr>
          <p:cNvSpPr/>
          <p:nvPr/>
        </p:nvSpPr>
        <p:spPr>
          <a:xfrm>
            <a:off x="888274" y="328023"/>
            <a:ext cx="11303726" cy="139700"/>
          </a:xfrm>
          <a:prstGeom prst="rect">
            <a:avLst/>
          </a:prstGeom>
          <a:solidFill>
            <a:srgbClr val="009C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3F22A8E-EA7A-459F-B06C-5E60817380A5}"/>
              </a:ext>
            </a:extLst>
          </p:cNvPr>
          <p:cNvSpPr/>
          <p:nvPr/>
        </p:nvSpPr>
        <p:spPr>
          <a:xfrm>
            <a:off x="0" y="328023"/>
            <a:ext cx="3252651" cy="139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2F84E69-C2D5-435D-8832-CAF8E7909CAD}"/>
              </a:ext>
            </a:extLst>
          </p:cNvPr>
          <p:cNvSpPr/>
          <p:nvPr/>
        </p:nvSpPr>
        <p:spPr>
          <a:xfrm>
            <a:off x="0" y="328023"/>
            <a:ext cx="2593257" cy="139700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51876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829C3F0-346D-41C5-8225-96814C5220F2}"/>
              </a:ext>
            </a:extLst>
          </p:cNvPr>
          <p:cNvSpPr/>
          <p:nvPr/>
        </p:nvSpPr>
        <p:spPr>
          <a:xfrm>
            <a:off x="2729379" y="2533650"/>
            <a:ext cx="6690846" cy="581025"/>
          </a:xfrm>
          <a:prstGeom prst="rect">
            <a:avLst/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9AF043-97E4-45C6-B84F-F619F34191CB}"/>
              </a:ext>
            </a:extLst>
          </p:cNvPr>
          <p:cNvSpPr txBox="1"/>
          <p:nvPr/>
        </p:nvSpPr>
        <p:spPr>
          <a:xfrm>
            <a:off x="4892693" y="3008828"/>
            <a:ext cx="242566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600" dirty="0">
                <a:solidFill>
                  <a:srgbClr val="1F4E7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서론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5AB73F-F5E1-4F0D-971F-365C28353A76}"/>
              </a:ext>
            </a:extLst>
          </p:cNvPr>
          <p:cNvSpPr txBox="1"/>
          <p:nvPr/>
        </p:nvSpPr>
        <p:spPr>
          <a:xfrm>
            <a:off x="4964664" y="2565577"/>
            <a:ext cx="22626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0" i="0" dirty="0">
                <a:solidFill>
                  <a:schemeClr val="bg1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39833093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C70392CA-65E0-4432-B4D6-C9C12632CE73}"/>
              </a:ext>
            </a:extLst>
          </p:cNvPr>
          <p:cNvSpPr/>
          <p:nvPr/>
        </p:nvSpPr>
        <p:spPr>
          <a:xfrm>
            <a:off x="10493694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str_nm</a:t>
            </a:r>
            <a:endParaRPr lang="en-US" altLang="ko-KR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74E928D-2DB6-4E9C-BB1A-AD91F3CDB2B0}"/>
              </a:ext>
            </a:extLst>
          </p:cNvPr>
          <p:cNvSpPr/>
          <p:nvPr/>
        </p:nvSpPr>
        <p:spPr>
          <a:xfrm>
            <a:off x="10493694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지점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4D9347A-20BF-4226-9B7F-8BE583DE9CBB}"/>
              </a:ext>
            </a:extLst>
          </p:cNvPr>
          <p:cNvSpPr/>
          <p:nvPr/>
        </p:nvSpPr>
        <p:spPr>
          <a:xfrm>
            <a:off x="9660256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dc_rate</a:t>
            </a:r>
            <a:endParaRPr lang="en-US" altLang="ko-KR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B39A227-9BAD-49C6-AEEA-BA3C21D484FA}"/>
              </a:ext>
            </a:extLst>
          </p:cNvPr>
          <p:cNvSpPr/>
          <p:nvPr/>
        </p:nvSpPr>
        <p:spPr>
          <a:xfrm>
            <a:off x="9660256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할인율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5608A99-E796-4928-BDA7-88E820ED1905}"/>
              </a:ext>
            </a:extLst>
          </p:cNvPr>
          <p:cNvSpPr txBox="1"/>
          <p:nvPr/>
        </p:nvSpPr>
        <p:spPr>
          <a:xfrm>
            <a:off x="2931842" y="1049725"/>
            <a:ext cx="2755883" cy="338554"/>
          </a:xfrm>
          <a:prstGeom prst="rect">
            <a:avLst/>
          </a:prstGeom>
          <a:solidFill>
            <a:srgbClr val="009C7D"/>
          </a:solidFill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할인율에 따른 지점별 판매건수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CAAE71F-78F4-4AF3-95F5-9A60070EFFE8}"/>
              </a:ext>
            </a:extLst>
          </p:cNvPr>
          <p:cNvSpPr/>
          <p:nvPr/>
        </p:nvSpPr>
        <p:spPr>
          <a:xfrm>
            <a:off x="888274" y="328023"/>
            <a:ext cx="11303726" cy="139700"/>
          </a:xfrm>
          <a:prstGeom prst="rect">
            <a:avLst/>
          </a:prstGeom>
          <a:solidFill>
            <a:srgbClr val="009C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B3DC717-B009-4C14-94D0-F57B143CCD02}"/>
              </a:ext>
            </a:extLst>
          </p:cNvPr>
          <p:cNvSpPr/>
          <p:nvPr/>
        </p:nvSpPr>
        <p:spPr>
          <a:xfrm>
            <a:off x="0" y="328023"/>
            <a:ext cx="3252651" cy="139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1F3D7F25-8897-4AC8-BA74-01874F138A13}"/>
              </a:ext>
            </a:extLst>
          </p:cNvPr>
          <p:cNvSpPr/>
          <p:nvPr/>
        </p:nvSpPr>
        <p:spPr>
          <a:xfrm>
            <a:off x="0" y="328023"/>
            <a:ext cx="2593257" cy="139700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F3F2B32-8479-4D71-A9E3-F6C08E83B8A4}"/>
              </a:ext>
            </a:extLst>
          </p:cNvPr>
          <p:cNvSpPr/>
          <p:nvPr/>
        </p:nvSpPr>
        <p:spPr>
          <a:xfrm>
            <a:off x="11334750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count</a:t>
            </a:r>
            <a:endParaRPr lang="ko-KR" altLang="en-US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AC09A997-EE88-40D4-ACEA-8C59150A468B}"/>
              </a:ext>
            </a:extLst>
          </p:cNvPr>
          <p:cNvSpPr/>
          <p:nvPr/>
        </p:nvSpPr>
        <p:spPr>
          <a:xfrm>
            <a:off x="11334750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판매건수</a:t>
            </a:r>
          </a:p>
        </p:txBody>
      </p:sp>
    </p:spTree>
    <p:extLst>
      <p:ext uri="{BB962C8B-B14F-4D97-AF65-F5344CB8AC3E}">
        <p14:creationId xmlns:p14="http://schemas.microsoft.com/office/powerpoint/2010/main" val="19241793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42C5F7FA-7AE6-4702-A47E-6673B183E2BB}"/>
              </a:ext>
            </a:extLst>
          </p:cNvPr>
          <p:cNvSpPr/>
          <p:nvPr/>
        </p:nvSpPr>
        <p:spPr>
          <a:xfrm>
            <a:off x="11334750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net_amt</a:t>
            </a:r>
            <a:endParaRPr lang="ko-KR" altLang="en-US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5B0C4D5-2989-4333-A579-E9C9DC71BF62}"/>
              </a:ext>
            </a:extLst>
          </p:cNvPr>
          <p:cNvSpPr/>
          <p:nvPr/>
        </p:nvSpPr>
        <p:spPr>
          <a:xfrm>
            <a:off x="11334750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순판매액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1401A4F-4AE9-4D53-9FB9-602FC1CC07CE}"/>
              </a:ext>
            </a:extLst>
          </p:cNvPr>
          <p:cNvSpPr/>
          <p:nvPr/>
        </p:nvSpPr>
        <p:spPr>
          <a:xfrm>
            <a:off x="9660256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dc_rate</a:t>
            </a:r>
            <a:endParaRPr lang="en-US" altLang="ko-KR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D93B08D-C50D-4A98-9E5D-2328263DA10C}"/>
              </a:ext>
            </a:extLst>
          </p:cNvPr>
          <p:cNvSpPr/>
          <p:nvPr/>
        </p:nvSpPr>
        <p:spPr>
          <a:xfrm>
            <a:off x="9660256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할인율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CA7FD9E-99A5-41CE-860E-90C9128450D1}"/>
              </a:ext>
            </a:extLst>
          </p:cNvPr>
          <p:cNvSpPr txBox="1"/>
          <p:nvPr/>
        </p:nvSpPr>
        <p:spPr>
          <a:xfrm>
            <a:off x="2931842" y="1049725"/>
            <a:ext cx="2755883" cy="338554"/>
          </a:xfrm>
          <a:prstGeom prst="rect">
            <a:avLst/>
          </a:prstGeom>
          <a:solidFill>
            <a:srgbClr val="009C7D"/>
          </a:solidFill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할인율에 따른 지점별 판매금액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9512E78-4D9E-485A-95E1-0F2657AB8543}"/>
              </a:ext>
            </a:extLst>
          </p:cNvPr>
          <p:cNvSpPr/>
          <p:nvPr/>
        </p:nvSpPr>
        <p:spPr>
          <a:xfrm>
            <a:off x="888274" y="328023"/>
            <a:ext cx="11303726" cy="139700"/>
          </a:xfrm>
          <a:prstGeom prst="rect">
            <a:avLst/>
          </a:prstGeom>
          <a:solidFill>
            <a:srgbClr val="009C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0FAEA86-2D2F-4D85-97FB-0E5D80AB33A2}"/>
              </a:ext>
            </a:extLst>
          </p:cNvPr>
          <p:cNvSpPr/>
          <p:nvPr/>
        </p:nvSpPr>
        <p:spPr>
          <a:xfrm>
            <a:off x="0" y="328023"/>
            <a:ext cx="3252651" cy="139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FEF8FBF-5A8B-4EE7-94E7-F044D026B920}"/>
              </a:ext>
            </a:extLst>
          </p:cNvPr>
          <p:cNvSpPr/>
          <p:nvPr/>
        </p:nvSpPr>
        <p:spPr>
          <a:xfrm>
            <a:off x="0" y="328023"/>
            <a:ext cx="2593257" cy="139700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FF29E1B2-1AD0-4E67-9FDD-C73225E237A2}"/>
              </a:ext>
            </a:extLst>
          </p:cNvPr>
          <p:cNvSpPr/>
          <p:nvPr/>
        </p:nvSpPr>
        <p:spPr>
          <a:xfrm>
            <a:off x="10493694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str_nm</a:t>
            </a:r>
            <a:endParaRPr lang="en-US" altLang="ko-KR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5DFEAE97-0345-47B6-A612-09B5BCCEC6AD}"/>
              </a:ext>
            </a:extLst>
          </p:cNvPr>
          <p:cNvSpPr/>
          <p:nvPr/>
        </p:nvSpPr>
        <p:spPr>
          <a:xfrm>
            <a:off x="10493694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지점</a:t>
            </a:r>
          </a:p>
        </p:txBody>
      </p:sp>
    </p:spTree>
    <p:extLst>
      <p:ext uri="{BB962C8B-B14F-4D97-AF65-F5344CB8AC3E}">
        <p14:creationId xmlns:p14="http://schemas.microsoft.com/office/powerpoint/2010/main" val="37709129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47B63B13-F104-4013-B8EB-52C09B4D51FD}"/>
              </a:ext>
            </a:extLst>
          </p:cNvPr>
          <p:cNvSpPr/>
          <p:nvPr/>
        </p:nvSpPr>
        <p:spPr>
          <a:xfrm>
            <a:off x="888274" y="328023"/>
            <a:ext cx="11303726" cy="139700"/>
          </a:xfrm>
          <a:prstGeom prst="rect">
            <a:avLst/>
          </a:prstGeom>
          <a:solidFill>
            <a:srgbClr val="009C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692671E-4058-4D63-BDAE-F00043C65D14}"/>
              </a:ext>
            </a:extLst>
          </p:cNvPr>
          <p:cNvSpPr/>
          <p:nvPr/>
        </p:nvSpPr>
        <p:spPr>
          <a:xfrm>
            <a:off x="0" y="328023"/>
            <a:ext cx="3252651" cy="139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231A579-229E-4C0D-837D-A250E96089F0}"/>
              </a:ext>
            </a:extLst>
          </p:cNvPr>
          <p:cNvSpPr/>
          <p:nvPr/>
        </p:nvSpPr>
        <p:spPr>
          <a:xfrm>
            <a:off x="0" y="328023"/>
            <a:ext cx="2593257" cy="139700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A58805A-00DB-430E-8E5A-1134459CFE92}"/>
              </a:ext>
            </a:extLst>
          </p:cNvPr>
          <p:cNvSpPr txBox="1"/>
          <p:nvPr/>
        </p:nvSpPr>
        <p:spPr>
          <a:xfrm>
            <a:off x="9622156" y="2362199"/>
            <a:ext cx="171259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차 분석 대상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화장품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</a:t>
            </a:r>
            <a:r>
              <a:rPr lang="ko-KR" altLang="en-US" sz="14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캐릭터캐주얼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</a:t>
            </a:r>
            <a:r>
              <a:rPr lang="ko-KR" altLang="en-US" sz="14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유니캐주얼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타운모피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스포츠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1C634CA-4387-4ADA-8700-AD112B9F5A06}"/>
              </a:ext>
            </a:extLst>
          </p:cNvPr>
          <p:cNvSpPr txBox="1"/>
          <p:nvPr/>
        </p:nvSpPr>
        <p:spPr>
          <a:xfrm>
            <a:off x="10025062" y="1780197"/>
            <a:ext cx="1076325" cy="307777"/>
          </a:xfrm>
          <a:prstGeom prst="rect">
            <a:avLst/>
          </a:prstGeom>
          <a:solidFill>
            <a:srgbClr val="009C7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INSIGHT</a:t>
            </a:r>
            <a:endParaRPr lang="ko-KR" altLang="en-US" sz="14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D301B17-123C-47E7-8904-B50C96807F91}"/>
              </a:ext>
            </a:extLst>
          </p:cNvPr>
          <p:cNvSpPr/>
          <p:nvPr/>
        </p:nvSpPr>
        <p:spPr>
          <a:xfrm>
            <a:off x="11334750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count</a:t>
            </a:r>
            <a:endParaRPr lang="ko-KR" altLang="en-US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A18FC5D-7C6C-4522-86F0-A514395AF179}"/>
              </a:ext>
            </a:extLst>
          </p:cNvPr>
          <p:cNvSpPr/>
          <p:nvPr/>
        </p:nvSpPr>
        <p:spPr>
          <a:xfrm>
            <a:off x="11334750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판매건수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4740D90-4855-4626-863C-9CD3327FE722}"/>
              </a:ext>
            </a:extLst>
          </p:cNvPr>
          <p:cNvSpPr/>
          <p:nvPr/>
        </p:nvSpPr>
        <p:spPr>
          <a:xfrm>
            <a:off x="10493694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buyer_nm</a:t>
            </a:r>
            <a:endParaRPr lang="en-US" altLang="ko-KR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7E0EC27-C386-46A3-A62E-B1DB718E1EAC}"/>
              </a:ext>
            </a:extLst>
          </p:cNvPr>
          <p:cNvSpPr/>
          <p:nvPr/>
        </p:nvSpPr>
        <p:spPr>
          <a:xfrm>
            <a:off x="10493694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카테고리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50B3B75-FE8B-4D7D-9C86-38E30A2F4AB0}"/>
              </a:ext>
            </a:extLst>
          </p:cNvPr>
          <p:cNvSpPr/>
          <p:nvPr/>
        </p:nvSpPr>
        <p:spPr>
          <a:xfrm>
            <a:off x="9660256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inst_fee</a:t>
            </a:r>
            <a:endParaRPr lang="en-US" altLang="ko-KR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7D58C36-300D-41B3-B5D8-E310158C304E}"/>
              </a:ext>
            </a:extLst>
          </p:cNvPr>
          <p:cNvSpPr/>
          <p:nvPr/>
        </p:nvSpPr>
        <p:spPr>
          <a:xfrm>
            <a:off x="9660256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할부이자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8A37A8C-05DE-42D3-B81D-73B75757D161}"/>
              </a:ext>
            </a:extLst>
          </p:cNvPr>
          <p:cNvSpPr txBox="1"/>
          <p:nvPr/>
        </p:nvSpPr>
        <p:spPr>
          <a:xfrm>
            <a:off x="2931842" y="1049725"/>
            <a:ext cx="3313728" cy="338554"/>
          </a:xfrm>
          <a:prstGeom prst="rect">
            <a:avLst/>
          </a:prstGeom>
          <a:solidFill>
            <a:srgbClr val="009C7D"/>
          </a:solidFill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할부요인에 따른 카테고리별 판매건수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690ABE0-997F-44A1-A5A3-FEB3C70F0D63}"/>
              </a:ext>
            </a:extLst>
          </p:cNvPr>
          <p:cNvSpPr/>
          <p:nvPr/>
        </p:nvSpPr>
        <p:spPr>
          <a:xfrm>
            <a:off x="8826818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inst_mon</a:t>
            </a:r>
            <a:endParaRPr lang="en-US" altLang="ko-KR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F990290-0AEE-4308-B57F-1527F9C3BC4E}"/>
              </a:ext>
            </a:extLst>
          </p:cNvPr>
          <p:cNvSpPr/>
          <p:nvPr/>
        </p:nvSpPr>
        <p:spPr>
          <a:xfrm>
            <a:off x="8826818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할부개월</a:t>
            </a:r>
            <a:endParaRPr lang="ko-KR" altLang="en-US" sz="11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523993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DA059575-6892-4D45-87C3-2CEA369F78B3}"/>
              </a:ext>
            </a:extLst>
          </p:cNvPr>
          <p:cNvSpPr txBox="1"/>
          <p:nvPr/>
        </p:nvSpPr>
        <p:spPr>
          <a:xfrm>
            <a:off x="9622156" y="2362199"/>
            <a:ext cx="171259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차 분석 대상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화장품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</a:t>
            </a:r>
            <a:r>
              <a:rPr lang="ko-KR" altLang="en-US" sz="14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캐릭터캐주얼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</a:t>
            </a:r>
            <a:r>
              <a:rPr lang="ko-KR" altLang="en-US" sz="14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유니캐주얼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타운모피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스포츠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B3ED49A-C419-4272-BC29-DEFC8C533C32}"/>
              </a:ext>
            </a:extLst>
          </p:cNvPr>
          <p:cNvSpPr txBox="1"/>
          <p:nvPr/>
        </p:nvSpPr>
        <p:spPr>
          <a:xfrm>
            <a:off x="10025062" y="1780197"/>
            <a:ext cx="1076325" cy="307777"/>
          </a:xfrm>
          <a:prstGeom prst="rect">
            <a:avLst/>
          </a:prstGeom>
          <a:solidFill>
            <a:srgbClr val="009C7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INSIGHT</a:t>
            </a:r>
            <a:endParaRPr lang="ko-KR" altLang="en-US" sz="14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76B9160-8726-49B6-998C-3D537F6C1F88}"/>
              </a:ext>
            </a:extLst>
          </p:cNvPr>
          <p:cNvSpPr/>
          <p:nvPr/>
        </p:nvSpPr>
        <p:spPr>
          <a:xfrm>
            <a:off x="888274" y="328023"/>
            <a:ext cx="11303726" cy="139700"/>
          </a:xfrm>
          <a:prstGeom prst="rect">
            <a:avLst/>
          </a:prstGeom>
          <a:solidFill>
            <a:srgbClr val="009C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A2E03E6-A5F6-4815-B85A-EC5B00DA8496}"/>
              </a:ext>
            </a:extLst>
          </p:cNvPr>
          <p:cNvSpPr/>
          <p:nvPr/>
        </p:nvSpPr>
        <p:spPr>
          <a:xfrm>
            <a:off x="0" y="328023"/>
            <a:ext cx="3252651" cy="139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5D17B96-6964-4DA9-B46F-76AAC1CB0DD7}"/>
              </a:ext>
            </a:extLst>
          </p:cNvPr>
          <p:cNvSpPr/>
          <p:nvPr/>
        </p:nvSpPr>
        <p:spPr>
          <a:xfrm>
            <a:off x="0" y="328023"/>
            <a:ext cx="2593257" cy="139700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19F80B9E-F4EF-4FF9-9E42-23C58343CE8C}"/>
              </a:ext>
            </a:extLst>
          </p:cNvPr>
          <p:cNvSpPr/>
          <p:nvPr/>
        </p:nvSpPr>
        <p:spPr>
          <a:xfrm>
            <a:off x="11334750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net_amt</a:t>
            </a:r>
            <a:endParaRPr lang="ko-KR" altLang="en-US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490BD96-3AA9-4ED9-8737-7E103935C6B5}"/>
              </a:ext>
            </a:extLst>
          </p:cNvPr>
          <p:cNvSpPr/>
          <p:nvPr/>
        </p:nvSpPr>
        <p:spPr>
          <a:xfrm>
            <a:off x="11334750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순판매액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D0A2D1B1-9D1F-46CD-B87B-B3953A16AFA2}"/>
              </a:ext>
            </a:extLst>
          </p:cNvPr>
          <p:cNvSpPr/>
          <p:nvPr/>
        </p:nvSpPr>
        <p:spPr>
          <a:xfrm>
            <a:off x="10493694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buyer_nm</a:t>
            </a:r>
            <a:endParaRPr lang="en-US" altLang="ko-KR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D5E9A039-7C5F-43E8-BD85-5BF3773078BE}"/>
              </a:ext>
            </a:extLst>
          </p:cNvPr>
          <p:cNvSpPr/>
          <p:nvPr/>
        </p:nvSpPr>
        <p:spPr>
          <a:xfrm>
            <a:off x="10493694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카테고리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EB6EEAD-0C15-48C6-886B-D53EAC429D41}"/>
              </a:ext>
            </a:extLst>
          </p:cNvPr>
          <p:cNvSpPr txBox="1"/>
          <p:nvPr/>
        </p:nvSpPr>
        <p:spPr>
          <a:xfrm>
            <a:off x="2931842" y="1049725"/>
            <a:ext cx="3313728" cy="338554"/>
          </a:xfrm>
          <a:prstGeom prst="rect">
            <a:avLst/>
          </a:prstGeom>
          <a:solidFill>
            <a:srgbClr val="009C7D"/>
          </a:solidFill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할부요인에 따른 카테고리별 판매금액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639399F-A15F-4CE1-BFE7-95DD42546441}"/>
              </a:ext>
            </a:extLst>
          </p:cNvPr>
          <p:cNvSpPr/>
          <p:nvPr/>
        </p:nvSpPr>
        <p:spPr>
          <a:xfrm>
            <a:off x="9660256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inst_fee</a:t>
            </a:r>
            <a:endParaRPr lang="en-US" altLang="ko-KR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E8C8EA0-5E7C-423F-8EDD-F626AF171112}"/>
              </a:ext>
            </a:extLst>
          </p:cNvPr>
          <p:cNvSpPr/>
          <p:nvPr/>
        </p:nvSpPr>
        <p:spPr>
          <a:xfrm>
            <a:off x="9660256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할부이자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08212C3-2361-482E-84DE-EED34896220F}"/>
              </a:ext>
            </a:extLst>
          </p:cNvPr>
          <p:cNvSpPr/>
          <p:nvPr/>
        </p:nvSpPr>
        <p:spPr>
          <a:xfrm>
            <a:off x="8826818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inst_mon</a:t>
            </a:r>
            <a:endParaRPr lang="en-US" altLang="ko-KR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4F2150E-F0BD-4E14-B5A3-EDF004DB18E9}"/>
              </a:ext>
            </a:extLst>
          </p:cNvPr>
          <p:cNvSpPr/>
          <p:nvPr/>
        </p:nvSpPr>
        <p:spPr>
          <a:xfrm>
            <a:off x="8826818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할부개월</a:t>
            </a:r>
            <a:endParaRPr lang="ko-KR" altLang="en-US" sz="11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239075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1416946-068F-43FE-97A3-E05E4D765323}"/>
              </a:ext>
            </a:extLst>
          </p:cNvPr>
          <p:cNvSpPr txBox="1"/>
          <p:nvPr/>
        </p:nvSpPr>
        <p:spPr>
          <a:xfrm>
            <a:off x="9622156" y="2362199"/>
            <a:ext cx="171259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차 분석 대상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화장품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</a:t>
            </a:r>
            <a:r>
              <a:rPr lang="ko-KR" altLang="en-US" sz="14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캐릭터캐주얼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</a:t>
            </a:r>
            <a:r>
              <a:rPr lang="ko-KR" altLang="en-US" sz="14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유니캐주얼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타운모피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스포츠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0CDA90-B1B7-4315-B7B0-E3269CD6E7E7}"/>
              </a:ext>
            </a:extLst>
          </p:cNvPr>
          <p:cNvSpPr txBox="1"/>
          <p:nvPr/>
        </p:nvSpPr>
        <p:spPr>
          <a:xfrm>
            <a:off x="10025062" y="1780197"/>
            <a:ext cx="1076325" cy="307777"/>
          </a:xfrm>
          <a:prstGeom prst="rect">
            <a:avLst/>
          </a:prstGeom>
          <a:solidFill>
            <a:srgbClr val="009C7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INSIGHT</a:t>
            </a:r>
            <a:endParaRPr lang="ko-KR" altLang="en-US" sz="14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E13A9B2-5B6B-4DA7-9A00-AEBEE7E2E2EA}"/>
              </a:ext>
            </a:extLst>
          </p:cNvPr>
          <p:cNvSpPr/>
          <p:nvPr/>
        </p:nvSpPr>
        <p:spPr>
          <a:xfrm>
            <a:off x="10493694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mon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DB0F52E-AB94-49E6-864A-1F711C1653B6}"/>
              </a:ext>
            </a:extLst>
          </p:cNvPr>
          <p:cNvSpPr/>
          <p:nvPr/>
        </p:nvSpPr>
        <p:spPr>
          <a:xfrm>
            <a:off x="10493694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월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FF3C0C3-5449-4647-9D14-128993FB77FC}"/>
              </a:ext>
            </a:extLst>
          </p:cNvPr>
          <p:cNvSpPr txBox="1"/>
          <p:nvPr/>
        </p:nvSpPr>
        <p:spPr>
          <a:xfrm>
            <a:off x="2931842" y="1049725"/>
            <a:ext cx="3365024" cy="338554"/>
          </a:xfrm>
          <a:prstGeom prst="rect">
            <a:avLst/>
          </a:prstGeom>
          <a:solidFill>
            <a:srgbClr val="009C7D"/>
          </a:solidFill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할부요인에 따른 월별 판매건수 백분율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560B4FF-D56F-42BA-8168-69E0BA28D4C4}"/>
              </a:ext>
            </a:extLst>
          </p:cNvPr>
          <p:cNvSpPr/>
          <p:nvPr/>
        </p:nvSpPr>
        <p:spPr>
          <a:xfrm>
            <a:off x="888274" y="328023"/>
            <a:ext cx="11303726" cy="139700"/>
          </a:xfrm>
          <a:prstGeom prst="rect">
            <a:avLst/>
          </a:prstGeom>
          <a:solidFill>
            <a:srgbClr val="009C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4B063A1-1E1B-4A01-ADB0-56B601E7659C}"/>
              </a:ext>
            </a:extLst>
          </p:cNvPr>
          <p:cNvSpPr/>
          <p:nvPr/>
        </p:nvSpPr>
        <p:spPr>
          <a:xfrm>
            <a:off x="0" y="328023"/>
            <a:ext cx="3252651" cy="139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7A0D748-A6A0-4897-9412-07C39E48A233}"/>
              </a:ext>
            </a:extLst>
          </p:cNvPr>
          <p:cNvSpPr/>
          <p:nvPr/>
        </p:nvSpPr>
        <p:spPr>
          <a:xfrm>
            <a:off x="0" y="328023"/>
            <a:ext cx="2593257" cy="139700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D69F016-34EF-437F-87F8-03BDAA0E0578}"/>
              </a:ext>
            </a:extLst>
          </p:cNvPr>
          <p:cNvSpPr/>
          <p:nvPr/>
        </p:nvSpPr>
        <p:spPr>
          <a:xfrm>
            <a:off x="11334750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count</a:t>
            </a:r>
            <a:endParaRPr lang="ko-KR" altLang="en-US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5A17C76-EB44-42E2-AFD2-30B5B703A3A6}"/>
              </a:ext>
            </a:extLst>
          </p:cNvPr>
          <p:cNvSpPr/>
          <p:nvPr/>
        </p:nvSpPr>
        <p:spPr>
          <a:xfrm>
            <a:off x="11334750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판매건수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F079726-1610-407B-9A0F-66167D4E1A58}"/>
              </a:ext>
            </a:extLst>
          </p:cNvPr>
          <p:cNvSpPr/>
          <p:nvPr/>
        </p:nvSpPr>
        <p:spPr>
          <a:xfrm>
            <a:off x="9660256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inst_fee</a:t>
            </a:r>
            <a:endParaRPr lang="en-US" altLang="ko-KR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75F6C9D-BAC0-4A31-94F9-30D0E04771B8}"/>
              </a:ext>
            </a:extLst>
          </p:cNvPr>
          <p:cNvSpPr/>
          <p:nvPr/>
        </p:nvSpPr>
        <p:spPr>
          <a:xfrm>
            <a:off x="9660256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할부이자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14A5E6A-7437-404D-8C68-007C4FA57009}"/>
              </a:ext>
            </a:extLst>
          </p:cNvPr>
          <p:cNvSpPr/>
          <p:nvPr/>
        </p:nvSpPr>
        <p:spPr>
          <a:xfrm>
            <a:off x="8826818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inst_mon</a:t>
            </a:r>
            <a:endParaRPr lang="en-US" altLang="ko-KR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ED8738E-2D63-4F0D-BD87-B574D90531EB}"/>
              </a:ext>
            </a:extLst>
          </p:cNvPr>
          <p:cNvSpPr/>
          <p:nvPr/>
        </p:nvSpPr>
        <p:spPr>
          <a:xfrm>
            <a:off x="8826818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할부개월</a:t>
            </a:r>
            <a:endParaRPr lang="ko-KR" altLang="en-US" sz="11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4249507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5421477-EDEE-491E-98AF-FE1B10D4C489}"/>
              </a:ext>
            </a:extLst>
          </p:cNvPr>
          <p:cNvSpPr txBox="1"/>
          <p:nvPr/>
        </p:nvSpPr>
        <p:spPr>
          <a:xfrm>
            <a:off x="9622156" y="2362199"/>
            <a:ext cx="171259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차 분석 대상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화장품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</a:t>
            </a:r>
            <a:r>
              <a:rPr lang="ko-KR" altLang="en-US" sz="14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캐릭터캐주얼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</a:t>
            </a:r>
            <a:r>
              <a:rPr lang="ko-KR" altLang="en-US" sz="14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유니캐주얼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타운모피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스포츠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36BCB4-ACC0-4627-AB29-34761957EB99}"/>
              </a:ext>
            </a:extLst>
          </p:cNvPr>
          <p:cNvSpPr txBox="1"/>
          <p:nvPr/>
        </p:nvSpPr>
        <p:spPr>
          <a:xfrm>
            <a:off x="10025062" y="1780197"/>
            <a:ext cx="1076325" cy="307777"/>
          </a:xfrm>
          <a:prstGeom prst="rect">
            <a:avLst/>
          </a:prstGeom>
          <a:solidFill>
            <a:srgbClr val="009C7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INSIGHT</a:t>
            </a:r>
            <a:endParaRPr lang="ko-KR" altLang="en-US" sz="14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33634DA-FEDD-4257-80A3-009752DE16CB}"/>
              </a:ext>
            </a:extLst>
          </p:cNvPr>
          <p:cNvSpPr/>
          <p:nvPr/>
        </p:nvSpPr>
        <p:spPr>
          <a:xfrm>
            <a:off x="11334750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net_amt</a:t>
            </a:r>
            <a:endParaRPr lang="ko-KR" altLang="en-US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C6897AB-7DDB-44EF-AC9F-5D631F4BD774}"/>
              </a:ext>
            </a:extLst>
          </p:cNvPr>
          <p:cNvSpPr/>
          <p:nvPr/>
        </p:nvSpPr>
        <p:spPr>
          <a:xfrm>
            <a:off x="11334750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순판매액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A0115F6-2EAC-46BC-AADE-B820BECE31E3}"/>
              </a:ext>
            </a:extLst>
          </p:cNvPr>
          <p:cNvSpPr/>
          <p:nvPr/>
        </p:nvSpPr>
        <p:spPr>
          <a:xfrm>
            <a:off x="10493694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mon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1B097F2-884B-43F7-A48B-CCF737EC4C0C}"/>
              </a:ext>
            </a:extLst>
          </p:cNvPr>
          <p:cNvSpPr/>
          <p:nvPr/>
        </p:nvSpPr>
        <p:spPr>
          <a:xfrm>
            <a:off x="10493694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월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0FB15CB-CFAF-4256-A3C2-32FEAFE7A418}"/>
              </a:ext>
            </a:extLst>
          </p:cNvPr>
          <p:cNvSpPr txBox="1"/>
          <p:nvPr/>
        </p:nvSpPr>
        <p:spPr>
          <a:xfrm>
            <a:off x="2931842" y="1049725"/>
            <a:ext cx="2755883" cy="338554"/>
          </a:xfrm>
          <a:prstGeom prst="rect">
            <a:avLst/>
          </a:prstGeom>
          <a:solidFill>
            <a:srgbClr val="009C7D"/>
          </a:solidFill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할부요인에 따른 월별 판매금액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9A51453-A05B-45F4-951C-334E8D34D380}"/>
              </a:ext>
            </a:extLst>
          </p:cNvPr>
          <p:cNvSpPr/>
          <p:nvPr/>
        </p:nvSpPr>
        <p:spPr>
          <a:xfrm>
            <a:off x="888274" y="328023"/>
            <a:ext cx="11303726" cy="139700"/>
          </a:xfrm>
          <a:prstGeom prst="rect">
            <a:avLst/>
          </a:prstGeom>
          <a:solidFill>
            <a:srgbClr val="009C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3F22A8E-EA7A-459F-B06C-5E60817380A5}"/>
              </a:ext>
            </a:extLst>
          </p:cNvPr>
          <p:cNvSpPr/>
          <p:nvPr/>
        </p:nvSpPr>
        <p:spPr>
          <a:xfrm>
            <a:off x="0" y="328023"/>
            <a:ext cx="3252651" cy="139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2F84E69-C2D5-435D-8832-CAF8E7909CAD}"/>
              </a:ext>
            </a:extLst>
          </p:cNvPr>
          <p:cNvSpPr/>
          <p:nvPr/>
        </p:nvSpPr>
        <p:spPr>
          <a:xfrm>
            <a:off x="0" y="328023"/>
            <a:ext cx="2593257" cy="139700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8EEC2F8-8917-42F1-A35C-B3A83E77DD91}"/>
              </a:ext>
            </a:extLst>
          </p:cNvPr>
          <p:cNvSpPr/>
          <p:nvPr/>
        </p:nvSpPr>
        <p:spPr>
          <a:xfrm>
            <a:off x="9660256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inst_fee</a:t>
            </a:r>
            <a:endParaRPr lang="en-US" altLang="ko-KR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28B88B1-F400-40C0-A27D-DB24763BE52A}"/>
              </a:ext>
            </a:extLst>
          </p:cNvPr>
          <p:cNvSpPr/>
          <p:nvPr/>
        </p:nvSpPr>
        <p:spPr>
          <a:xfrm>
            <a:off x="9660256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할부이자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1BE5283-F72F-4925-A998-86D1D6AB9473}"/>
              </a:ext>
            </a:extLst>
          </p:cNvPr>
          <p:cNvSpPr/>
          <p:nvPr/>
        </p:nvSpPr>
        <p:spPr>
          <a:xfrm>
            <a:off x="8826818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inst_mon</a:t>
            </a:r>
            <a:endParaRPr lang="en-US" altLang="ko-KR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A2B0262-0A0A-49DB-8973-E1304395C547}"/>
              </a:ext>
            </a:extLst>
          </p:cNvPr>
          <p:cNvSpPr/>
          <p:nvPr/>
        </p:nvSpPr>
        <p:spPr>
          <a:xfrm>
            <a:off x="8826818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할부개월</a:t>
            </a:r>
            <a:endParaRPr lang="ko-KR" altLang="en-US" sz="11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4835231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C70392CA-65E0-4432-B4D6-C9C12632CE73}"/>
              </a:ext>
            </a:extLst>
          </p:cNvPr>
          <p:cNvSpPr/>
          <p:nvPr/>
        </p:nvSpPr>
        <p:spPr>
          <a:xfrm>
            <a:off x="10493694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str_nm</a:t>
            </a:r>
            <a:endParaRPr lang="en-US" altLang="ko-KR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74E928D-2DB6-4E9C-BB1A-AD91F3CDB2B0}"/>
              </a:ext>
            </a:extLst>
          </p:cNvPr>
          <p:cNvSpPr/>
          <p:nvPr/>
        </p:nvSpPr>
        <p:spPr>
          <a:xfrm>
            <a:off x="10493694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지점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5608A99-E796-4928-BDA7-88E820ED1905}"/>
              </a:ext>
            </a:extLst>
          </p:cNvPr>
          <p:cNvSpPr txBox="1"/>
          <p:nvPr/>
        </p:nvSpPr>
        <p:spPr>
          <a:xfrm>
            <a:off x="2931842" y="1049725"/>
            <a:ext cx="2941831" cy="338554"/>
          </a:xfrm>
          <a:prstGeom prst="rect">
            <a:avLst/>
          </a:prstGeom>
          <a:solidFill>
            <a:srgbClr val="009C7D"/>
          </a:solidFill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할부요인에 따른 지점별 판매건수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CAAE71F-78F4-4AF3-95F5-9A60070EFFE8}"/>
              </a:ext>
            </a:extLst>
          </p:cNvPr>
          <p:cNvSpPr/>
          <p:nvPr/>
        </p:nvSpPr>
        <p:spPr>
          <a:xfrm>
            <a:off x="888274" y="328023"/>
            <a:ext cx="11303726" cy="139700"/>
          </a:xfrm>
          <a:prstGeom prst="rect">
            <a:avLst/>
          </a:prstGeom>
          <a:solidFill>
            <a:srgbClr val="009C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B3DC717-B009-4C14-94D0-F57B143CCD02}"/>
              </a:ext>
            </a:extLst>
          </p:cNvPr>
          <p:cNvSpPr/>
          <p:nvPr/>
        </p:nvSpPr>
        <p:spPr>
          <a:xfrm>
            <a:off x="0" y="328023"/>
            <a:ext cx="3252651" cy="139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1F3D7F25-8897-4AC8-BA74-01874F138A13}"/>
              </a:ext>
            </a:extLst>
          </p:cNvPr>
          <p:cNvSpPr/>
          <p:nvPr/>
        </p:nvSpPr>
        <p:spPr>
          <a:xfrm>
            <a:off x="0" y="328023"/>
            <a:ext cx="2593257" cy="139700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F3F2B32-8479-4D71-A9E3-F6C08E83B8A4}"/>
              </a:ext>
            </a:extLst>
          </p:cNvPr>
          <p:cNvSpPr/>
          <p:nvPr/>
        </p:nvSpPr>
        <p:spPr>
          <a:xfrm>
            <a:off x="11334750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count</a:t>
            </a:r>
            <a:endParaRPr lang="ko-KR" altLang="en-US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AC09A997-EE88-40D4-ACEA-8C59150A468B}"/>
              </a:ext>
            </a:extLst>
          </p:cNvPr>
          <p:cNvSpPr/>
          <p:nvPr/>
        </p:nvSpPr>
        <p:spPr>
          <a:xfrm>
            <a:off x="11334750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판매건수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4108637-5799-4BE1-932F-8F5370607BF6}"/>
              </a:ext>
            </a:extLst>
          </p:cNvPr>
          <p:cNvSpPr/>
          <p:nvPr/>
        </p:nvSpPr>
        <p:spPr>
          <a:xfrm>
            <a:off x="9660256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inst_fee</a:t>
            </a:r>
            <a:endParaRPr lang="en-US" altLang="ko-KR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809FFC6-C201-4858-AA2E-EF1D844B1DBF}"/>
              </a:ext>
            </a:extLst>
          </p:cNvPr>
          <p:cNvSpPr/>
          <p:nvPr/>
        </p:nvSpPr>
        <p:spPr>
          <a:xfrm>
            <a:off x="9660256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할부이자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864A260-DA7B-41C9-9CB1-B7CD951625D7}"/>
              </a:ext>
            </a:extLst>
          </p:cNvPr>
          <p:cNvSpPr/>
          <p:nvPr/>
        </p:nvSpPr>
        <p:spPr>
          <a:xfrm>
            <a:off x="8826818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inst_mon</a:t>
            </a:r>
            <a:endParaRPr lang="en-US" altLang="ko-KR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3AB5869-B79D-49B2-A5D6-694F51E09489}"/>
              </a:ext>
            </a:extLst>
          </p:cNvPr>
          <p:cNvSpPr/>
          <p:nvPr/>
        </p:nvSpPr>
        <p:spPr>
          <a:xfrm>
            <a:off x="8826818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할부개월</a:t>
            </a:r>
            <a:endParaRPr lang="ko-KR" altLang="en-US" sz="11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4478103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42C5F7FA-7AE6-4702-A47E-6673B183E2BB}"/>
              </a:ext>
            </a:extLst>
          </p:cNvPr>
          <p:cNvSpPr/>
          <p:nvPr/>
        </p:nvSpPr>
        <p:spPr>
          <a:xfrm>
            <a:off x="11334750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net_amt</a:t>
            </a:r>
            <a:endParaRPr lang="ko-KR" altLang="en-US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5B0C4D5-2989-4333-A579-E9C9DC71BF62}"/>
              </a:ext>
            </a:extLst>
          </p:cNvPr>
          <p:cNvSpPr/>
          <p:nvPr/>
        </p:nvSpPr>
        <p:spPr>
          <a:xfrm>
            <a:off x="11334750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순판매액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CA7FD9E-99A5-41CE-860E-90C9128450D1}"/>
              </a:ext>
            </a:extLst>
          </p:cNvPr>
          <p:cNvSpPr txBox="1"/>
          <p:nvPr/>
        </p:nvSpPr>
        <p:spPr>
          <a:xfrm>
            <a:off x="2931842" y="1049725"/>
            <a:ext cx="2941831" cy="338554"/>
          </a:xfrm>
          <a:prstGeom prst="rect">
            <a:avLst/>
          </a:prstGeom>
          <a:solidFill>
            <a:srgbClr val="009C7D"/>
          </a:solidFill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할부요인에 따른 지점별 판매금액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9512E78-4D9E-485A-95E1-0F2657AB8543}"/>
              </a:ext>
            </a:extLst>
          </p:cNvPr>
          <p:cNvSpPr/>
          <p:nvPr/>
        </p:nvSpPr>
        <p:spPr>
          <a:xfrm>
            <a:off x="888274" y="328023"/>
            <a:ext cx="11303726" cy="139700"/>
          </a:xfrm>
          <a:prstGeom prst="rect">
            <a:avLst/>
          </a:prstGeom>
          <a:solidFill>
            <a:srgbClr val="009C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0FAEA86-2D2F-4D85-97FB-0E5D80AB33A2}"/>
              </a:ext>
            </a:extLst>
          </p:cNvPr>
          <p:cNvSpPr/>
          <p:nvPr/>
        </p:nvSpPr>
        <p:spPr>
          <a:xfrm>
            <a:off x="0" y="328023"/>
            <a:ext cx="3252651" cy="139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FEF8FBF-5A8B-4EE7-94E7-F044D026B920}"/>
              </a:ext>
            </a:extLst>
          </p:cNvPr>
          <p:cNvSpPr/>
          <p:nvPr/>
        </p:nvSpPr>
        <p:spPr>
          <a:xfrm>
            <a:off x="0" y="328023"/>
            <a:ext cx="2593257" cy="139700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FF29E1B2-1AD0-4E67-9FDD-C73225E237A2}"/>
              </a:ext>
            </a:extLst>
          </p:cNvPr>
          <p:cNvSpPr/>
          <p:nvPr/>
        </p:nvSpPr>
        <p:spPr>
          <a:xfrm>
            <a:off x="10493694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str_nm</a:t>
            </a:r>
            <a:endParaRPr lang="en-US" altLang="ko-KR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5DFEAE97-0345-47B6-A612-09B5BCCEC6AD}"/>
              </a:ext>
            </a:extLst>
          </p:cNvPr>
          <p:cNvSpPr/>
          <p:nvPr/>
        </p:nvSpPr>
        <p:spPr>
          <a:xfrm>
            <a:off x="10493694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지점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9DC1DEF-218E-4BC1-9A4E-52E77214FA6A}"/>
              </a:ext>
            </a:extLst>
          </p:cNvPr>
          <p:cNvSpPr/>
          <p:nvPr/>
        </p:nvSpPr>
        <p:spPr>
          <a:xfrm>
            <a:off x="9660256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inst_fee</a:t>
            </a:r>
            <a:endParaRPr lang="en-US" altLang="ko-KR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8854301-A43C-41C1-B6A7-B564B996DD50}"/>
              </a:ext>
            </a:extLst>
          </p:cNvPr>
          <p:cNvSpPr/>
          <p:nvPr/>
        </p:nvSpPr>
        <p:spPr>
          <a:xfrm>
            <a:off x="9660256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할부이자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7010ACF-80E6-4A9A-9D42-1AF2B18DF640}"/>
              </a:ext>
            </a:extLst>
          </p:cNvPr>
          <p:cNvSpPr/>
          <p:nvPr/>
        </p:nvSpPr>
        <p:spPr>
          <a:xfrm>
            <a:off x="8826818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inst_mon</a:t>
            </a:r>
            <a:endParaRPr lang="en-US" altLang="ko-KR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BD5FE2B-2685-42FD-A00F-50B1DB809993}"/>
              </a:ext>
            </a:extLst>
          </p:cNvPr>
          <p:cNvSpPr/>
          <p:nvPr/>
        </p:nvSpPr>
        <p:spPr>
          <a:xfrm>
            <a:off x="8826818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할부개월</a:t>
            </a:r>
            <a:endParaRPr lang="ko-KR" altLang="en-US" sz="11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7098848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B4E76DDD-EF1A-4963-80C6-CD0402050C36}"/>
              </a:ext>
            </a:extLst>
          </p:cNvPr>
          <p:cNvSpPr/>
          <p:nvPr/>
        </p:nvSpPr>
        <p:spPr>
          <a:xfrm>
            <a:off x="2729379" y="2533650"/>
            <a:ext cx="6690846" cy="581025"/>
          </a:xfrm>
          <a:prstGeom prst="rect">
            <a:avLst/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35081C-FC1A-4FF8-A2A5-948373C4BFF8}"/>
              </a:ext>
            </a:extLst>
          </p:cNvPr>
          <p:cNvSpPr txBox="1"/>
          <p:nvPr/>
        </p:nvSpPr>
        <p:spPr>
          <a:xfrm>
            <a:off x="4147296" y="3008828"/>
            <a:ext cx="391645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0" b="0" i="0" dirty="0">
                <a:solidFill>
                  <a:srgbClr val="1F4E79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대조분석</a:t>
            </a:r>
            <a:endParaRPr lang="ko-KR" altLang="en-US" sz="9600" dirty="0">
              <a:solidFill>
                <a:srgbClr val="1F4E79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745BDCC-5563-41A4-972C-402F7A229588}"/>
              </a:ext>
            </a:extLst>
          </p:cNvPr>
          <p:cNvSpPr txBox="1"/>
          <p:nvPr/>
        </p:nvSpPr>
        <p:spPr>
          <a:xfrm>
            <a:off x="4294160" y="2562880"/>
            <a:ext cx="36036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0" i="0" dirty="0">
                <a:solidFill>
                  <a:schemeClr val="bg1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Contrastive Analysis</a:t>
            </a:r>
          </a:p>
        </p:txBody>
      </p:sp>
    </p:spTree>
    <p:extLst>
      <p:ext uri="{BB962C8B-B14F-4D97-AF65-F5344CB8AC3E}">
        <p14:creationId xmlns:p14="http://schemas.microsoft.com/office/powerpoint/2010/main" val="193314955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5394D5E-BBCE-4420-89F2-86C91BE4233D}"/>
              </a:ext>
            </a:extLst>
          </p:cNvPr>
          <p:cNvSpPr txBox="1"/>
          <p:nvPr/>
        </p:nvSpPr>
        <p:spPr>
          <a:xfrm>
            <a:off x="2610928" y="2057582"/>
            <a:ext cx="6970144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600" dirty="0"/>
              <a:t>364</a:t>
            </a:r>
            <a:endParaRPr lang="ko-KR" altLang="en-US" sz="16600" dirty="0"/>
          </a:p>
        </p:txBody>
      </p:sp>
    </p:spTree>
    <p:extLst>
      <p:ext uri="{BB962C8B-B14F-4D97-AF65-F5344CB8AC3E}">
        <p14:creationId xmlns:p14="http://schemas.microsoft.com/office/powerpoint/2010/main" val="442748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829C3F0-346D-41C5-8225-96814C5220F2}"/>
              </a:ext>
            </a:extLst>
          </p:cNvPr>
          <p:cNvSpPr/>
          <p:nvPr/>
        </p:nvSpPr>
        <p:spPr>
          <a:xfrm>
            <a:off x="2729379" y="2533650"/>
            <a:ext cx="6690846" cy="581025"/>
          </a:xfrm>
          <a:prstGeom prst="rect">
            <a:avLst/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9AF043-97E4-45C6-B84F-F619F34191CB}"/>
              </a:ext>
            </a:extLst>
          </p:cNvPr>
          <p:cNvSpPr txBox="1"/>
          <p:nvPr/>
        </p:nvSpPr>
        <p:spPr>
          <a:xfrm>
            <a:off x="4892692" y="3008828"/>
            <a:ext cx="242566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600" dirty="0">
                <a:solidFill>
                  <a:srgbClr val="1F4E7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본론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5AB73F-F5E1-4F0D-971F-365C28353A76}"/>
              </a:ext>
            </a:extLst>
          </p:cNvPr>
          <p:cNvSpPr txBox="1"/>
          <p:nvPr/>
        </p:nvSpPr>
        <p:spPr>
          <a:xfrm>
            <a:off x="5582077" y="2560459"/>
            <a:ext cx="10278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0" i="0" dirty="0">
                <a:solidFill>
                  <a:schemeClr val="bg1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Body</a:t>
            </a:r>
          </a:p>
        </p:txBody>
      </p:sp>
    </p:spTree>
    <p:extLst>
      <p:ext uri="{BB962C8B-B14F-4D97-AF65-F5344CB8AC3E}">
        <p14:creationId xmlns:p14="http://schemas.microsoft.com/office/powerpoint/2010/main" val="262347807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829C3F0-346D-41C5-8225-96814C5220F2}"/>
              </a:ext>
            </a:extLst>
          </p:cNvPr>
          <p:cNvSpPr/>
          <p:nvPr/>
        </p:nvSpPr>
        <p:spPr>
          <a:xfrm>
            <a:off x="2729379" y="2533650"/>
            <a:ext cx="6690846" cy="581025"/>
          </a:xfrm>
          <a:prstGeom prst="rect">
            <a:avLst/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9AF043-97E4-45C6-B84F-F619F34191CB}"/>
              </a:ext>
            </a:extLst>
          </p:cNvPr>
          <p:cNvSpPr txBox="1"/>
          <p:nvPr/>
        </p:nvSpPr>
        <p:spPr>
          <a:xfrm>
            <a:off x="4892692" y="3008828"/>
            <a:ext cx="242566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600" dirty="0">
                <a:solidFill>
                  <a:srgbClr val="1F4E7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결론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5AB73F-F5E1-4F0D-971F-365C28353A76}"/>
              </a:ext>
            </a:extLst>
          </p:cNvPr>
          <p:cNvSpPr txBox="1"/>
          <p:nvPr/>
        </p:nvSpPr>
        <p:spPr>
          <a:xfrm>
            <a:off x="5083735" y="2591455"/>
            <a:ext cx="20245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0" i="0" dirty="0">
                <a:solidFill>
                  <a:schemeClr val="bg1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35673617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5394D5E-BBCE-4420-89F2-86C91BE4233D}"/>
              </a:ext>
            </a:extLst>
          </p:cNvPr>
          <p:cNvSpPr txBox="1"/>
          <p:nvPr/>
        </p:nvSpPr>
        <p:spPr>
          <a:xfrm>
            <a:off x="2610928" y="1905506"/>
            <a:ext cx="697014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600"/>
              <a:t>+</a:t>
            </a:r>
            <a:r>
              <a:rPr lang="ko-KR" altLang="en-US" sz="9600" dirty="0"/>
              <a:t>분석활용시나리오</a:t>
            </a:r>
          </a:p>
        </p:txBody>
      </p:sp>
    </p:spTree>
    <p:extLst>
      <p:ext uri="{BB962C8B-B14F-4D97-AF65-F5344CB8AC3E}">
        <p14:creationId xmlns:p14="http://schemas.microsoft.com/office/powerpoint/2010/main" val="30147340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ACF5E894-324B-41D8-B58C-F39629EC63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7499932"/>
              </p:ext>
            </p:extLst>
          </p:nvPr>
        </p:nvGraphicFramePr>
        <p:xfrm>
          <a:off x="771235" y="3630927"/>
          <a:ext cx="10649530" cy="10980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4953">
                  <a:extLst>
                    <a:ext uri="{9D8B030D-6E8A-4147-A177-3AD203B41FA5}">
                      <a16:colId xmlns:a16="http://schemas.microsoft.com/office/drawing/2014/main" val="969623058"/>
                    </a:ext>
                  </a:extLst>
                </a:gridCol>
                <a:gridCol w="1064953">
                  <a:extLst>
                    <a:ext uri="{9D8B030D-6E8A-4147-A177-3AD203B41FA5}">
                      <a16:colId xmlns:a16="http://schemas.microsoft.com/office/drawing/2014/main" val="202978948"/>
                    </a:ext>
                  </a:extLst>
                </a:gridCol>
                <a:gridCol w="1064953">
                  <a:extLst>
                    <a:ext uri="{9D8B030D-6E8A-4147-A177-3AD203B41FA5}">
                      <a16:colId xmlns:a16="http://schemas.microsoft.com/office/drawing/2014/main" val="1468212233"/>
                    </a:ext>
                  </a:extLst>
                </a:gridCol>
                <a:gridCol w="1064953">
                  <a:extLst>
                    <a:ext uri="{9D8B030D-6E8A-4147-A177-3AD203B41FA5}">
                      <a16:colId xmlns:a16="http://schemas.microsoft.com/office/drawing/2014/main" val="2478122570"/>
                    </a:ext>
                  </a:extLst>
                </a:gridCol>
                <a:gridCol w="1064953">
                  <a:extLst>
                    <a:ext uri="{9D8B030D-6E8A-4147-A177-3AD203B41FA5}">
                      <a16:colId xmlns:a16="http://schemas.microsoft.com/office/drawing/2014/main" val="38198540"/>
                    </a:ext>
                  </a:extLst>
                </a:gridCol>
                <a:gridCol w="1064953">
                  <a:extLst>
                    <a:ext uri="{9D8B030D-6E8A-4147-A177-3AD203B41FA5}">
                      <a16:colId xmlns:a16="http://schemas.microsoft.com/office/drawing/2014/main" val="3859024988"/>
                    </a:ext>
                  </a:extLst>
                </a:gridCol>
                <a:gridCol w="1064953">
                  <a:extLst>
                    <a:ext uri="{9D8B030D-6E8A-4147-A177-3AD203B41FA5}">
                      <a16:colId xmlns:a16="http://schemas.microsoft.com/office/drawing/2014/main" val="2198886274"/>
                    </a:ext>
                  </a:extLst>
                </a:gridCol>
                <a:gridCol w="1064953">
                  <a:extLst>
                    <a:ext uri="{9D8B030D-6E8A-4147-A177-3AD203B41FA5}">
                      <a16:colId xmlns:a16="http://schemas.microsoft.com/office/drawing/2014/main" val="3986915312"/>
                    </a:ext>
                  </a:extLst>
                </a:gridCol>
                <a:gridCol w="1064953">
                  <a:extLst>
                    <a:ext uri="{9D8B030D-6E8A-4147-A177-3AD203B41FA5}">
                      <a16:colId xmlns:a16="http://schemas.microsoft.com/office/drawing/2014/main" val="1175475525"/>
                    </a:ext>
                  </a:extLst>
                </a:gridCol>
                <a:gridCol w="1064953">
                  <a:extLst>
                    <a:ext uri="{9D8B030D-6E8A-4147-A177-3AD203B41FA5}">
                      <a16:colId xmlns:a16="http://schemas.microsoft.com/office/drawing/2014/main" val="21536901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custid</a:t>
                      </a:r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sales_date</a:t>
                      </a:r>
                      <a:r>
                        <a:rPr lang="en-US" altLang="ko-KR" sz="1100" dirty="0">
                          <a:solidFill>
                            <a:schemeClr val="bg1"/>
                          </a:solidFill>
                        </a:rPr>
                        <a:t> </a:t>
                      </a:r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sales_time</a:t>
                      </a:r>
                      <a:r>
                        <a:rPr lang="en-US" altLang="ko-KR" sz="1100" dirty="0">
                          <a:solidFill>
                            <a:schemeClr val="bg1"/>
                          </a:solidFill>
                        </a:rPr>
                        <a:t> </a:t>
                      </a:r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str_nm</a:t>
                      </a:r>
                      <a:r>
                        <a:rPr lang="en-US" altLang="ko-KR" sz="1100" dirty="0">
                          <a:solidFill>
                            <a:schemeClr val="bg1"/>
                          </a:solidFill>
                        </a:rPr>
                        <a:t> </a:t>
                      </a:r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goodcd</a:t>
                      </a:r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brd_nm</a:t>
                      </a:r>
                      <a:r>
                        <a:rPr lang="en-US" altLang="ko-KR" sz="1100" dirty="0">
                          <a:solidFill>
                            <a:schemeClr val="bg1"/>
                          </a:solidFill>
                        </a:rPr>
                        <a:t> </a:t>
                      </a:r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corner_nm</a:t>
                      </a:r>
                      <a:r>
                        <a:rPr lang="en-US" altLang="ko-KR" sz="1100" dirty="0">
                          <a:solidFill>
                            <a:schemeClr val="bg1"/>
                          </a:solidFill>
                        </a:rPr>
                        <a:t> </a:t>
                      </a:r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pc_nm</a:t>
                      </a:r>
                      <a:r>
                        <a:rPr lang="en-US" altLang="ko-KR" sz="1100" dirty="0">
                          <a:solidFill>
                            <a:schemeClr val="bg1"/>
                          </a:solidFill>
                        </a:rPr>
                        <a:t> </a:t>
                      </a:r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part_nm</a:t>
                      </a:r>
                      <a:r>
                        <a:rPr lang="en-US" altLang="ko-KR" sz="1100" dirty="0">
                          <a:solidFill>
                            <a:schemeClr val="bg1"/>
                          </a:solidFill>
                        </a:rPr>
                        <a:t> </a:t>
                      </a:r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team_nm</a:t>
                      </a:r>
                      <a:r>
                        <a:rPr lang="en-US" altLang="ko-KR" sz="1100" dirty="0">
                          <a:solidFill>
                            <a:schemeClr val="bg1"/>
                          </a:solidFill>
                        </a:rPr>
                        <a:t> </a:t>
                      </a:r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4289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회원번호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판매일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판매시간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/>
                        <a:t>지점명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제품코드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브랜드명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/>
                        <a:t>코너명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/>
                        <a:t>층명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/>
                        <a:t>파트명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/>
                        <a:t>팀명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3581011"/>
                  </a:ext>
                </a:extLst>
              </a:tr>
              <a:tr h="356358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6554833"/>
                  </a:ext>
                </a:extLst>
              </a:tr>
            </a:tbl>
          </a:graphicData>
        </a:graphic>
      </p:graphicFrame>
      <p:graphicFrame>
        <p:nvGraphicFramePr>
          <p:cNvPr id="8" name="표 6">
            <a:extLst>
              <a:ext uri="{FF2B5EF4-FFF2-40B4-BE49-F238E27FC236}">
                <a16:creationId xmlns:a16="http://schemas.microsoft.com/office/drawing/2014/main" id="{4B6508DE-A7F3-45B7-9872-04673C796C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7171877"/>
              </p:ext>
            </p:extLst>
          </p:nvPr>
        </p:nvGraphicFramePr>
        <p:xfrm>
          <a:off x="771235" y="4921634"/>
          <a:ext cx="1064953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4953">
                  <a:extLst>
                    <a:ext uri="{9D8B030D-6E8A-4147-A177-3AD203B41FA5}">
                      <a16:colId xmlns:a16="http://schemas.microsoft.com/office/drawing/2014/main" val="969623058"/>
                    </a:ext>
                  </a:extLst>
                </a:gridCol>
                <a:gridCol w="1064953">
                  <a:extLst>
                    <a:ext uri="{9D8B030D-6E8A-4147-A177-3AD203B41FA5}">
                      <a16:colId xmlns:a16="http://schemas.microsoft.com/office/drawing/2014/main" val="202978948"/>
                    </a:ext>
                  </a:extLst>
                </a:gridCol>
                <a:gridCol w="1064953">
                  <a:extLst>
                    <a:ext uri="{9D8B030D-6E8A-4147-A177-3AD203B41FA5}">
                      <a16:colId xmlns:a16="http://schemas.microsoft.com/office/drawing/2014/main" val="1468212233"/>
                    </a:ext>
                  </a:extLst>
                </a:gridCol>
                <a:gridCol w="1064953">
                  <a:extLst>
                    <a:ext uri="{9D8B030D-6E8A-4147-A177-3AD203B41FA5}">
                      <a16:colId xmlns:a16="http://schemas.microsoft.com/office/drawing/2014/main" val="2478122570"/>
                    </a:ext>
                  </a:extLst>
                </a:gridCol>
                <a:gridCol w="1064953">
                  <a:extLst>
                    <a:ext uri="{9D8B030D-6E8A-4147-A177-3AD203B41FA5}">
                      <a16:colId xmlns:a16="http://schemas.microsoft.com/office/drawing/2014/main" val="38198540"/>
                    </a:ext>
                  </a:extLst>
                </a:gridCol>
                <a:gridCol w="1064953">
                  <a:extLst>
                    <a:ext uri="{9D8B030D-6E8A-4147-A177-3AD203B41FA5}">
                      <a16:colId xmlns:a16="http://schemas.microsoft.com/office/drawing/2014/main" val="3859024988"/>
                    </a:ext>
                  </a:extLst>
                </a:gridCol>
                <a:gridCol w="1064953">
                  <a:extLst>
                    <a:ext uri="{9D8B030D-6E8A-4147-A177-3AD203B41FA5}">
                      <a16:colId xmlns:a16="http://schemas.microsoft.com/office/drawing/2014/main" val="2198886274"/>
                    </a:ext>
                  </a:extLst>
                </a:gridCol>
                <a:gridCol w="1064953">
                  <a:extLst>
                    <a:ext uri="{9D8B030D-6E8A-4147-A177-3AD203B41FA5}">
                      <a16:colId xmlns:a16="http://schemas.microsoft.com/office/drawing/2014/main" val="3986915312"/>
                    </a:ext>
                  </a:extLst>
                </a:gridCol>
                <a:gridCol w="1064953">
                  <a:extLst>
                    <a:ext uri="{9D8B030D-6E8A-4147-A177-3AD203B41FA5}">
                      <a16:colId xmlns:a16="http://schemas.microsoft.com/office/drawing/2014/main" val="1175475525"/>
                    </a:ext>
                  </a:extLst>
                </a:gridCol>
                <a:gridCol w="1064953">
                  <a:extLst>
                    <a:ext uri="{9D8B030D-6E8A-4147-A177-3AD203B41FA5}">
                      <a16:colId xmlns:a16="http://schemas.microsoft.com/office/drawing/2014/main" val="21536901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buyer_nm</a:t>
                      </a:r>
                      <a:r>
                        <a:rPr lang="en-US" altLang="ko-KR" sz="1100" b="0" dirty="0">
                          <a:solidFill>
                            <a:schemeClr val="bg1"/>
                          </a:solidFill>
                        </a:rPr>
                        <a:t> </a:t>
                      </a:r>
                      <a:endParaRPr lang="ko-KR" altLang="en-US" sz="11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import_flg</a:t>
                      </a:r>
                      <a:r>
                        <a:rPr lang="en-US" altLang="ko-KR" sz="1100" b="0" dirty="0">
                          <a:solidFill>
                            <a:schemeClr val="bg1"/>
                          </a:solidFill>
                        </a:rPr>
                        <a:t> </a:t>
                      </a:r>
                      <a:endParaRPr lang="ko-KR" altLang="en-US" sz="11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tot_amt</a:t>
                      </a:r>
                      <a:r>
                        <a:rPr lang="en-US" altLang="ko-KR" sz="1100" b="0" dirty="0">
                          <a:solidFill>
                            <a:schemeClr val="bg1"/>
                          </a:solidFill>
                        </a:rPr>
                        <a:t> </a:t>
                      </a:r>
                      <a:endParaRPr lang="ko-KR" altLang="en-US" sz="11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dis_amt</a:t>
                      </a:r>
                      <a:r>
                        <a:rPr lang="en-US" altLang="ko-KR" sz="1100" b="0" dirty="0">
                          <a:solidFill>
                            <a:schemeClr val="bg1"/>
                          </a:solidFill>
                        </a:rPr>
                        <a:t> </a:t>
                      </a:r>
                      <a:endParaRPr lang="ko-KR" altLang="en-US" sz="11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net_amt</a:t>
                      </a:r>
                      <a:r>
                        <a:rPr lang="en-US" altLang="ko-KR" sz="1100" b="0" dirty="0">
                          <a:solidFill>
                            <a:schemeClr val="bg1"/>
                          </a:solidFill>
                        </a:rPr>
                        <a:t> </a:t>
                      </a:r>
                      <a:endParaRPr lang="ko-KR" altLang="en-US" sz="11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inst_mon</a:t>
                      </a:r>
                      <a:r>
                        <a:rPr lang="en-US" altLang="ko-KR" sz="1100" b="0" dirty="0">
                          <a:solidFill>
                            <a:schemeClr val="bg1"/>
                          </a:solidFill>
                        </a:rPr>
                        <a:t> </a:t>
                      </a:r>
                      <a:endParaRPr lang="ko-KR" altLang="en-US" sz="11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inst_fee</a:t>
                      </a:r>
                      <a:r>
                        <a:rPr lang="en-US" altLang="ko-KR" sz="1100" b="0" dirty="0">
                          <a:solidFill>
                            <a:schemeClr val="bg1"/>
                          </a:solidFill>
                        </a:rPr>
                        <a:t> </a:t>
                      </a:r>
                      <a:endParaRPr lang="ko-KR" altLang="en-US" sz="11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err="1">
                          <a:solidFill>
                            <a:schemeClr val="bg1"/>
                          </a:solidFill>
                        </a:rPr>
                        <a:t>dc_rate</a:t>
                      </a:r>
                      <a:endParaRPr lang="ko-KR" altLang="en-US" sz="11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bg1"/>
                          </a:solidFill>
                        </a:rPr>
                        <a:t>mon</a:t>
                      </a:r>
                      <a:endParaRPr lang="ko-KR" altLang="en-US" sz="11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bg1"/>
                          </a:solidFill>
                        </a:rPr>
                        <a:t>gender</a:t>
                      </a:r>
                      <a:endParaRPr lang="ko-KR" altLang="en-US" sz="11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4289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카테고리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국산</a:t>
                      </a:r>
                      <a:r>
                        <a:rPr lang="en-US" altLang="ko-KR" sz="1100" dirty="0"/>
                        <a:t>/</a:t>
                      </a:r>
                      <a:r>
                        <a:rPr lang="ko-KR" altLang="en-US" sz="1100" dirty="0"/>
                        <a:t>수입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판매금액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할인금액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순판매액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/>
                        <a:t>할부개월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할부이자</a:t>
                      </a:r>
                      <a:r>
                        <a:rPr lang="en-US" altLang="ko-KR" sz="900" dirty="0"/>
                        <a:t>(</a:t>
                      </a:r>
                      <a:r>
                        <a:rPr lang="ko-KR" altLang="en-US" sz="900" dirty="0"/>
                        <a:t>유</a:t>
                      </a:r>
                      <a:r>
                        <a:rPr lang="en-US" altLang="ko-KR" sz="900" dirty="0"/>
                        <a:t>/</a:t>
                      </a:r>
                      <a:r>
                        <a:rPr lang="ko-KR" altLang="en-US" sz="900" dirty="0"/>
                        <a:t>무</a:t>
                      </a:r>
                      <a:r>
                        <a:rPr lang="en-US" altLang="ko-KR" sz="900" dirty="0"/>
                        <a:t>)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할인율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/>
                        <a:t>거래월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성별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3581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6554833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89FE05A9-EEE8-4126-AF3B-FF9E49268ED7}"/>
              </a:ext>
            </a:extLst>
          </p:cNvPr>
          <p:cNvSpPr txBox="1"/>
          <p:nvPr/>
        </p:nvSpPr>
        <p:spPr>
          <a:xfrm>
            <a:off x="940638" y="392720"/>
            <a:ext cx="40281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/>
              <a:t>dataset</a:t>
            </a:r>
            <a:r>
              <a:rPr lang="ko-KR" altLang="en-US" sz="5400" dirty="0"/>
              <a:t>탐색</a:t>
            </a:r>
          </a:p>
        </p:txBody>
      </p:sp>
    </p:spTree>
    <p:extLst>
      <p:ext uri="{BB962C8B-B14F-4D97-AF65-F5344CB8AC3E}">
        <p14:creationId xmlns:p14="http://schemas.microsoft.com/office/powerpoint/2010/main" val="1940142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사각형: 둥근 모서리 84">
            <a:extLst>
              <a:ext uri="{FF2B5EF4-FFF2-40B4-BE49-F238E27FC236}">
                <a16:creationId xmlns:a16="http://schemas.microsoft.com/office/drawing/2014/main" id="{E2F96FD8-4FFE-410D-82BD-33AF3D415319}"/>
              </a:ext>
            </a:extLst>
          </p:cNvPr>
          <p:cNvSpPr/>
          <p:nvPr/>
        </p:nvSpPr>
        <p:spPr>
          <a:xfrm>
            <a:off x="878749" y="2252487"/>
            <a:ext cx="7138755" cy="2170499"/>
          </a:xfrm>
          <a:prstGeom prst="roundRect">
            <a:avLst/>
          </a:prstGeom>
          <a:solidFill>
            <a:srgbClr val="00B050">
              <a:alpha val="46000"/>
            </a:srgbClr>
          </a:solidFill>
          <a:ln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8CCFC72E-289D-4F7C-B4C7-1FBC33F9E096}"/>
              </a:ext>
            </a:extLst>
          </p:cNvPr>
          <p:cNvSpPr/>
          <p:nvPr/>
        </p:nvSpPr>
        <p:spPr>
          <a:xfrm>
            <a:off x="4509330" y="2329721"/>
            <a:ext cx="3417190" cy="201883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D36952E0-8758-40DD-885A-5C0059EB1A31}"/>
              </a:ext>
            </a:extLst>
          </p:cNvPr>
          <p:cNvSpPr/>
          <p:nvPr/>
        </p:nvSpPr>
        <p:spPr>
          <a:xfrm>
            <a:off x="966257" y="2329721"/>
            <a:ext cx="3299225" cy="176861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7" name="사각형: 둥근 모서리 86">
            <a:extLst>
              <a:ext uri="{FF2B5EF4-FFF2-40B4-BE49-F238E27FC236}">
                <a16:creationId xmlns:a16="http://schemas.microsoft.com/office/drawing/2014/main" id="{12106E3F-6FDD-46C7-B41C-8D93BC283343}"/>
              </a:ext>
            </a:extLst>
          </p:cNvPr>
          <p:cNvSpPr/>
          <p:nvPr/>
        </p:nvSpPr>
        <p:spPr>
          <a:xfrm>
            <a:off x="312774" y="5074727"/>
            <a:ext cx="3638946" cy="778984"/>
          </a:xfrm>
          <a:prstGeom prst="roundRect">
            <a:avLst/>
          </a:prstGeom>
          <a:solidFill>
            <a:srgbClr val="009C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할인율</a:t>
            </a:r>
            <a:r>
              <a:rPr lang="en-US" altLang="ko-KR" sz="1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sz="1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</a:t>
            </a:r>
            <a:r>
              <a:rPr lang="en-US" altLang="ko-KR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개월</a:t>
            </a:r>
            <a:r>
              <a:rPr lang="en-US" altLang="ko-KR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이자유무</a:t>
            </a:r>
            <a:r>
              <a:rPr lang="en-US" altLang="ko-KR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r>
              <a:rPr lang="ko-KR" altLang="en-US" sz="1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따라</a:t>
            </a:r>
            <a:endParaRPr lang="en-US" altLang="ko-KR" sz="14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sz="1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판매실적 간에 차이가 있는지 분석</a:t>
            </a: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819378B5-8E5F-479A-9BDB-08F40844B445}"/>
              </a:ext>
            </a:extLst>
          </p:cNvPr>
          <p:cNvSpPr/>
          <p:nvPr/>
        </p:nvSpPr>
        <p:spPr>
          <a:xfrm>
            <a:off x="8164811" y="2329721"/>
            <a:ext cx="3299225" cy="17686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A95A42F-AB51-4C1C-9217-03D7F22646C8}"/>
              </a:ext>
            </a:extLst>
          </p:cNvPr>
          <p:cNvSpPr/>
          <p:nvPr/>
        </p:nvSpPr>
        <p:spPr>
          <a:xfrm>
            <a:off x="966258" y="1601551"/>
            <a:ext cx="3299224" cy="54524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판매실적결정요인</a:t>
            </a: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14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영향〮투입〮예측〮설명〮독립변수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lang="ko-KR" altLang="en-US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BB71613-7EFB-4F5B-BACA-7FA5969B0364}"/>
              </a:ext>
            </a:extLst>
          </p:cNvPr>
          <p:cNvSpPr/>
          <p:nvPr/>
        </p:nvSpPr>
        <p:spPr>
          <a:xfrm>
            <a:off x="4509329" y="1601551"/>
            <a:ext cx="3417190" cy="54524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판매실적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:1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차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직접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정량성과</a:t>
            </a: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매개변수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lang="ko-KR" altLang="en-US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9FED86B-E03C-410F-8DD5-9C99D89AB76C}"/>
              </a:ext>
            </a:extLst>
          </p:cNvPr>
          <p:cNvSpPr/>
          <p:nvPr/>
        </p:nvSpPr>
        <p:spPr>
          <a:xfrm>
            <a:off x="8164812" y="1601551"/>
            <a:ext cx="3299224" cy="54524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판매실적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:2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차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간접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정성성과</a:t>
            </a: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14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성과〮반응〮결과〮종속변수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lang="ko-KR" altLang="en-US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7426C659-1DDB-4C5F-B17E-3C7EEAD80DD9}"/>
              </a:ext>
            </a:extLst>
          </p:cNvPr>
          <p:cNvSpPr/>
          <p:nvPr/>
        </p:nvSpPr>
        <p:spPr>
          <a:xfrm>
            <a:off x="4509330" y="4793006"/>
            <a:ext cx="3417189" cy="125504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0BE6842B-4AC3-41B2-AAA5-FB2982C1FAC0}"/>
              </a:ext>
            </a:extLst>
          </p:cNvPr>
          <p:cNvSpPr/>
          <p:nvPr/>
        </p:nvSpPr>
        <p:spPr>
          <a:xfrm>
            <a:off x="4575060" y="6143492"/>
            <a:ext cx="3299224" cy="54524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소비자특성요인</a:t>
            </a: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14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조절〮상황〮교란〮혼동변수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lang="ko-KR" altLang="en-US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CE089196-48EB-4828-8DB0-5FCE67BF7E16}"/>
              </a:ext>
            </a:extLst>
          </p:cNvPr>
          <p:cNvCxnSpPr/>
          <p:nvPr/>
        </p:nvCxnSpPr>
        <p:spPr>
          <a:xfrm>
            <a:off x="7947684" y="3183695"/>
            <a:ext cx="22886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연결선: 꺾임 88">
            <a:extLst>
              <a:ext uri="{FF2B5EF4-FFF2-40B4-BE49-F238E27FC236}">
                <a16:creationId xmlns:a16="http://schemas.microsoft.com/office/drawing/2014/main" id="{8473F5FA-8273-43F9-8D23-CA2FAC9D8157}"/>
              </a:ext>
            </a:extLst>
          </p:cNvPr>
          <p:cNvCxnSpPr>
            <a:cxnSpLocks/>
            <a:stCxn id="85" idx="2"/>
            <a:endCxn id="87" idx="0"/>
          </p:cNvCxnSpPr>
          <p:nvPr/>
        </p:nvCxnSpPr>
        <p:spPr>
          <a:xfrm rot="5400000">
            <a:off x="2964317" y="3590916"/>
            <a:ext cx="651741" cy="2315880"/>
          </a:xfrm>
          <a:prstGeom prst="bentConnector3">
            <a:avLst>
              <a:gd name="adj1" fmla="val 50000"/>
            </a:avLst>
          </a:prstGeom>
          <a:ln w="19050">
            <a:solidFill>
              <a:srgbClr val="009C7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39490158-8EDE-46DE-8AB3-1DFD8B98A071}"/>
              </a:ext>
            </a:extLst>
          </p:cNvPr>
          <p:cNvSpPr/>
          <p:nvPr/>
        </p:nvSpPr>
        <p:spPr>
          <a:xfrm>
            <a:off x="601118" y="4800468"/>
            <a:ext cx="1032828" cy="27371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분석가설</a:t>
            </a:r>
          </a:p>
        </p:txBody>
      </p:sp>
      <p:sp>
        <p:nvSpPr>
          <p:cNvPr id="113" name="화살표: 오각형 112">
            <a:extLst>
              <a:ext uri="{FF2B5EF4-FFF2-40B4-BE49-F238E27FC236}">
                <a16:creationId xmlns:a16="http://schemas.microsoft.com/office/drawing/2014/main" id="{F077BBDA-96CA-4FA7-BF8B-5455B8E7475A}"/>
              </a:ext>
            </a:extLst>
          </p:cNvPr>
          <p:cNvSpPr/>
          <p:nvPr/>
        </p:nvSpPr>
        <p:spPr>
          <a:xfrm rot="5400000">
            <a:off x="6094702" y="3472957"/>
            <a:ext cx="276226" cy="2272469"/>
          </a:xfrm>
          <a:prstGeom prst="homePlate">
            <a:avLst>
              <a:gd name="adj" fmla="val 68604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5E128400-A1FF-468A-BA03-2F0014FC90FE}"/>
              </a:ext>
            </a:extLst>
          </p:cNvPr>
          <p:cNvCxnSpPr/>
          <p:nvPr/>
        </p:nvCxnSpPr>
        <p:spPr>
          <a:xfrm>
            <a:off x="4289178" y="3193161"/>
            <a:ext cx="22886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BB7D3422-C5C2-4625-B74B-95E59E99DB6E}"/>
              </a:ext>
            </a:extLst>
          </p:cNvPr>
          <p:cNvSpPr/>
          <p:nvPr/>
        </p:nvSpPr>
        <p:spPr>
          <a:xfrm>
            <a:off x="888274" y="328023"/>
            <a:ext cx="11303726" cy="139700"/>
          </a:xfrm>
          <a:prstGeom prst="rect">
            <a:avLst/>
          </a:prstGeom>
          <a:solidFill>
            <a:srgbClr val="009C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91715959-1BD6-429F-8B38-2FB77A32B284}"/>
              </a:ext>
            </a:extLst>
          </p:cNvPr>
          <p:cNvSpPr/>
          <p:nvPr/>
        </p:nvSpPr>
        <p:spPr>
          <a:xfrm>
            <a:off x="0" y="328023"/>
            <a:ext cx="3252651" cy="139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215E4DEA-4B67-4232-BF7F-9FDB41E80434}"/>
              </a:ext>
            </a:extLst>
          </p:cNvPr>
          <p:cNvSpPr/>
          <p:nvPr/>
        </p:nvSpPr>
        <p:spPr>
          <a:xfrm>
            <a:off x="0" y="328023"/>
            <a:ext cx="2593257" cy="139700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D97B8B3C-6C7B-40AC-BE6F-2338B56BA600}"/>
              </a:ext>
            </a:extLst>
          </p:cNvPr>
          <p:cNvSpPr/>
          <p:nvPr/>
        </p:nvSpPr>
        <p:spPr>
          <a:xfrm>
            <a:off x="3123997" y="2719101"/>
            <a:ext cx="827723" cy="276225"/>
          </a:xfrm>
          <a:prstGeom prst="rect">
            <a:avLst/>
          </a:prstGeom>
          <a:solidFill>
            <a:srgbClr val="009C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할인율</a:t>
            </a:r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2C6851D6-A882-46B8-946D-FC266E8F703C}"/>
              </a:ext>
            </a:extLst>
          </p:cNvPr>
          <p:cNvSpPr/>
          <p:nvPr/>
        </p:nvSpPr>
        <p:spPr>
          <a:xfrm>
            <a:off x="2205101" y="2719101"/>
            <a:ext cx="827723" cy="27622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결제방법</a:t>
            </a:r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BB329F5F-F841-4660-BB39-B6D5F0C2D1D6}"/>
              </a:ext>
            </a:extLst>
          </p:cNvPr>
          <p:cNvSpPr/>
          <p:nvPr/>
        </p:nvSpPr>
        <p:spPr>
          <a:xfrm>
            <a:off x="1286205" y="2719101"/>
            <a:ext cx="827723" cy="27622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방문목적</a:t>
            </a: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8E6A0199-B9CC-40EC-A108-AF1FD84D1559}"/>
              </a:ext>
            </a:extLst>
          </p:cNvPr>
          <p:cNvSpPr/>
          <p:nvPr/>
        </p:nvSpPr>
        <p:spPr>
          <a:xfrm>
            <a:off x="3123997" y="3071684"/>
            <a:ext cx="827723" cy="276225"/>
          </a:xfrm>
          <a:prstGeom prst="rect">
            <a:avLst/>
          </a:prstGeom>
          <a:solidFill>
            <a:srgbClr val="009C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할부개월</a:t>
            </a:r>
            <a:endParaRPr lang="ko-KR" altLang="en-US" sz="10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C50AC93F-43CB-40FA-9938-AB886EB52670}"/>
              </a:ext>
            </a:extLst>
          </p:cNvPr>
          <p:cNvSpPr/>
          <p:nvPr/>
        </p:nvSpPr>
        <p:spPr>
          <a:xfrm>
            <a:off x="2205101" y="3071684"/>
            <a:ext cx="827723" cy="27622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판매일시</a:t>
            </a:r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884127E8-02A1-4756-95A4-581397F0B181}"/>
              </a:ext>
            </a:extLst>
          </p:cNvPr>
          <p:cNvSpPr/>
          <p:nvPr/>
        </p:nvSpPr>
        <p:spPr>
          <a:xfrm>
            <a:off x="1286205" y="3071684"/>
            <a:ext cx="827723" cy="27622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구매목적</a:t>
            </a:r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C081C03F-D6A3-4013-8377-A4B99B2F7B86}"/>
              </a:ext>
            </a:extLst>
          </p:cNvPr>
          <p:cNvSpPr/>
          <p:nvPr/>
        </p:nvSpPr>
        <p:spPr>
          <a:xfrm>
            <a:off x="3123997" y="3424267"/>
            <a:ext cx="827723" cy="276225"/>
          </a:xfrm>
          <a:prstGeom prst="rect">
            <a:avLst/>
          </a:prstGeom>
          <a:solidFill>
            <a:srgbClr val="009C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할부이자</a:t>
            </a:r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FA130010-D56A-403E-8C4E-D3DAE91C3991}"/>
              </a:ext>
            </a:extLst>
          </p:cNvPr>
          <p:cNvSpPr/>
          <p:nvPr/>
        </p:nvSpPr>
        <p:spPr>
          <a:xfrm>
            <a:off x="2205101" y="3424267"/>
            <a:ext cx="827723" cy="27622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가용금액</a:t>
            </a:r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3D6EE997-5AD5-406F-B987-59C1C5364822}"/>
              </a:ext>
            </a:extLst>
          </p:cNvPr>
          <p:cNvSpPr/>
          <p:nvPr/>
        </p:nvSpPr>
        <p:spPr>
          <a:xfrm>
            <a:off x="1286205" y="3424267"/>
            <a:ext cx="827723" cy="27622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동반형태</a:t>
            </a:r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880CAC9A-B826-4CDB-94C5-1FC1913268E6}"/>
              </a:ext>
            </a:extLst>
          </p:cNvPr>
          <p:cNvSpPr/>
          <p:nvPr/>
        </p:nvSpPr>
        <p:spPr>
          <a:xfrm>
            <a:off x="6724543" y="2518002"/>
            <a:ext cx="827723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팀명</a:t>
            </a:r>
            <a:endParaRPr lang="ko-KR" altLang="en-US" sz="10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226F3A57-4361-4AF4-B806-2C843E78C67B}"/>
              </a:ext>
            </a:extLst>
          </p:cNvPr>
          <p:cNvSpPr/>
          <p:nvPr/>
        </p:nvSpPr>
        <p:spPr>
          <a:xfrm>
            <a:off x="5796122" y="2518002"/>
            <a:ext cx="827723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지점명</a:t>
            </a:r>
            <a:endParaRPr lang="ko-KR" altLang="en-US" sz="10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49F3D36C-816A-4C61-9077-64272F45921C}"/>
              </a:ext>
            </a:extLst>
          </p:cNvPr>
          <p:cNvSpPr/>
          <p:nvPr/>
        </p:nvSpPr>
        <p:spPr>
          <a:xfrm>
            <a:off x="4891629" y="2518002"/>
            <a:ext cx="827723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판매월</a:t>
            </a:r>
            <a:endParaRPr lang="ko-KR" altLang="en-US" sz="10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679A43BC-CC9F-4965-AF70-7FECA2D82447}"/>
              </a:ext>
            </a:extLst>
          </p:cNvPr>
          <p:cNvSpPr/>
          <p:nvPr/>
        </p:nvSpPr>
        <p:spPr>
          <a:xfrm>
            <a:off x="6724543" y="2870585"/>
            <a:ext cx="827723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카테고리명</a:t>
            </a:r>
          </a:p>
        </p:txBody>
      </p: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D75A81EF-C7EB-43F6-8D10-34B2230BB7EA}"/>
              </a:ext>
            </a:extLst>
          </p:cNvPr>
          <p:cNvSpPr/>
          <p:nvPr/>
        </p:nvSpPr>
        <p:spPr>
          <a:xfrm>
            <a:off x="4891629" y="2870585"/>
            <a:ext cx="827723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판매요일</a:t>
            </a:r>
            <a:endParaRPr lang="ko-KR" altLang="en-US" sz="10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CF53B57B-EDC2-46FE-9133-DF341B265326}"/>
              </a:ext>
            </a:extLst>
          </p:cNvPr>
          <p:cNvSpPr/>
          <p:nvPr/>
        </p:nvSpPr>
        <p:spPr>
          <a:xfrm>
            <a:off x="6724543" y="3223168"/>
            <a:ext cx="827723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파트명</a:t>
            </a:r>
            <a:endParaRPr lang="ko-KR" altLang="en-US" sz="10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D105D6CF-3744-46A0-8404-AD67E8F73058}"/>
              </a:ext>
            </a:extLst>
          </p:cNvPr>
          <p:cNvSpPr/>
          <p:nvPr/>
        </p:nvSpPr>
        <p:spPr>
          <a:xfrm>
            <a:off x="4891629" y="3223168"/>
            <a:ext cx="827723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판매일</a:t>
            </a:r>
          </a:p>
        </p:txBody>
      </p: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BBDF281D-1E55-49BC-88C1-2CF613F73BAF}"/>
              </a:ext>
            </a:extLst>
          </p:cNvPr>
          <p:cNvSpPr/>
          <p:nvPr/>
        </p:nvSpPr>
        <p:spPr>
          <a:xfrm>
            <a:off x="6724543" y="3559381"/>
            <a:ext cx="827723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코너명</a:t>
            </a:r>
            <a:endParaRPr lang="ko-KR" altLang="en-US" sz="10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FDD0BF80-DC84-4E59-A805-4237951D8A2D}"/>
              </a:ext>
            </a:extLst>
          </p:cNvPr>
          <p:cNvSpPr/>
          <p:nvPr/>
        </p:nvSpPr>
        <p:spPr>
          <a:xfrm>
            <a:off x="4891629" y="3559381"/>
            <a:ext cx="827723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판매시간</a:t>
            </a:r>
          </a:p>
        </p:txBody>
      </p:sp>
      <p:grpSp>
        <p:nvGrpSpPr>
          <p:cNvPr id="170" name="그룹 169">
            <a:extLst>
              <a:ext uri="{FF2B5EF4-FFF2-40B4-BE49-F238E27FC236}">
                <a16:creationId xmlns:a16="http://schemas.microsoft.com/office/drawing/2014/main" id="{4A482D35-3A76-4867-BA77-6137B5C9BA44}"/>
              </a:ext>
            </a:extLst>
          </p:cNvPr>
          <p:cNvGrpSpPr/>
          <p:nvPr/>
        </p:nvGrpSpPr>
        <p:grpSpPr>
          <a:xfrm>
            <a:off x="9448693" y="2876057"/>
            <a:ext cx="827723" cy="612438"/>
            <a:chOff x="9448693" y="2466482"/>
            <a:chExt cx="827723" cy="612438"/>
          </a:xfrm>
          <a:solidFill>
            <a:srgbClr val="1F4E79"/>
          </a:solidFill>
        </p:grpSpPr>
        <p:sp>
          <p:nvSpPr>
            <p:cNvPr id="167" name="직사각형 166">
              <a:extLst>
                <a:ext uri="{FF2B5EF4-FFF2-40B4-BE49-F238E27FC236}">
                  <a16:creationId xmlns:a16="http://schemas.microsoft.com/office/drawing/2014/main" id="{808164BE-6A5E-4887-9C71-DB3BAC1F1420}"/>
                </a:ext>
              </a:extLst>
            </p:cNvPr>
            <p:cNvSpPr/>
            <p:nvPr/>
          </p:nvSpPr>
          <p:spPr>
            <a:xfrm>
              <a:off x="9448693" y="2466482"/>
              <a:ext cx="827723" cy="2762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판매건수</a:t>
              </a:r>
            </a:p>
          </p:txBody>
        </p:sp>
        <p:sp>
          <p:nvSpPr>
            <p:cNvPr id="169" name="직사각형 168">
              <a:extLst>
                <a:ext uri="{FF2B5EF4-FFF2-40B4-BE49-F238E27FC236}">
                  <a16:creationId xmlns:a16="http://schemas.microsoft.com/office/drawing/2014/main" id="{28CDCAC4-DD01-4D1F-A287-C79D163177C2}"/>
                </a:ext>
              </a:extLst>
            </p:cNvPr>
            <p:cNvSpPr/>
            <p:nvPr/>
          </p:nvSpPr>
          <p:spPr>
            <a:xfrm>
              <a:off x="9448693" y="2802695"/>
              <a:ext cx="827723" cy="2762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판매이익</a:t>
              </a:r>
            </a:p>
          </p:txBody>
        </p:sp>
      </p:grpSp>
      <p:sp>
        <p:nvSpPr>
          <p:cNvPr id="171" name="직사각형 170">
            <a:extLst>
              <a:ext uri="{FF2B5EF4-FFF2-40B4-BE49-F238E27FC236}">
                <a16:creationId xmlns:a16="http://schemas.microsoft.com/office/drawing/2014/main" id="{3CE34E77-C4F4-4C17-A57A-52269620BC00}"/>
              </a:ext>
            </a:extLst>
          </p:cNvPr>
          <p:cNvSpPr/>
          <p:nvPr/>
        </p:nvSpPr>
        <p:spPr>
          <a:xfrm>
            <a:off x="6724543" y="4961019"/>
            <a:ext cx="827723" cy="27622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직업</a:t>
            </a:r>
          </a:p>
        </p:txBody>
      </p:sp>
      <p:sp>
        <p:nvSpPr>
          <p:cNvPr id="172" name="직사각형 171">
            <a:extLst>
              <a:ext uri="{FF2B5EF4-FFF2-40B4-BE49-F238E27FC236}">
                <a16:creationId xmlns:a16="http://schemas.microsoft.com/office/drawing/2014/main" id="{1BE1A816-9EC1-4285-B895-B7B9AC4BAB52}"/>
              </a:ext>
            </a:extLst>
          </p:cNvPr>
          <p:cNvSpPr/>
          <p:nvPr/>
        </p:nvSpPr>
        <p:spPr>
          <a:xfrm>
            <a:off x="5805647" y="4961019"/>
            <a:ext cx="827723" cy="27622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연령</a:t>
            </a:r>
          </a:p>
        </p:txBody>
      </p:sp>
      <p:sp>
        <p:nvSpPr>
          <p:cNvPr id="173" name="직사각형 172">
            <a:extLst>
              <a:ext uri="{FF2B5EF4-FFF2-40B4-BE49-F238E27FC236}">
                <a16:creationId xmlns:a16="http://schemas.microsoft.com/office/drawing/2014/main" id="{10D80736-49BA-4DD3-9B1B-441A9F32669D}"/>
              </a:ext>
            </a:extLst>
          </p:cNvPr>
          <p:cNvSpPr/>
          <p:nvPr/>
        </p:nvSpPr>
        <p:spPr>
          <a:xfrm>
            <a:off x="4886751" y="4961019"/>
            <a:ext cx="827723" cy="27622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고객충성도</a:t>
            </a:r>
          </a:p>
        </p:txBody>
      </p: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2F0FB2FE-00D9-42C1-A55C-018515FAEB9F}"/>
              </a:ext>
            </a:extLst>
          </p:cNvPr>
          <p:cNvSpPr/>
          <p:nvPr/>
        </p:nvSpPr>
        <p:spPr>
          <a:xfrm>
            <a:off x="6724543" y="5313602"/>
            <a:ext cx="827723" cy="27622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방문빈도</a:t>
            </a:r>
          </a:p>
        </p:txBody>
      </p:sp>
      <p:sp>
        <p:nvSpPr>
          <p:cNvPr id="175" name="직사각형 174">
            <a:extLst>
              <a:ext uri="{FF2B5EF4-FFF2-40B4-BE49-F238E27FC236}">
                <a16:creationId xmlns:a16="http://schemas.microsoft.com/office/drawing/2014/main" id="{68F7DEC3-5228-41D0-A984-6120D2763B0F}"/>
              </a:ext>
            </a:extLst>
          </p:cNvPr>
          <p:cNvSpPr/>
          <p:nvPr/>
        </p:nvSpPr>
        <p:spPr>
          <a:xfrm>
            <a:off x="5805647" y="5313602"/>
            <a:ext cx="827723" cy="27622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구매빈도</a:t>
            </a:r>
          </a:p>
        </p:txBody>
      </p:sp>
      <p:sp>
        <p:nvSpPr>
          <p:cNvPr id="176" name="직사각형 175">
            <a:extLst>
              <a:ext uri="{FF2B5EF4-FFF2-40B4-BE49-F238E27FC236}">
                <a16:creationId xmlns:a16="http://schemas.microsoft.com/office/drawing/2014/main" id="{0C6B2A9F-9EA2-403D-8AF3-473EEBA0F947}"/>
              </a:ext>
            </a:extLst>
          </p:cNvPr>
          <p:cNvSpPr/>
          <p:nvPr/>
        </p:nvSpPr>
        <p:spPr>
          <a:xfrm>
            <a:off x="4886751" y="5313602"/>
            <a:ext cx="827723" cy="27622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거주지</a:t>
            </a:r>
          </a:p>
        </p:txBody>
      </p:sp>
      <p:sp>
        <p:nvSpPr>
          <p:cNvPr id="177" name="직사각형 176">
            <a:extLst>
              <a:ext uri="{FF2B5EF4-FFF2-40B4-BE49-F238E27FC236}">
                <a16:creationId xmlns:a16="http://schemas.microsoft.com/office/drawing/2014/main" id="{ECE317C3-9DCF-4C15-8FF8-9AA47F1566FD}"/>
              </a:ext>
            </a:extLst>
          </p:cNvPr>
          <p:cNvSpPr/>
          <p:nvPr/>
        </p:nvSpPr>
        <p:spPr>
          <a:xfrm>
            <a:off x="6724543" y="5666185"/>
            <a:ext cx="827723" cy="27622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조사시점</a:t>
            </a:r>
          </a:p>
        </p:txBody>
      </p:sp>
      <p:sp>
        <p:nvSpPr>
          <p:cNvPr id="178" name="직사각형 177">
            <a:extLst>
              <a:ext uri="{FF2B5EF4-FFF2-40B4-BE49-F238E27FC236}">
                <a16:creationId xmlns:a16="http://schemas.microsoft.com/office/drawing/2014/main" id="{087BD2A1-115E-48B7-A2FF-9CC0B68E0264}"/>
              </a:ext>
            </a:extLst>
          </p:cNvPr>
          <p:cNvSpPr/>
          <p:nvPr/>
        </p:nvSpPr>
        <p:spPr>
          <a:xfrm>
            <a:off x="5805647" y="5666185"/>
            <a:ext cx="827723" cy="27622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학력</a:t>
            </a:r>
          </a:p>
        </p:txBody>
      </p:sp>
      <p:sp>
        <p:nvSpPr>
          <p:cNvPr id="179" name="직사각형 178">
            <a:extLst>
              <a:ext uri="{FF2B5EF4-FFF2-40B4-BE49-F238E27FC236}">
                <a16:creationId xmlns:a16="http://schemas.microsoft.com/office/drawing/2014/main" id="{F0F9AF69-48B0-4546-9252-9BBC25B365B1}"/>
              </a:ext>
            </a:extLst>
          </p:cNvPr>
          <p:cNvSpPr/>
          <p:nvPr/>
        </p:nvSpPr>
        <p:spPr>
          <a:xfrm>
            <a:off x="4886751" y="5666185"/>
            <a:ext cx="827723" cy="27622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소득수준</a:t>
            </a:r>
          </a:p>
        </p:txBody>
      </p:sp>
      <p:grpSp>
        <p:nvGrpSpPr>
          <p:cNvPr id="197" name="그룹 196">
            <a:extLst>
              <a:ext uri="{FF2B5EF4-FFF2-40B4-BE49-F238E27FC236}">
                <a16:creationId xmlns:a16="http://schemas.microsoft.com/office/drawing/2014/main" id="{9041A0B8-F5E7-4679-A14B-D9222223E861}"/>
              </a:ext>
            </a:extLst>
          </p:cNvPr>
          <p:cNvGrpSpPr/>
          <p:nvPr/>
        </p:nvGrpSpPr>
        <p:grpSpPr>
          <a:xfrm>
            <a:off x="1535557" y="707364"/>
            <a:ext cx="9120886" cy="602388"/>
            <a:chOff x="1676400" y="708049"/>
            <a:chExt cx="9120886" cy="602388"/>
          </a:xfrm>
        </p:grpSpPr>
        <p:sp>
          <p:nvSpPr>
            <p:cNvPr id="195" name="평행 사변형 194">
              <a:extLst>
                <a:ext uri="{FF2B5EF4-FFF2-40B4-BE49-F238E27FC236}">
                  <a16:creationId xmlns:a16="http://schemas.microsoft.com/office/drawing/2014/main" id="{16F68698-38D3-4FFA-B37D-5925193F4574}"/>
                </a:ext>
              </a:extLst>
            </p:cNvPr>
            <p:cNvSpPr/>
            <p:nvPr/>
          </p:nvSpPr>
          <p:spPr>
            <a:xfrm>
              <a:off x="1676400" y="708049"/>
              <a:ext cx="1831347" cy="591901"/>
            </a:xfrm>
            <a:prstGeom prst="parallelogram">
              <a:avLst/>
            </a:prstGeom>
            <a:noFill/>
            <a:ln w="38100">
              <a:solidFill>
                <a:srgbClr val="1F4E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분석모델</a:t>
              </a:r>
              <a:endParaRPr lang="en-US" altLang="ko-KR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algn="ctr"/>
              <a:r>
                <a:rPr lang="ko-KR" altLang="en-US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설정</a:t>
              </a:r>
              <a:endParaRPr lang="en-US" altLang="ko-KR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92" name="평행 사변형 191">
              <a:extLst>
                <a:ext uri="{FF2B5EF4-FFF2-40B4-BE49-F238E27FC236}">
                  <a16:creationId xmlns:a16="http://schemas.microsoft.com/office/drawing/2014/main" id="{CBA95831-57D2-440C-9CA7-A89DCEBAC577}"/>
                </a:ext>
              </a:extLst>
            </p:cNvPr>
            <p:cNvSpPr/>
            <p:nvPr/>
          </p:nvSpPr>
          <p:spPr>
            <a:xfrm>
              <a:off x="3507747" y="718536"/>
              <a:ext cx="7289539" cy="591901"/>
            </a:xfrm>
            <a:prstGeom prst="parallelogram">
              <a:avLst/>
            </a:prstGeom>
            <a:solidFill>
              <a:srgbClr val="1F4E79"/>
            </a:solidFill>
            <a:ln w="38100">
              <a:solidFill>
                <a:srgbClr val="1F4E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9893986B-1DEB-4FCC-BBCC-E45A7146D677}"/>
                </a:ext>
              </a:extLst>
            </p:cNvPr>
            <p:cNvSpPr txBox="1"/>
            <p:nvPr/>
          </p:nvSpPr>
          <p:spPr>
            <a:xfrm>
              <a:off x="4001431" y="720568"/>
              <a:ext cx="637930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H</a:t>
              </a:r>
              <a:r>
                <a:rPr lang="ko-KR" altLang="en-US" sz="160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백화점 판매실적 실태조사를 위한 분석모델에서 판매실적결정요인 중 </a:t>
              </a:r>
              <a:endParaRPr lang="en-US" altLang="ko-KR" sz="1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algn="ctr"/>
              <a:r>
                <a:rPr lang="ko-KR" altLang="en-US" sz="1600" dirty="0">
                  <a:solidFill>
                    <a:schemeClr val="bg1"/>
                  </a:solidFill>
                  <a:highlight>
                    <a:srgbClr val="009C7D"/>
                  </a:highlight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정량적 요인</a:t>
              </a:r>
              <a:r>
                <a:rPr lang="en-US" altLang="ko-KR" sz="1600" dirty="0">
                  <a:solidFill>
                    <a:schemeClr val="bg1"/>
                  </a:solidFill>
                  <a:highlight>
                    <a:srgbClr val="009C7D"/>
                  </a:highlight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(</a:t>
              </a:r>
              <a:r>
                <a:rPr lang="ko-KR" altLang="en-US" sz="1600" dirty="0">
                  <a:solidFill>
                    <a:schemeClr val="bg1"/>
                  </a:solidFill>
                  <a:highlight>
                    <a:srgbClr val="009C7D"/>
                  </a:highlight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할인</a:t>
              </a:r>
              <a:r>
                <a:rPr lang="en-US" altLang="ko-KR" sz="1600" dirty="0">
                  <a:solidFill>
                    <a:schemeClr val="bg1"/>
                  </a:solidFill>
                  <a:highlight>
                    <a:srgbClr val="009C7D"/>
                  </a:highlight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/</a:t>
              </a:r>
              <a:r>
                <a:rPr lang="ko-KR" altLang="en-US" sz="1600" dirty="0">
                  <a:solidFill>
                    <a:schemeClr val="bg1"/>
                  </a:solidFill>
                  <a:highlight>
                    <a:srgbClr val="009C7D"/>
                  </a:highlight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할부</a:t>
              </a:r>
              <a:r>
                <a:rPr lang="en-US" altLang="ko-KR" sz="1600" dirty="0">
                  <a:solidFill>
                    <a:schemeClr val="bg1"/>
                  </a:solidFill>
                  <a:highlight>
                    <a:srgbClr val="009C7D"/>
                  </a:highlight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)</a:t>
              </a:r>
              <a:r>
                <a:rPr lang="ko-KR" altLang="en-US" sz="160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에 따라 판매실적에 차이가 있는지 관계를 분석함</a:t>
              </a:r>
              <a:endParaRPr lang="en-US" altLang="ko-KR" sz="1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sp>
        <p:nvSpPr>
          <p:cNvPr id="218" name="직사각형 217">
            <a:extLst>
              <a:ext uri="{FF2B5EF4-FFF2-40B4-BE49-F238E27FC236}">
                <a16:creationId xmlns:a16="http://schemas.microsoft.com/office/drawing/2014/main" id="{29420573-E0C9-41D8-A2D7-4E0EDA064E95}"/>
              </a:ext>
            </a:extLst>
          </p:cNvPr>
          <p:cNvSpPr/>
          <p:nvPr/>
        </p:nvSpPr>
        <p:spPr>
          <a:xfrm>
            <a:off x="6263056" y="3913325"/>
            <a:ext cx="827723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성별</a:t>
            </a:r>
          </a:p>
        </p:txBody>
      </p:sp>
      <p:sp>
        <p:nvSpPr>
          <p:cNvPr id="220" name="직사각형 219">
            <a:extLst>
              <a:ext uri="{FF2B5EF4-FFF2-40B4-BE49-F238E27FC236}">
                <a16:creationId xmlns:a16="http://schemas.microsoft.com/office/drawing/2014/main" id="{25210853-015B-4A25-817C-902ACA531F87}"/>
              </a:ext>
            </a:extLst>
          </p:cNvPr>
          <p:cNvSpPr/>
          <p:nvPr/>
        </p:nvSpPr>
        <p:spPr>
          <a:xfrm>
            <a:off x="5805795" y="3223168"/>
            <a:ext cx="810204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수입여부</a:t>
            </a:r>
          </a:p>
        </p:txBody>
      </p:sp>
      <p:sp>
        <p:nvSpPr>
          <p:cNvPr id="222" name="직사각형 221">
            <a:extLst>
              <a:ext uri="{FF2B5EF4-FFF2-40B4-BE49-F238E27FC236}">
                <a16:creationId xmlns:a16="http://schemas.microsoft.com/office/drawing/2014/main" id="{9AC723A5-18B6-4C6D-BC77-3BFD87A10638}"/>
              </a:ext>
            </a:extLst>
          </p:cNvPr>
          <p:cNvSpPr/>
          <p:nvPr/>
        </p:nvSpPr>
        <p:spPr>
          <a:xfrm>
            <a:off x="5810640" y="3560087"/>
            <a:ext cx="805359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브랜드</a:t>
            </a:r>
          </a:p>
        </p:txBody>
      </p:sp>
      <p:sp>
        <p:nvSpPr>
          <p:cNvPr id="224" name="직사각형 223">
            <a:extLst>
              <a:ext uri="{FF2B5EF4-FFF2-40B4-BE49-F238E27FC236}">
                <a16:creationId xmlns:a16="http://schemas.microsoft.com/office/drawing/2014/main" id="{667F88E7-BE1F-41D5-B9E1-4552A77E711E}"/>
              </a:ext>
            </a:extLst>
          </p:cNvPr>
          <p:cNvSpPr/>
          <p:nvPr/>
        </p:nvSpPr>
        <p:spPr>
          <a:xfrm>
            <a:off x="5813642" y="2868425"/>
            <a:ext cx="810204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층명</a:t>
            </a:r>
            <a:endParaRPr lang="ko-KR" altLang="en-US" sz="10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26" name="직사각형 225">
            <a:extLst>
              <a:ext uri="{FF2B5EF4-FFF2-40B4-BE49-F238E27FC236}">
                <a16:creationId xmlns:a16="http://schemas.microsoft.com/office/drawing/2014/main" id="{3D8A79DE-9B68-48E6-8C51-E315F960F563}"/>
              </a:ext>
            </a:extLst>
          </p:cNvPr>
          <p:cNvSpPr/>
          <p:nvPr/>
        </p:nvSpPr>
        <p:spPr>
          <a:xfrm>
            <a:off x="5344307" y="3914156"/>
            <a:ext cx="827723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개별판매액</a:t>
            </a:r>
          </a:p>
        </p:txBody>
      </p:sp>
    </p:spTree>
    <p:extLst>
      <p:ext uri="{BB962C8B-B14F-4D97-AF65-F5344CB8AC3E}">
        <p14:creationId xmlns:p14="http://schemas.microsoft.com/office/powerpoint/2010/main" val="26752190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화살표: 오각형 55">
            <a:extLst>
              <a:ext uri="{FF2B5EF4-FFF2-40B4-BE49-F238E27FC236}">
                <a16:creationId xmlns:a16="http://schemas.microsoft.com/office/drawing/2014/main" id="{33993F21-431B-4483-9BA6-BA58FE14E0B1}"/>
              </a:ext>
            </a:extLst>
          </p:cNvPr>
          <p:cNvSpPr/>
          <p:nvPr/>
        </p:nvSpPr>
        <p:spPr>
          <a:xfrm>
            <a:off x="7330710" y="5236320"/>
            <a:ext cx="4124325" cy="1077219"/>
          </a:xfrm>
          <a:prstGeom prst="homePlate">
            <a:avLst/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D14939-4329-4BFC-ABBB-D52A024FCC1A}"/>
              </a:ext>
            </a:extLst>
          </p:cNvPr>
          <p:cNvSpPr txBox="1"/>
          <p:nvPr/>
        </p:nvSpPr>
        <p:spPr>
          <a:xfrm flipH="1">
            <a:off x="5281882" y="731198"/>
            <a:ext cx="2538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분석 프로세스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AC0D1A0-7888-4458-8C8F-F7F329BC7477}"/>
              </a:ext>
            </a:extLst>
          </p:cNvPr>
          <p:cNvSpPr/>
          <p:nvPr/>
        </p:nvSpPr>
        <p:spPr>
          <a:xfrm>
            <a:off x="888274" y="328023"/>
            <a:ext cx="11303726" cy="139700"/>
          </a:xfrm>
          <a:prstGeom prst="rect">
            <a:avLst/>
          </a:prstGeom>
          <a:solidFill>
            <a:srgbClr val="009C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40823B8-81F5-4743-B043-70E0E52B3774}"/>
              </a:ext>
            </a:extLst>
          </p:cNvPr>
          <p:cNvSpPr/>
          <p:nvPr/>
        </p:nvSpPr>
        <p:spPr>
          <a:xfrm>
            <a:off x="0" y="328023"/>
            <a:ext cx="3252651" cy="139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2839B0D-B2E4-4591-92FF-C70D30363299}"/>
              </a:ext>
            </a:extLst>
          </p:cNvPr>
          <p:cNvSpPr/>
          <p:nvPr/>
        </p:nvSpPr>
        <p:spPr>
          <a:xfrm>
            <a:off x="0" y="328023"/>
            <a:ext cx="2593257" cy="139700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92553DBA-9E01-4982-9F5D-E5164E07422A}"/>
              </a:ext>
            </a:extLst>
          </p:cNvPr>
          <p:cNvGrpSpPr/>
          <p:nvPr/>
        </p:nvGrpSpPr>
        <p:grpSpPr>
          <a:xfrm>
            <a:off x="370374" y="1239242"/>
            <a:ext cx="6303113" cy="2057102"/>
            <a:chOff x="345337" y="2567284"/>
            <a:chExt cx="6303113" cy="2057102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0579C92D-9B8A-48C9-8D6B-54090CA158FF}"/>
                </a:ext>
              </a:extLst>
            </p:cNvPr>
            <p:cNvGrpSpPr/>
            <p:nvPr/>
          </p:nvGrpSpPr>
          <p:grpSpPr>
            <a:xfrm>
              <a:off x="345337" y="2567284"/>
              <a:ext cx="6303113" cy="1098352"/>
              <a:chOff x="459637" y="1825823"/>
              <a:chExt cx="6303113" cy="1098352"/>
            </a:xfrm>
          </p:grpSpPr>
          <p:pic>
            <p:nvPicPr>
              <p:cNvPr id="10" name="그림 9">
                <a:extLst>
                  <a:ext uri="{FF2B5EF4-FFF2-40B4-BE49-F238E27FC236}">
                    <a16:creationId xmlns:a16="http://schemas.microsoft.com/office/drawing/2014/main" id="{49ACCC2F-B892-4148-84F2-41D42865A9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33400" y="2143125"/>
                <a:ext cx="6229350" cy="781050"/>
              </a:xfrm>
              <a:prstGeom prst="rect">
                <a:avLst/>
              </a:prstGeom>
            </p:spPr>
          </p:pic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6A3C1C0-6D08-49A3-8B36-1CF4DB257E8C}"/>
                  </a:ext>
                </a:extLst>
              </p:cNvPr>
              <p:cNvSpPr txBox="1"/>
              <p:nvPr/>
            </p:nvSpPr>
            <p:spPr>
              <a:xfrm flipH="1">
                <a:off x="459637" y="1825823"/>
                <a:ext cx="351340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 H</a:t>
                </a:r>
                <a:r>
                  <a:rPr lang="ko-KR" altLang="en-US" sz="16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백화점 </a:t>
                </a:r>
                <a:r>
                  <a:rPr lang="en-US" altLang="ko-KR" sz="16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2020 1/4</a:t>
                </a:r>
                <a:r>
                  <a:rPr lang="ko-KR" altLang="en-US" sz="16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분기보고서 中</a:t>
                </a:r>
              </a:p>
            </p:txBody>
          </p: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8EBFCD8-66C2-41E5-9351-0610FDC4937A}"/>
                </a:ext>
              </a:extLst>
            </p:cNvPr>
            <p:cNvSpPr txBox="1"/>
            <p:nvPr/>
          </p:nvSpPr>
          <p:spPr>
            <a:xfrm flipH="1">
              <a:off x="3185975" y="4255054"/>
              <a:ext cx="715257" cy="369332"/>
            </a:xfrm>
            <a:prstGeom prst="rect">
              <a:avLst/>
            </a:prstGeom>
            <a:solidFill>
              <a:srgbClr val="E59D0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3.3%        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B67ADE4-8D83-4707-9C72-528541AA2E85}"/>
                </a:ext>
              </a:extLst>
            </p:cNvPr>
            <p:cNvSpPr txBox="1"/>
            <p:nvPr/>
          </p:nvSpPr>
          <p:spPr>
            <a:xfrm>
              <a:off x="5589856" y="4255054"/>
              <a:ext cx="820469" cy="369332"/>
            </a:xfrm>
            <a:prstGeom prst="rect">
              <a:avLst/>
            </a:prstGeom>
            <a:solidFill>
              <a:srgbClr val="E59D00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19.2%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8B00BAC-A478-490C-BF18-0CEF28375EBE}"/>
                </a:ext>
              </a:extLst>
            </p:cNvPr>
            <p:cNvSpPr txBox="1"/>
            <p:nvPr/>
          </p:nvSpPr>
          <p:spPr>
            <a:xfrm>
              <a:off x="4344216" y="4255054"/>
              <a:ext cx="838200" cy="369332"/>
            </a:xfrm>
            <a:prstGeom prst="rect">
              <a:avLst/>
            </a:prstGeom>
            <a:solidFill>
              <a:srgbClr val="E59D00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13.3% 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21" name="화살표: 아래쪽 20">
              <a:extLst>
                <a:ext uri="{FF2B5EF4-FFF2-40B4-BE49-F238E27FC236}">
                  <a16:creationId xmlns:a16="http://schemas.microsoft.com/office/drawing/2014/main" id="{C04514C7-6FF3-4544-B779-F66C577FD5D0}"/>
                </a:ext>
              </a:extLst>
            </p:cNvPr>
            <p:cNvSpPr/>
            <p:nvPr/>
          </p:nvSpPr>
          <p:spPr>
            <a:xfrm>
              <a:off x="3219753" y="3748757"/>
              <a:ext cx="647700" cy="369332"/>
            </a:xfrm>
            <a:prstGeom prst="downArrow">
              <a:avLst/>
            </a:prstGeom>
            <a:solidFill>
              <a:srgbClr val="009C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화살표: 아래쪽 21">
              <a:extLst>
                <a:ext uri="{FF2B5EF4-FFF2-40B4-BE49-F238E27FC236}">
                  <a16:creationId xmlns:a16="http://schemas.microsoft.com/office/drawing/2014/main" id="{1CBC8650-BBB0-4E56-B5CA-CF7C139E7504}"/>
                </a:ext>
              </a:extLst>
            </p:cNvPr>
            <p:cNvSpPr/>
            <p:nvPr/>
          </p:nvSpPr>
          <p:spPr>
            <a:xfrm>
              <a:off x="4448991" y="3748757"/>
              <a:ext cx="647700" cy="369332"/>
            </a:xfrm>
            <a:prstGeom prst="downArrow">
              <a:avLst/>
            </a:prstGeom>
            <a:solidFill>
              <a:srgbClr val="009C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화살표: 아래쪽 22">
              <a:extLst>
                <a:ext uri="{FF2B5EF4-FFF2-40B4-BE49-F238E27FC236}">
                  <a16:creationId xmlns:a16="http://schemas.microsoft.com/office/drawing/2014/main" id="{5A8C51CD-2B92-4A1D-BB29-5637B9588554}"/>
                </a:ext>
              </a:extLst>
            </p:cNvPr>
            <p:cNvSpPr/>
            <p:nvPr/>
          </p:nvSpPr>
          <p:spPr>
            <a:xfrm>
              <a:off x="5676900" y="3748757"/>
              <a:ext cx="647700" cy="369332"/>
            </a:xfrm>
            <a:prstGeom prst="downArrow">
              <a:avLst/>
            </a:prstGeom>
            <a:solidFill>
              <a:srgbClr val="009C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B1585961-9F0E-44F5-B6E5-340C7BDDB320}"/>
              </a:ext>
            </a:extLst>
          </p:cNvPr>
          <p:cNvSpPr txBox="1"/>
          <p:nvPr/>
        </p:nvSpPr>
        <p:spPr>
          <a:xfrm>
            <a:off x="7683135" y="5360431"/>
            <a:ext cx="335861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이후 </a:t>
            </a:r>
            <a:r>
              <a:rPr lang="ko-KR" altLang="en-US" sz="160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머신러닝</a:t>
            </a:r>
            <a:r>
              <a:rPr lang="en-US" altLang="ko-KR" sz="1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60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딥러닝을</a:t>
            </a:r>
            <a:r>
              <a:rPr lang="ko-KR" altLang="en-US" sz="1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통해</a:t>
            </a:r>
            <a:endParaRPr lang="en-US" altLang="ko-KR" sz="16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1600" u="sng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할인율</a:t>
            </a:r>
            <a:r>
              <a:rPr lang="en-US" altLang="ko-KR" sz="1600" u="sng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sz="1600" u="sng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할부요인</a:t>
            </a:r>
            <a:r>
              <a:rPr lang="ko-KR" altLang="en-US" sz="1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과 </a:t>
            </a:r>
            <a:r>
              <a:rPr lang="ko-KR" altLang="en-US" sz="1600" u="sng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판매건수</a:t>
            </a:r>
            <a:r>
              <a:rPr lang="en-US" altLang="ko-KR" sz="1600" u="sng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sz="1600" u="sng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금액</a:t>
            </a:r>
            <a:r>
              <a:rPr lang="ko-KR" altLang="en-US" sz="1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</a:t>
            </a:r>
            <a:endParaRPr lang="en-US" altLang="ko-KR" sz="16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1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상관관계를 도출할 수 있다</a:t>
            </a:r>
            <a:r>
              <a:rPr lang="en-US" altLang="ko-KR" sz="1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…</a:t>
            </a:r>
            <a:r>
              <a:rPr lang="ko-KR" altLang="en-US" sz="1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★</a:t>
            </a:r>
            <a:endParaRPr lang="en-US" altLang="ko-KR" sz="16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5C9B343-92E8-4081-9827-F260A5E5AA59}"/>
              </a:ext>
            </a:extLst>
          </p:cNvPr>
          <p:cNvSpPr/>
          <p:nvPr/>
        </p:nvSpPr>
        <p:spPr>
          <a:xfrm>
            <a:off x="3291841" y="4236004"/>
            <a:ext cx="827723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팀명</a:t>
            </a:r>
            <a:endParaRPr lang="ko-KR" altLang="en-US" sz="10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A84864F-0116-49BF-B180-25BA1DCA0DE2}"/>
              </a:ext>
            </a:extLst>
          </p:cNvPr>
          <p:cNvSpPr/>
          <p:nvPr/>
        </p:nvSpPr>
        <p:spPr>
          <a:xfrm>
            <a:off x="2372945" y="4236004"/>
            <a:ext cx="827723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지점명</a:t>
            </a:r>
            <a:endParaRPr lang="ko-KR" altLang="en-US" sz="10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73C4972-E09B-41BD-9F7F-E3D7D7C336E2}"/>
              </a:ext>
            </a:extLst>
          </p:cNvPr>
          <p:cNvSpPr/>
          <p:nvPr/>
        </p:nvSpPr>
        <p:spPr>
          <a:xfrm>
            <a:off x="1458927" y="4236004"/>
            <a:ext cx="827723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판매월</a:t>
            </a:r>
            <a:endParaRPr lang="ko-KR" altLang="en-US" sz="10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0C213F7-A9E0-4181-9E90-1BFEC1643914}"/>
              </a:ext>
            </a:extLst>
          </p:cNvPr>
          <p:cNvSpPr/>
          <p:nvPr/>
        </p:nvSpPr>
        <p:spPr>
          <a:xfrm>
            <a:off x="3291841" y="4588587"/>
            <a:ext cx="827723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카테고리명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A1F5DA15-893C-4A96-A8B7-7C7EC6172476}"/>
              </a:ext>
            </a:extLst>
          </p:cNvPr>
          <p:cNvSpPr/>
          <p:nvPr/>
        </p:nvSpPr>
        <p:spPr>
          <a:xfrm>
            <a:off x="1458927" y="4588587"/>
            <a:ext cx="827723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판매요일</a:t>
            </a:r>
            <a:endParaRPr lang="ko-KR" altLang="en-US" sz="10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FD5B198C-5BC1-4008-A513-D816050F0C55}"/>
              </a:ext>
            </a:extLst>
          </p:cNvPr>
          <p:cNvSpPr/>
          <p:nvPr/>
        </p:nvSpPr>
        <p:spPr>
          <a:xfrm>
            <a:off x="5119471" y="4236004"/>
            <a:ext cx="827723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파트명</a:t>
            </a:r>
            <a:endParaRPr lang="ko-KR" altLang="en-US" sz="10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07845F2D-2E31-4777-BD67-E6783A5AE011}"/>
              </a:ext>
            </a:extLst>
          </p:cNvPr>
          <p:cNvSpPr/>
          <p:nvPr/>
        </p:nvSpPr>
        <p:spPr>
          <a:xfrm>
            <a:off x="545987" y="4236004"/>
            <a:ext cx="827723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판매일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C4BA5C5-0B54-43F0-B7E0-AE1D0C7A99ED}"/>
              </a:ext>
            </a:extLst>
          </p:cNvPr>
          <p:cNvSpPr/>
          <p:nvPr/>
        </p:nvSpPr>
        <p:spPr>
          <a:xfrm>
            <a:off x="5119471" y="4572217"/>
            <a:ext cx="827723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코너명</a:t>
            </a:r>
            <a:endParaRPr lang="ko-KR" altLang="en-US" sz="10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2F17D123-3626-40C7-ACEE-2271F133FC4D}"/>
              </a:ext>
            </a:extLst>
          </p:cNvPr>
          <p:cNvSpPr/>
          <p:nvPr/>
        </p:nvSpPr>
        <p:spPr>
          <a:xfrm>
            <a:off x="545987" y="4572217"/>
            <a:ext cx="827723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판매시간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641972F3-F66F-4890-8447-4DB4CF5B1282}"/>
              </a:ext>
            </a:extLst>
          </p:cNvPr>
          <p:cNvSpPr/>
          <p:nvPr/>
        </p:nvSpPr>
        <p:spPr>
          <a:xfrm>
            <a:off x="4205656" y="4236004"/>
            <a:ext cx="827723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성별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83E711E-2B33-430F-B1F3-2033E323004C}"/>
              </a:ext>
            </a:extLst>
          </p:cNvPr>
          <p:cNvSpPr/>
          <p:nvPr/>
        </p:nvSpPr>
        <p:spPr>
          <a:xfrm>
            <a:off x="4205656" y="4588587"/>
            <a:ext cx="827723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수입여부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444B36FE-CF99-4879-8E1C-BBEC29E5B693}"/>
              </a:ext>
            </a:extLst>
          </p:cNvPr>
          <p:cNvSpPr/>
          <p:nvPr/>
        </p:nvSpPr>
        <p:spPr>
          <a:xfrm>
            <a:off x="6033286" y="4236004"/>
            <a:ext cx="827723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브랜드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F1DD4904-F83F-4FAB-9AEC-48E25164CB6F}"/>
              </a:ext>
            </a:extLst>
          </p:cNvPr>
          <p:cNvSpPr/>
          <p:nvPr/>
        </p:nvSpPr>
        <p:spPr>
          <a:xfrm>
            <a:off x="6033286" y="4572217"/>
            <a:ext cx="827723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층명</a:t>
            </a:r>
            <a:endParaRPr lang="ko-KR" altLang="en-US" sz="10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A731CE46-BCFB-4C2C-846A-3E7D95239700}"/>
              </a:ext>
            </a:extLst>
          </p:cNvPr>
          <p:cNvSpPr/>
          <p:nvPr/>
        </p:nvSpPr>
        <p:spPr>
          <a:xfrm>
            <a:off x="2372945" y="4588587"/>
            <a:ext cx="827723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개별판매액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6CCCAFF-3B8D-475B-A339-D47787AEE054}"/>
              </a:ext>
            </a:extLst>
          </p:cNvPr>
          <p:cNvSpPr txBox="1"/>
          <p:nvPr/>
        </p:nvSpPr>
        <p:spPr>
          <a:xfrm>
            <a:off x="426872" y="3518253"/>
            <a:ext cx="642461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1) H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백화점의 </a:t>
            </a:r>
            <a:r>
              <a:rPr lang="ko-KR" altLang="en-US" sz="1600" dirty="0">
                <a:solidFill>
                  <a:schemeClr val="bg1"/>
                </a:solidFill>
                <a:highlight>
                  <a:srgbClr val="009C7D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판매마진율을 </a:t>
            </a:r>
            <a:r>
              <a:rPr lang="en-US" altLang="ko-KR" sz="1600" dirty="0">
                <a:solidFill>
                  <a:schemeClr val="bg1"/>
                </a:solidFill>
                <a:highlight>
                  <a:srgbClr val="009C7D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10%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 가정하고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0064B9A-1D83-47FB-A79D-D7302D187D15}"/>
              </a:ext>
            </a:extLst>
          </p:cNvPr>
          <p:cNvSpPr txBox="1"/>
          <p:nvPr/>
        </p:nvSpPr>
        <p:spPr>
          <a:xfrm>
            <a:off x="444137" y="3889692"/>
            <a:ext cx="284770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2) 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모든 매개변수를 대상으로 </a:t>
            </a: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6F00672-48CA-46D4-8BC5-E707CFEA2215}"/>
              </a:ext>
            </a:extLst>
          </p:cNvPr>
          <p:cNvSpPr txBox="1"/>
          <p:nvPr/>
        </p:nvSpPr>
        <p:spPr>
          <a:xfrm>
            <a:off x="455448" y="4990293"/>
            <a:ext cx="640556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3) 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아래 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개의 범례로 분석한 뒤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</a:p>
          <a:p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[CASE1-1]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할인율별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[0%,5%,10%]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판매건수 백분율</a:t>
            </a:r>
            <a:endParaRPr lang="en-US" altLang="ko-KR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[CASE1-2] 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할인율별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[0%,5%,10%]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판매금액 백분율</a:t>
            </a:r>
            <a:endParaRPr lang="en-US" altLang="ko-KR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[CASE2-1] 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할부요인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</a:t>
            </a:r>
            <a:r>
              <a:rPr lang="ko-KR" altLang="en-US" sz="12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할부개월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이자유무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]) 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판매건수 백분율</a:t>
            </a:r>
            <a:endParaRPr lang="en-US" altLang="ko-KR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[CASE2-2] 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할부요인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</a:t>
            </a:r>
            <a:r>
              <a:rPr lang="ko-KR" altLang="en-US" sz="12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할부개월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이자유무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]) 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판매건수 백분율</a:t>
            </a:r>
            <a:endParaRPr lang="en-US" altLang="ko-KR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4645554-797C-49BD-8392-21EF73178F85}"/>
              </a:ext>
            </a:extLst>
          </p:cNvPr>
          <p:cNvSpPr txBox="1"/>
          <p:nvPr/>
        </p:nvSpPr>
        <p:spPr>
          <a:xfrm>
            <a:off x="7225936" y="3518253"/>
            <a:ext cx="47374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4) 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시각화를 통해 각 분석단위별 인사이트를 도출한다</a:t>
            </a: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92A85D5-CC6B-4890-97C5-8A147CEA9A09}"/>
              </a:ext>
            </a:extLst>
          </p:cNvPr>
          <p:cNvSpPr txBox="1"/>
          <p:nvPr/>
        </p:nvSpPr>
        <p:spPr>
          <a:xfrm>
            <a:off x="7225935" y="4166170"/>
            <a:ext cx="473746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5) </a:t>
            </a:r>
            <a:r>
              <a:rPr lang="ko-KR" altLang="en-US" sz="1600" u="sng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매개변수별 대조분석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통해 할인율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할부요인이</a:t>
            </a: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판매건수와 판매금액에 미치는 영향을 분석한다</a:t>
            </a: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157396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955B1A2-CBB5-4BF1-88EA-F1DDBBD47763}"/>
              </a:ext>
            </a:extLst>
          </p:cNvPr>
          <p:cNvSpPr txBox="1"/>
          <p:nvPr/>
        </p:nvSpPr>
        <p:spPr>
          <a:xfrm flipH="1">
            <a:off x="228874" y="787879"/>
            <a:ext cx="2135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할부요인 스케일링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2FEA874F-253F-442C-899D-54E620D86C46}"/>
              </a:ext>
            </a:extLst>
          </p:cNvPr>
          <p:cNvGrpSpPr/>
          <p:nvPr/>
        </p:nvGrpSpPr>
        <p:grpSpPr>
          <a:xfrm>
            <a:off x="8489221" y="1471055"/>
            <a:ext cx="3348039" cy="1779741"/>
            <a:chOff x="852486" y="1649259"/>
            <a:chExt cx="3348039" cy="1779741"/>
          </a:xfrm>
        </p:grpSpPr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22B44853-63B7-4223-8E71-58F7F3BCFEB7}"/>
                </a:ext>
              </a:extLst>
            </p:cNvPr>
            <p:cNvSpPr/>
            <p:nvPr/>
          </p:nvSpPr>
          <p:spPr>
            <a:xfrm>
              <a:off x="852486" y="1649259"/>
              <a:ext cx="3348039" cy="1779741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AC13C3C-21E3-4905-92C7-B8AE2097E3BD}"/>
                </a:ext>
              </a:extLst>
            </p:cNvPr>
            <p:cNvSpPr/>
            <p:nvPr/>
          </p:nvSpPr>
          <p:spPr>
            <a:xfrm>
              <a:off x="1025843" y="3045322"/>
              <a:ext cx="752475" cy="17151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inst_fee</a:t>
              </a:r>
              <a:endParaRPr lang="en-US" altLang="ko-KR" sz="9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8D35E2D1-7C01-4C82-A8D7-9A16AE403107}"/>
                </a:ext>
              </a:extLst>
            </p:cNvPr>
            <p:cNvSpPr/>
            <p:nvPr/>
          </p:nvSpPr>
          <p:spPr>
            <a:xfrm>
              <a:off x="1025843" y="2763365"/>
              <a:ext cx="752475" cy="276225"/>
            </a:xfrm>
            <a:prstGeom prst="rect">
              <a:avLst/>
            </a:prstGeom>
            <a:solidFill>
              <a:srgbClr val="E59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할부이자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DA46394D-C572-4ACE-A194-2BFFD2BBA950}"/>
                </a:ext>
              </a:extLst>
            </p:cNvPr>
            <p:cNvSpPr/>
            <p:nvPr/>
          </p:nvSpPr>
          <p:spPr>
            <a:xfrm>
              <a:off x="1025843" y="2138380"/>
              <a:ext cx="752475" cy="17151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inst_mon</a:t>
              </a:r>
              <a:endParaRPr lang="en-US" altLang="ko-KR" sz="9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7AFE1F75-FA2B-4546-A453-2B5A883B42E8}"/>
                </a:ext>
              </a:extLst>
            </p:cNvPr>
            <p:cNvSpPr/>
            <p:nvPr/>
          </p:nvSpPr>
          <p:spPr>
            <a:xfrm>
              <a:off x="1025843" y="1856423"/>
              <a:ext cx="752475" cy="276225"/>
            </a:xfrm>
            <a:prstGeom prst="rect">
              <a:avLst/>
            </a:prstGeom>
            <a:solidFill>
              <a:srgbClr val="E59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err="1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할부개월</a:t>
              </a:r>
              <a:endPara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3AED940B-1822-4FC1-B6DD-89A7CAF27F08}"/>
                </a:ext>
              </a:extLst>
            </p:cNvPr>
            <p:cNvSpPr/>
            <p:nvPr/>
          </p:nvSpPr>
          <p:spPr>
            <a:xfrm>
              <a:off x="3128058" y="2591851"/>
              <a:ext cx="910495" cy="17151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inst_factor</a:t>
              </a:r>
              <a:endParaRPr lang="en-US" altLang="ko-KR" sz="9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B1961FAE-A1CC-4B61-82B8-AC9D8B78C2D0}"/>
                </a:ext>
              </a:extLst>
            </p:cNvPr>
            <p:cNvSpPr/>
            <p:nvPr/>
          </p:nvSpPr>
          <p:spPr>
            <a:xfrm>
              <a:off x="3128058" y="2309894"/>
              <a:ext cx="910495" cy="2762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할부요인</a:t>
              </a:r>
            </a:p>
          </p:txBody>
        </p:sp>
        <p:sp>
          <p:nvSpPr>
            <p:cNvPr id="16" name="화살표: 오른쪽 15">
              <a:extLst>
                <a:ext uri="{FF2B5EF4-FFF2-40B4-BE49-F238E27FC236}">
                  <a16:creationId xmlns:a16="http://schemas.microsoft.com/office/drawing/2014/main" id="{DA70C5F5-5F2A-4434-85B3-961A40618897}"/>
                </a:ext>
              </a:extLst>
            </p:cNvPr>
            <p:cNvSpPr/>
            <p:nvPr/>
          </p:nvSpPr>
          <p:spPr>
            <a:xfrm rot="20741333">
              <a:off x="1860037" y="2760586"/>
              <a:ext cx="1218900" cy="131479"/>
            </a:xfrm>
            <a:prstGeom prst="rightArrow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8" name="화살표: 오른쪽 17">
              <a:extLst>
                <a:ext uri="{FF2B5EF4-FFF2-40B4-BE49-F238E27FC236}">
                  <a16:creationId xmlns:a16="http://schemas.microsoft.com/office/drawing/2014/main" id="{087E947B-288D-4058-A30A-6138BF5A42F2}"/>
                </a:ext>
              </a:extLst>
            </p:cNvPr>
            <p:cNvSpPr/>
            <p:nvPr/>
          </p:nvSpPr>
          <p:spPr>
            <a:xfrm rot="858667" flipV="1">
              <a:off x="1854667" y="2193084"/>
              <a:ext cx="1218900" cy="131479"/>
            </a:xfrm>
            <a:prstGeom prst="rightArrow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pic>
        <p:nvPicPr>
          <p:cNvPr id="21" name="그림 20">
            <a:extLst>
              <a:ext uri="{FF2B5EF4-FFF2-40B4-BE49-F238E27FC236}">
                <a16:creationId xmlns:a16="http://schemas.microsoft.com/office/drawing/2014/main" id="{20D0009C-05F0-48F5-AB20-CD297EB638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0043" y="2744474"/>
            <a:ext cx="3796488" cy="2486025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431B7A58-6157-48A8-9F01-F4C38C3EF7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115" y="2744474"/>
            <a:ext cx="3829050" cy="2486025"/>
          </a:xfrm>
          <a:prstGeom prst="rect">
            <a:avLst/>
          </a:prstGeom>
        </p:spPr>
      </p:pic>
      <p:sp>
        <p:nvSpPr>
          <p:cNvPr id="23" name="타원 22">
            <a:extLst>
              <a:ext uri="{FF2B5EF4-FFF2-40B4-BE49-F238E27FC236}">
                <a16:creationId xmlns:a16="http://schemas.microsoft.com/office/drawing/2014/main" id="{5D360326-A125-40D2-995C-C001E971868C}"/>
              </a:ext>
            </a:extLst>
          </p:cNvPr>
          <p:cNvSpPr/>
          <p:nvPr/>
        </p:nvSpPr>
        <p:spPr>
          <a:xfrm>
            <a:off x="4993003" y="3911286"/>
            <a:ext cx="171450" cy="1714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8E3B0D85-3193-44A7-B093-C13DEC3F559E}"/>
              </a:ext>
            </a:extLst>
          </p:cNvPr>
          <p:cNvSpPr/>
          <p:nvPr/>
        </p:nvSpPr>
        <p:spPr>
          <a:xfrm>
            <a:off x="6177435" y="3911286"/>
            <a:ext cx="171450" cy="1714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D5A65A7F-695A-4DC4-A891-3302036B7E77}"/>
              </a:ext>
            </a:extLst>
          </p:cNvPr>
          <p:cNvSpPr/>
          <p:nvPr/>
        </p:nvSpPr>
        <p:spPr>
          <a:xfrm>
            <a:off x="6186960" y="4082736"/>
            <a:ext cx="171450" cy="1714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D3958204-238A-4ED3-B546-BEFF806B6007}"/>
              </a:ext>
            </a:extLst>
          </p:cNvPr>
          <p:cNvCxnSpPr>
            <a:endCxn id="25" idx="7"/>
          </p:cNvCxnSpPr>
          <p:nvPr/>
        </p:nvCxnSpPr>
        <p:spPr>
          <a:xfrm flipH="1">
            <a:off x="6323777" y="2484751"/>
            <a:ext cx="667571" cy="145164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862A1E83-F1A7-42A4-9EEE-F649282ABA96}"/>
              </a:ext>
            </a:extLst>
          </p:cNvPr>
          <p:cNvSpPr/>
          <p:nvPr/>
        </p:nvSpPr>
        <p:spPr>
          <a:xfrm>
            <a:off x="6657563" y="2237101"/>
            <a:ext cx="1057686" cy="24765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이상치</a:t>
            </a: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8AC66C48-BEC0-49EE-8BFB-4DB744587EB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1241"/>
          <a:stretch/>
        </p:blipFill>
        <p:spPr>
          <a:xfrm>
            <a:off x="178114" y="5390084"/>
            <a:ext cx="4943475" cy="1292852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3FDD1D6C-5998-46C6-A23B-E28D8C343C1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3676"/>
          <a:stretch/>
        </p:blipFill>
        <p:spPr>
          <a:xfrm>
            <a:off x="5307463" y="5573399"/>
            <a:ext cx="2679068" cy="904875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18609607-96C2-40DE-9276-812B8DE1094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58434"/>
          <a:stretch/>
        </p:blipFill>
        <p:spPr>
          <a:xfrm>
            <a:off x="178115" y="1670325"/>
            <a:ext cx="4943475" cy="914564"/>
          </a:xfrm>
          <a:prstGeom prst="rect">
            <a:avLst/>
          </a:prstGeom>
        </p:spPr>
      </p:pic>
      <p:sp>
        <p:nvSpPr>
          <p:cNvPr id="38" name="직사각형 37">
            <a:extLst>
              <a:ext uri="{FF2B5EF4-FFF2-40B4-BE49-F238E27FC236}">
                <a16:creationId xmlns:a16="http://schemas.microsoft.com/office/drawing/2014/main" id="{4B906099-58CF-44F2-BC82-8151BA676135}"/>
              </a:ext>
            </a:extLst>
          </p:cNvPr>
          <p:cNvSpPr/>
          <p:nvPr/>
        </p:nvSpPr>
        <p:spPr>
          <a:xfrm>
            <a:off x="888274" y="328023"/>
            <a:ext cx="11303726" cy="139700"/>
          </a:xfrm>
          <a:prstGeom prst="rect">
            <a:avLst/>
          </a:prstGeom>
          <a:solidFill>
            <a:srgbClr val="009C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DE85F81A-9BFA-4BCC-8691-BF60174CF590}"/>
              </a:ext>
            </a:extLst>
          </p:cNvPr>
          <p:cNvSpPr/>
          <p:nvPr/>
        </p:nvSpPr>
        <p:spPr>
          <a:xfrm>
            <a:off x="0" y="328023"/>
            <a:ext cx="3252651" cy="139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03B26D6D-681B-455D-B2A6-5A494997BD06}"/>
              </a:ext>
            </a:extLst>
          </p:cNvPr>
          <p:cNvSpPr/>
          <p:nvPr/>
        </p:nvSpPr>
        <p:spPr>
          <a:xfrm>
            <a:off x="0" y="328023"/>
            <a:ext cx="2593257" cy="139700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EB90764-7FB5-41CE-9978-0DD80955210B}"/>
              </a:ext>
            </a:extLst>
          </p:cNvPr>
          <p:cNvSpPr txBox="1"/>
          <p:nvPr/>
        </p:nvSpPr>
        <p:spPr>
          <a:xfrm>
            <a:off x="1425617" y="413425"/>
            <a:ext cx="928202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600" dirty="0">
                <a:solidFill>
                  <a:srgbClr val="FF0000"/>
                </a:solidFill>
              </a:rPr>
              <a:t>할인율 스케일링</a:t>
            </a:r>
          </a:p>
        </p:txBody>
      </p:sp>
    </p:spTree>
    <p:extLst>
      <p:ext uri="{BB962C8B-B14F-4D97-AF65-F5344CB8AC3E}">
        <p14:creationId xmlns:p14="http://schemas.microsoft.com/office/powerpoint/2010/main" val="6913192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955B1A2-CBB5-4BF1-88EA-F1DDBBD47763}"/>
              </a:ext>
            </a:extLst>
          </p:cNvPr>
          <p:cNvSpPr txBox="1"/>
          <p:nvPr/>
        </p:nvSpPr>
        <p:spPr>
          <a:xfrm flipH="1">
            <a:off x="228874" y="787879"/>
            <a:ext cx="2135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할부요인 스케일링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2FEA874F-253F-442C-899D-54E620D86C46}"/>
              </a:ext>
            </a:extLst>
          </p:cNvPr>
          <p:cNvGrpSpPr/>
          <p:nvPr/>
        </p:nvGrpSpPr>
        <p:grpSpPr>
          <a:xfrm>
            <a:off x="8489221" y="1471055"/>
            <a:ext cx="3348039" cy="1779741"/>
            <a:chOff x="852486" y="1649259"/>
            <a:chExt cx="3348039" cy="1779741"/>
          </a:xfrm>
        </p:grpSpPr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22B44853-63B7-4223-8E71-58F7F3BCFEB7}"/>
                </a:ext>
              </a:extLst>
            </p:cNvPr>
            <p:cNvSpPr/>
            <p:nvPr/>
          </p:nvSpPr>
          <p:spPr>
            <a:xfrm>
              <a:off x="852486" y="1649259"/>
              <a:ext cx="3348039" cy="1779741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AC13C3C-21E3-4905-92C7-B8AE2097E3BD}"/>
                </a:ext>
              </a:extLst>
            </p:cNvPr>
            <p:cNvSpPr/>
            <p:nvPr/>
          </p:nvSpPr>
          <p:spPr>
            <a:xfrm>
              <a:off x="1025843" y="3045322"/>
              <a:ext cx="752475" cy="17151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inst_fee</a:t>
              </a:r>
              <a:endParaRPr lang="en-US" altLang="ko-KR" sz="9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8D35E2D1-7C01-4C82-A8D7-9A16AE403107}"/>
                </a:ext>
              </a:extLst>
            </p:cNvPr>
            <p:cNvSpPr/>
            <p:nvPr/>
          </p:nvSpPr>
          <p:spPr>
            <a:xfrm>
              <a:off x="1025843" y="2763365"/>
              <a:ext cx="752475" cy="276225"/>
            </a:xfrm>
            <a:prstGeom prst="rect">
              <a:avLst/>
            </a:prstGeom>
            <a:solidFill>
              <a:srgbClr val="E59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할부이자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DA46394D-C572-4ACE-A194-2BFFD2BBA950}"/>
                </a:ext>
              </a:extLst>
            </p:cNvPr>
            <p:cNvSpPr/>
            <p:nvPr/>
          </p:nvSpPr>
          <p:spPr>
            <a:xfrm>
              <a:off x="1025843" y="2138380"/>
              <a:ext cx="752475" cy="17151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inst_mon</a:t>
              </a:r>
              <a:endParaRPr lang="en-US" altLang="ko-KR" sz="9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7AFE1F75-FA2B-4546-A453-2B5A883B42E8}"/>
                </a:ext>
              </a:extLst>
            </p:cNvPr>
            <p:cNvSpPr/>
            <p:nvPr/>
          </p:nvSpPr>
          <p:spPr>
            <a:xfrm>
              <a:off x="1025843" y="1856423"/>
              <a:ext cx="752475" cy="276225"/>
            </a:xfrm>
            <a:prstGeom prst="rect">
              <a:avLst/>
            </a:prstGeom>
            <a:solidFill>
              <a:srgbClr val="E59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err="1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할부개월</a:t>
              </a:r>
              <a:endPara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3AED940B-1822-4FC1-B6DD-89A7CAF27F08}"/>
                </a:ext>
              </a:extLst>
            </p:cNvPr>
            <p:cNvSpPr/>
            <p:nvPr/>
          </p:nvSpPr>
          <p:spPr>
            <a:xfrm>
              <a:off x="3128058" y="2591851"/>
              <a:ext cx="910495" cy="17151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inst_factor</a:t>
              </a:r>
              <a:endParaRPr lang="en-US" altLang="ko-KR" sz="9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B1961FAE-A1CC-4B61-82B8-AC9D8B78C2D0}"/>
                </a:ext>
              </a:extLst>
            </p:cNvPr>
            <p:cNvSpPr/>
            <p:nvPr/>
          </p:nvSpPr>
          <p:spPr>
            <a:xfrm>
              <a:off x="3128058" y="2309894"/>
              <a:ext cx="910495" cy="2762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할부요인</a:t>
              </a:r>
            </a:p>
          </p:txBody>
        </p:sp>
        <p:sp>
          <p:nvSpPr>
            <p:cNvPr id="16" name="화살표: 오른쪽 15">
              <a:extLst>
                <a:ext uri="{FF2B5EF4-FFF2-40B4-BE49-F238E27FC236}">
                  <a16:creationId xmlns:a16="http://schemas.microsoft.com/office/drawing/2014/main" id="{DA70C5F5-5F2A-4434-85B3-961A40618897}"/>
                </a:ext>
              </a:extLst>
            </p:cNvPr>
            <p:cNvSpPr/>
            <p:nvPr/>
          </p:nvSpPr>
          <p:spPr>
            <a:xfrm rot="20741333">
              <a:off x="1860037" y="2760586"/>
              <a:ext cx="1218900" cy="131479"/>
            </a:xfrm>
            <a:prstGeom prst="rightArrow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8" name="화살표: 오른쪽 17">
              <a:extLst>
                <a:ext uri="{FF2B5EF4-FFF2-40B4-BE49-F238E27FC236}">
                  <a16:creationId xmlns:a16="http://schemas.microsoft.com/office/drawing/2014/main" id="{087E947B-288D-4058-A30A-6138BF5A42F2}"/>
                </a:ext>
              </a:extLst>
            </p:cNvPr>
            <p:cNvSpPr/>
            <p:nvPr/>
          </p:nvSpPr>
          <p:spPr>
            <a:xfrm rot="858667" flipV="1">
              <a:off x="1854667" y="2193084"/>
              <a:ext cx="1218900" cy="131479"/>
            </a:xfrm>
            <a:prstGeom prst="rightArrow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pic>
        <p:nvPicPr>
          <p:cNvPr id="21" name="그림 20">
            <a:extLst>
              <a:ext uri="{FF2B5EF4-FFF2-40B4-BE49-F238E27FC236}">
                <a16:creationId xmlns:a16="http://schemas.microsoft.com/office/drawing/2014/main" id="{20D0009C-05F0-48F5-AB20-CD297EB638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0043" y="2744474"/>
            <a:ext cx="3796488" cy="2486025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431B7A58-6157-48A8-9F01-F4C38C3EF7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115" y="2744474"/>
            <a:ext cx="3829050" cy="2486025"/>
          </a:xfrm>
          <a:prstGeom prst="rect">
            <a:avLst/>
          </a:prstGeom>
        </p:spPr>
      </p:pic>
      <p:sp>
        <p:nvSpPr>
          <p:cNvPr id="23" name="타원 22">
            <a:extLst>
              <a:ext uri="{FF2B5EF4-FFF2-40B4-BE49-F238E27FC236}">
                <a16:creationId xmlns:a16="http://schemas.microsoft.com/office/drawing/2014/main" id="{5D360326-A125-40D2-995C-C001E971868C}"/>
              </a:ext>
            </a:extLst>
          </p:cNvPr>
          <p:cNvSpPr/>
          <p:nvPr/>
        </p:nvSpPr>
        <p:spPr>
          <a:xfrm>
            <a:off x="4993003" y="3911286"/>
            <a:ext cx="171450" cy="1714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8E3B0D85-3193-44A7-B093-C13DEC3F559E}"/>
              </a:ext>
            </a:extLst>
          </p:cNvPr>
          <p:cNvSpPr/>
          <p:nvPr/>
        </p:nvSpPr>
        <p:spPr>
          <a:xfrm>
            <a:off x="6177435" y="3911286"/>
            <a:ext cx="171450" cy="1714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D5A65A7F-695A-4DC4-A891-3302036B7E77}"/>
              </a:ext>
            </a:extLst>
          </p:cNvPr>
          <p:cNvSpPr/>
          <p:nvPr/>
        </p:nvSpPr>
        <p:spPr>
          <a:xfrm>
            <a:off x="6186960" y="4082736"/>
            <a:ext cx="171450" cy="1714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D3958204-238A-4ED3-B546-BEFF806B6007}"/>
              </a:ext>
            </a:extLst>
          </p:cNvPr>
          <p:cNvCxnSpPr>
            <a:endCxn id="25" idx="7"/>
          </p:cNvCxnSpPr>
          <p:nvPr/>
        </p:nvCxnSpPr>
        <p:spPr>
          <a:xfrm flipH="1">
            <a:off x="6323777" y="2484751"/>
            <a:ext cx="667571" cy="145164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862A1E83-F1A7-42A4-9EEE-F649282ABA96}"/>
              </a:ext>
            </a:extLst>
          </p:cNvPr>
          <p:cNvSpPr/>
          <p:nvPr/>
        </p:nvSpPr>
        <p:spPr>
          <a:xfrm>
            <a:off x="6657563" y="2237101"/>
            <a:ext cx="1057686" cy="24765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이상치</a:t>
            </a: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8AC66C48-BEC0-49EE-8BFB-4DB744587EB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1241"/>
          <a:stretch/>
        </p:blipFill>
        <p:spPr>
          <a:xfrm>
            <a:off x="178114" y="5390084"/>
            <a:ext cx="4943475" cy="1292852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3FDD1D6C-5998-46C6-A23B-E28D8C343C1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3676"/>
          <a:stretch/>
        </p:blipFill>
        <p:spPr>
          <a:xfrm>
            <a:off x="5307463" y="5573399"/>
            <a:ext cx="2679068" cy="904875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18609607-96C2-40DE-9276-812B8DE1094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58434"/>
          <a:stretch/>
        </p:blipFill>
        <p:spPr>
          <a:xfrm>
            <a:off x="178115" y="1670325"/>
            <a:ext cx="4943475" cy="914564"/>
          </a:xfrm>
          <a:prstGeom prst="rect">
            <a:avLst/>
          </a:prstGeom>
        </p:spPr>
      </p:pic>
      <p:sp>
        <p:nvSpPr>
          <p:cNvPr id="38" name="직사각형 37">
            <a:extLst>
              <a:ext uri="{FF2B5EF4-FFF2-40B4-BE49-F238E27FC236}">
                <a16:creationId xmlns:a16="http://schemas.microsoft.com/office/drawing/2014/main" id="{4B906099-58CF-44F2-BC82-8151BA676135}"/>
              </a:ext>
            </a:extLst>
          </p:cNvPr>
          <p:cNvSpPr/>
          <p:nvPr/>
        </p:nvSpPr>
        <p:spPr>
          <a:xfrm>
            <a:off x="888274" y="328023"/>
            <a:ext cx="11303726" cy="139700"/>
          </a:xfrm>
          <a:prstGeom prst="rect">
            <a:avLst/>
          </a:prstGeom>
          <a:solidFill>
            <a:srgbClr val="009C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DE85F81A-9BFA-4BCC-8691-BF60174CF590}"/>
              </a:ext>
            </a:extLst>
          </p:cNvPr>
          <p:cNvSpPr/>
          <p:nvPr/>
        </p:nvSpPr>
        <p:spPr>
          <a:xfrm>
            <a:off x="0" y="328023"/>
            <a:ext cx="3252651" cy="139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03B26D6D-681B-455D-B2A6-5A494997BD06}"/>
              </a:ext>
            </a:extLst>
          </p:cNvPr>
          <p:cNvSpPr/>
          <p:nvPr/>
        </p:nvSpPr>
        <p:spPr>
          <a:xfrm>
            <a:off x="0" y="328023"/>
            <a:ext cx="2593257" cy="139700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326358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1941</TotalTime>
  <Words>1139</Words>
  <Application>Microsoft Office PowerPoint</Application>
  <PresentationFormat>와이드스크린</PresentationFormat>
  <Paragraphs>503</Paragraphs>
  <Slides>41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41</vt:i4>
      </vt:variant>
    </vt:vector>
  </HeadingPairs>
  <TitlesOfParts>
    <vt:vector size="46" baseType="lpstr">
      <vt:lpstr>나눔스퀘어 Bold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ASIAE_22</dc:creator>
  <cp:lastModifiedBy>ASIAE_22</cp:lastModifiedBy>
  <cp:revision>68</cp:revision>
  <dcterms:created xsi:type="dcterms:W3CDTF">2020-08-14T02:37:42Z</dcterms:created>
  <dcterms:modified xsi:type="dcterms:W3CDTF">2020-08-15T10:58:52Z</dcterms:modified>
</cp:coreProperties>
</file>