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943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357" r:id="rId5"/>
    <p:sldId id="395" r:id="rId6"/>
    <p:sldId id="396" r:id="rId7"/>
    <p:sldId id="397" r:id="rId8"/>
    <p:sldId id="394" r:id="rId9"/>
    <p:sldId id="422" r:id="rId10"/>
    <p:sldId id="420" r:id="rId11"/>
    <p:sldId id="421" r:id="rId12"/>
    <p:sldId id="423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95959"/>
    <a:srgbClr val="376092"/>
    <a:srgbClr val="4F81BD"/>
    <a:srgbClr val="558ED5"/>
    <a:srgbClr val="624D7D"/>
    <a:srgbClr val="604A7B"/>
    <a:srgbClr val="77933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458" autoAdjust="0"/>
  </p:normalViewPr>
  <p:slideViewPr>
    <p:cSldViewPr>
      <p:cViewPr varScale="1">
        <p:scale>
          <a:sx n="100" d="100"/>
          <a:sy n="100" d="100"/>
        </p:scale>
        <p:origin x="78" y="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196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328D0C5A-8F4E-4FDF-8ADC-C002686E6B87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5C4BAA2C-47F6-48C2-9C53-219A819E8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73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fld id="{E56A842C-F4D4-43A4-98C4-0F93C88EECCD}" type="datetimeFigureOut">
              <a:rPr lang="ko-KR" altLang="en-US"/>
              <a:pPr>
                <a:defRPr/>
              </a:pPr>
              <a:t>2021-09-01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7"/>
            <a:ext cx="5438775" cy="4467225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5"/>
            <a:ext cx="2946400" cy="496887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fld id="{44E70BDA-818A-4CEE-A521-C1D38DF04D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967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중고딕" panose="02030600000101010101" pitchFamily="18" charset="-127"/>
        <a:ea typeface="HY중고딕" panose="02030600000101010101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중고딕" panose="02030600000101010101" pitchFamily="18" charset="-127"/>
        <a:ea typeface="HY중고딕" panose="02030600000101010101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중고딕" panose="02030600000101010101" pitchFamily="18" charset="-127"/>
        <a:ea typeface="HY중고딕" panose="02030600000101010101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중고딕" panose="02030600000101010101" pitchFamily="18" charset="-127"/>
        <a:ea typeface="HY중고딕" panose="02030600000101010101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중고딕" panose="02030600000101010101" pitchFamily="18" charset="-127"/>
        <a:ea typeface="HY중고딕" panose="0203060000010101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" y="6969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2075" indent="-92075" algn="just">
              <a:buFont typeface="Arial" charset="0"/>
              <a:buNone/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안녕하십니까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en-US" altLang="ko-KR" baseline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baseline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저는 </a:t>
            </a:r>
            <a:r>
              <a:rPr lang="ko-KR" altLang="en-US" baseline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원효관</a:t>
            </a:r>
            <a:r>
              <a:rPr lang="ko-KR" altLang="en-US" baseline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aseline="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baseline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층에 위치한 대학일자리센터에서 근무하는 김소정 컨설턴트라고 합니다</a:t>
            </a:r>
            <a:r>
              <a:rPr lang="en-US" altLang="ko-KR" baseline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baseline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교수님들을 직접 </a:t>
            </a:r>
            <a:r>
              <a:rPr lang="ko-KR" altLang="en-US" baseline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만나뵙게</a:t>
            </a:r>
            <a:r>
              <a:rPr lang="ko-KR" altLang="en-US" baseline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되어 너무 반갑습니다</a:t>
            </a:r>
            <a:r>
              <a:rPr lang="en-US" altLang="ko-KR" baseline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baseline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그럼 지금부터 대학일자리센터에 대해 </a:t>
            </a:r>
            <a:r>
              <a:rPr lang="ko-KR" altLang="en-US" baseline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소개드리도록</a:t>
            </a:r>
            <a:r>
              <a:rPr lang="ko-KR" altLang="en-US" baseline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하겠습니다</a:t>
            </a:r>
            <a:r>
              <a:rPr lang="en-US" altLang="ko-KR" baseline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14850" y="1371143"/>
            <a:ext cx="1553940" cy="281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프로그램 소개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시작 전 사전 준비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 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참가자 명단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, PPT,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워크북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일정안내표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칼라펜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 등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부드럽고 우호적인 분위기에서 시작할 수 있도록  음악을 사용 하는 등 분위기 조성</a:t>
            </a:r>
          </a:p>
        </p:txBody>
      </p:sp>
    </p:spTree>
    <p:extLst>
      <p:ext uri="{BB962C8B-B14F-4D97-AF65-F5344CB8AC3E}">
        <p14:creationId xmlns:p14="http://schemas.microsoft.com/office/powerpoint/2010/main" val="317684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70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94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73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30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26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35512"/>
            <a:ext cx="9144000" cy="6893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608" y="3579786"/>
            <a:ext cx="6808103" cy="2873550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8748464" y="0"/>
            <a:ext cx="39553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 userDrawn="1"/>
        </p:nvSpPr>
        <p:spPr>
          <a:xfrm rot="5400000">
            <a:off x="4315916" y="2137420"/>
            <a:ext cx="404664" cy="90364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128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956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80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55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815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48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08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48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984084" y="6457489"/>
            <a:ext cx="1142892" cy="365125"/>
          </a:xfrm>
          <a:prstGeom prst="rect">
            <a:avLst/>
          </a:prstGeom>
        </p:spPr>
        <p:txBody>
          <a:bodyPr/>
          <a:lstStyle>
            <a:lvl1pPr algn="ctr">
              <a:defRPr sz="924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- </a:t>
            </a:r>
            <a:fld id="{EEAE926C-B289-401C-88DD-6214443B6D24}" type="slidenum">
              <a:rPr kumimoji="1" lang="ko-KR" altLang="en-US" sz="924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ko-KR" altLang="en-US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 </a:t>
            </a:r>
            <a:r>
              <a:rPr kumimoji="1" lang="en-US" altLang="ko-KR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-</a:t>
            </a:r>
            <a:endParaRPr kumimoji="1" lang="ko-KR" altLang="en-US" sz="92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831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984084" y="6457489"/>
            <a:ext cx="1142892" cy="365125"/>
          </a:xfrm>
          <a:prstGeom prst="rect">
            <a:avLst/>
          </a:prstGeom>
        </p:spPr>
        <p:txBody>
          <a:bodyPr/>
          <a:lstStyle>
            <a:lvl1pPr algn="ctr">
              <a:defRPr sz="924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- </a:t>
            </a:r>
            <a:fld id="{EEAE926C-B289-401C-88DD-6214443B6D24}" type="slidenum">
              <a:rPr kumimoji="1" lang="ko-KR" altLang="en-US" sz="924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ko-KR" altLang="en-US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 </a:t>
            </a:r>
            <a:r>
              <a:rPr kumimoji="1" lang="en-US" altLang="ko-KR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-</a:t>
            </a:r>
            <a:endParaRPr kumimoji="1" lang="ko-KR" altLang="en-US" sz="92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749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06B2D3-E59D-40D5-A3FA-89506FC34BCA}" type="datetimeFigureOut">
              <a:rPr kumimoji="1" lang="ko-KR" altLang="en-US" sz="924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2021-09-01</a:t>
            </a:fld>
            <a:endParaRPr kumimoji="1" lang="ko-KR" altLang="en-US" sz="924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24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10B585-3285-4F83-9BBD-74D2BB963398}" type="slidenum">
              <a:rPr kumimoji="1" lang="ko-KR" altLang="en-US" sz="924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924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400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984084" y="6457489"/>
            <a:ext cx="1142892" cy="365125"/>
          </a:xfrm>
          <a:prstGeom prst="rect">
            <a:avLst/>
          </a:prstGeom>
        </p:spPr>
        <p:txBody>
          <a:bodyPr/>
          <a:lstStyle>
            <a:lvl1pPr algn="ctr">
              <a:defRPr sz="924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- </a:t>
            </a:r>
            <a:fld id="{EEAE926C-B289-401C-88DD-6214443B6D24}" type="slidenum">
              <a:rPr kumimoji="1" lang="ko-KR" altLang="en-US" sz="924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ko-KR" altLang="en-US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 </a:t>
            </a:r>
            <a:r>
              <a:rPr kumimoji="1" lang="en-US" altLang="ko-KR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-</a:t>
            </a:r>
            <a:endParaRPr kumimoji="1" lang="ko-KR" altLang="en-US" sz="92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953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984084" y="6457489"/>
            <a:ext cx="1142892" cy="365125"/>
          </a:xfrm>
          <a:prstGeom prst="rect">
            <a:avLst/>
          </a:prstGeom>
        </p:spPr>
        <p:txBody>
          <a:bodyPr/>
          <a:lstStyle>
            <a:lvl1pPr algn="ctr">
              <a:defRPr sz="924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- </a:t>
            </a:r>
            <a:fld id="{EEAE926C-B289-401C-88DD-6214443B6D24}" type="slidenum">
              <a:rPr kumimoji="1" lang="ko-KR" altLang="en-US" sz="924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ko-KR" altLang="en-US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 </a:t>
            </a:r>
            <a:r>
              <a:rPr kumimoji="1" lang="en-US" altLang="ko-KR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-</a:t>
            </a:r>
            <a:endParaRPr kumimoji="1" lang="ko-KR" altLang="en-US" sz="92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368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984084" y="6457489"/>
            <a:ext cx="1142892" cy="365125"/>
          </a:xfrm>
          <a:prstGeom prst="rect">
            <a:avLst/>
          </a:prstGeom>
        </p:spPr>
        <p:txBody>
          <a:bodyPr/>
          <a:lstStyle>
            <a:lvl1pPr algn="ctr">
              <a:defRPr sz="924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- </a:t>
            </a:r>
            <a:fld id="{EEAE926C-B289-401C-88DD-6214443B6D24}" type="slidenum">
              <a:rPr kumimoji="1" lang="ko-KR" altLang="en-US" sz="924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ko-KR" altLang="en-US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 </a:t>
            </a:r>
            <a:r>
              <a:rPr kumimoji="1" lang="en-US" altLang="ko-KR" sz="924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-</a:t>
            </a:r>
            <a:endParaRPr kumimoji="1" lang="ko-KR" altLang="en-US" sz="92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2265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03032" cy="504056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49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8629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7586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7841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9265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61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5686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6830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18478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4880442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3239930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96384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A19D9EA-0687-604F-B97A-763B6765DF9F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9659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40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87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30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50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21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48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87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14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90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39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19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35512"/>
            <a:ext cx="9144000" cy="6893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608" y="3579786"/>
            <a:ext cx="6808103" cy="2873550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8748464" y="0"/>
            <a:ext cx="39553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 userDrawn="1"/>
        </p:nvSpPr>
        <p:spPr>
          <a:xfrm rot="5400000">
            <a:off x="4315916" y="2137420"/>
            <a:ext cx="404664" cy="90364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1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23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594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33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15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752528" cy="5040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415586" y="6597352"/>
            <a:ext cx="692918" cy="21141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664650"/>
            <a:ext cx="912653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235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C:\Documents and Settings\Administrator\My Documents\My Pictures\사본 -999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79375"/>
            <a:ext cx="21113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  <p:sldLayoutId id="2147483823" r:id="rId21"/>
    <p:sldLayoutId id="2147483824" r:id="rId22"/>
    <p:sldLayoutId id="2147483825" r:id="rId23"/>
    <p:sldLayoutId id="2147483826" r:id="rId24"/>
    <p:sldLayoutId id="2147483827" r:id="rId25"/>
    <p:sldLayoutId id="2147483828" r:id="rId26"/>
    <p:sldLayoutId id="2147483829" r:id="rId2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5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3" r:id="rId19"/>
    <p:sldLayoutId id="2147483964" r:id="rId20"/>
    <p:sldLayoutId id="2147483965" r:id="rId21"/>
    <p:sldLayoutId id="2147483966" r:id="rId2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0"/>
          <a:stretch>
            <a:fillRect/>
          </a:stretch>
        </p:blipFill>
        <p:spPr bwMode="auto">
          <a:xfrm>
            <a:off x="-9525" y="3159125"/>
            <a:ext cx="20796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33307" y="2805182"/>
            <a:ext cx="7056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 b="1" spc="-150">
                <a:ln>
                  <a:solidFill>
                    <a:srgbClr val="138187">
                      <a:alpha val="10000"/>
                    </a:srgbClr>
                  </a:solidFill>
                </a:ln>
                <a:latin typeface="HY중고딕" pitchFamily="18" charset="-127"/>
                <a:ea typeface="HY중고딕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800" b="0" spc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CEO</a:t>
            </a:r>
            <a:r>
              <a:rPr kumimoji="0" lang="ko-KR" altLang="en-US" sz="4800" b="0" spc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의 성공취업 전략 </a:t>
            </a:r>
            <a:r>
              <a:rPr kumimoji="0" lang="en-US" altLang="ko-KR" sz="4800" b="0" spc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endParaRPr kumimoji="0" lang="ko-KR" altLang="en-US" sz="4800" b="0" spc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783392"/>
            <a:ext cx="7776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i="1" spc="-150" dirty="0" smtClean="0">
                <a:ln>
                  <a:solidFill>
                    <a:srgbClr val="138187">
                      <a:alpha val="10000"/>
                    </a:srgbClr>
                  </a:solidFill>
                </a:ln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☞ 본 자료는 </a:t>
            </a:r>
            <a:r>
              <a:rPr kumimoji="0" lang="ko-KR" altLang="en-US" sz="1400" i="1" spc="-150" dirty="0" err="1" smtClean="0">
                <a:ln>
                  <a:solidFill>
                    <a:srgbClr val="138187">
                      <a:alpha val="1000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이클래스</a:t>
            </a:r>
            <a:r>
              <a:rPr kumimoji="0" lang="en-US" altLang="ko-KR" sz="1400" i="1" spc="-150" dirty="0" smtClean="0">
                <a:ln>
                  <a:solidFill>
                    <a:srgbClr val="138187">
                      <a:alpha val="1000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(e-class) </a:t>
            </a:r>
            <a:r>
              <a:rPr lang="en-US" altLang="ko-KR" sz="1400" b="1" u="sng" dirty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b="1" u="sng" dirty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학습활동관리</a:t>
            </a:r>
            <a:r>
              <a:rPr lang="en-US" altLang="ko-KR" sz="1400" b="1" u="sng" dirty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1400" b="1" u="sng" dirty="0" err="1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학습자료실</a:t>
            </a:r>
            <a:r>
              <a:rPr lang="en-US" altLang="ko-KR" sz="1400" b="1" u="sng" dirty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kumimoji="0" lang="ko-KR" altLang="en-US" sz="1400" i="1" spc="-150" dirty="0" smtClean="0">
                <a:ln>
                  <a:solidFill>
                    <a:srgbClr val="138187">
                      <a:alpha val="10000"/>
                    </a:srgbClr>
                  </a:solidFill>
                </a:ln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다운로드 할 수 있습니다</a:t>
            </a:r>
            <a:r>
              <a:rPr kumimoji="0" lang="en-US" altLang="ko-KR" sz="1400" i="1" spc="-150" dirty="0" smtClean="0">
                <a:ln>
                  <a:solidFill>
                    <a:srgbClr val="138187">
                      <a:alpha val="10000"/>
                    </a:srgbClr>
                  </a:solidFill>
                </a:ln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kumimoji="0" lang="en-US" altLang="ko-KR" sz="1400" i="1" spc="-150" dirty="0">
              <a:ln>
                <a:solidFill>
                  <a:srgbClr val="138187">
                    <a:alpha val="10000"/>
                  </a:srgbClr>
                </a:solidFill>
              </a:ln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1908" y="4797152"/>
            <a:ext cx="7056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 b="1" spc="-150">
                <a:ln>
                  <a:solidFill>
                    <a:srgbClr val="138187">
                      <a:alpha val="10000"/>
                    </a:srgbClr>
                  </a:solidFill>
                </a:ln>
                <a:latin typeface="HY중고딕" pitchFamily="18" charset="-127"/>
                <a:ea typeface="HY중고딕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b="0" spc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김 상 현</a:t>
            </a:r>
            <a:endParaRPr kumimoji="0" lang="ko-KR" altLang="en-US" sz="3600" b="0" spc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 </a:t>
            </a:r>
            <a:fld id="{8935C649-D343-4AA4-B416-A8C1F3D5652E}" type="slidenum"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r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</a:t>
            </a:r>
            <a:endParaRPr kumimoji="0" lang="ko-KR" altLang="en-US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768" y="188640"/>
            <a:ext cx="8712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Ⅳ. </a:t>
            </a:r>
            <a:r>
              <a:rPr kumimoji="0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과제물 </a:t>
            </a:r>
            <a:r>
              <a:rPr kumimoji="0"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메뉴얼</a:t>
            </a:r>
            <a:r>
              <a:rPr kumimoji="0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0"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[</a:t>
            </a:r>
            <a:r>
              <a:rPr kumimoji="0" lang="ko-KR" alt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공통과제</a:t>
            </a:r>
            <a:r>
              <a:rPr kumimoji="0"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kumimoji="0"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대학일자리센터 주관 취업프로그램 이수</a:t>
            </a:r>
            <a:r>
              <a:rPr kumimoji="0"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</a:t>
            </a:r>
            <a:r>
              <a:rPr kumimoji="0"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</a:t>
            </a:r>
            <a:r>
              <a:rPr kumimoji="0"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endParaRPr kumimoji="0"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904" y="1196752"/>
            <a:ext cx="8604448" cy="477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  <a:defRPr/>
            </a:pPr>
            <a:r>
              <a:rPr lang="ko-KR" altLang="en-US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대학일자리센터 주관 취업프로그램 안내</a:t>
            </a:r>
            <a:r>
              <a:rPr lang="en-US" altLang="ko-KR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학교 홈페이지</a:t>
            </a:r>
            <a:r>
              <a:rPr lang="en-US" altLang="ko-KR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카카오플러스 친구</a:t>
            </a:r>
            <a:r>
              <a:rPr lang="en-US" altLang="ko-KR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 smtClean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 개별 신청 </a:t>
            </a:r>
            <a:endParaRPr lang="en-US" altLang="ko-KR" b="1" dirty="0" smtClean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</a:t>
            </a:r>
            <a:r>
              <a:rPr lang="ko-KR" altLang="en-US" b="1" dirty="0" err="1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이수확인증</a:t>
            </a:r>
            <a:r>
              <a:rPr lang="ko-KR" altLang="en-US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발급</a:t>
            </a:r>
            <a:r>
              <a:rPr lang="en-US" altLang="ko-KR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취업지원센터</a:t>
            </a:r>
            <a:r>
              <a:rPr lang="en-US" altLang="ko-KR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대학일자리센터</a:t>
            </a:r>
            <a:r>
              <a:rPr lang="en-US" altLang="ko-KR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방문</a:t>
            </a:r>
            <a:r>
              <a:rPr lang="en-US" altLang="ko-KR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</a:t>
            </a:r>
            <a:r>
              <a:rPr lang="ko-KR" altLang="en-US" b="1" dirty="0" err="1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이수확인증</a:t>
            </a:r>
            <a:r>
              <a:rPr lang="ko-KR" altLang="en-US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e-class </a:t>
            </a:r>
            <a:r>
              <a:rPr lang="ko-KR" altLang="en-US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업로드</a:t>
            </a:r>
            <a:r>
              <a:rPr lang="en-US" altLang="ko-KR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b="1" dirty="0" err="1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과제관리</a:t>
            </a:r>
            <a:r>
              <a:rPr lang="en-US" altLang="ko-KR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1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회당 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 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2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회까지 인정 </a:t>
            </a:r>
            <a:endParaRPr lang="en-US" altLang="ko-KR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30000"/>
              </a:lnSpc>
              <a:defRPr/>
            </a:pPr>
            <a:endParaRPr lang="en-US" altLang="ko-KR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0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김상현교수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연구실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원효관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지하 인쇄소 앞</a:t>
            </a:r>
            <a:endParaRPr lang="en-US" altLang="ko-KR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010-9367-2111   054 770-2831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취업지원센터 양진영 과장   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054-770-2055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9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0"/>
            <a:ext cx="4896544" cy="3212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6953" y="1207468"/>
            <a:ext cx="4790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대학일자리센터 안내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40682" y="707072"/>
            <a:ext cx="1662635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2021-2</a:t>
            </a:r>
            <a:r>
              <a:rPr kumimoji="0" lang="ko-KR" altLang="en-US" sz="24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21" y="6514662"/>
            <a:ext cx="2340261" cy="2845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98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 </a:t>
            </a:r>
            <a:fld id="{92B20A41-ECF7-40B2-BABF-F4130B96C697}" type="slidenum"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r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</a:t>
            </a:r>
            <a:endParaRPr kumimoji="0" lang="ko-KR" altLang="en-US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980728"/>
            <a:ext cx="3384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HY중고딕" panose="02030600000101010101" pitchFamily="18" charset="-127"/>
              </a:rPr>
              <a:t>- Contents -</a:t>
            </a:r>
            <a:endParaRPr kumimoji="0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HY중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34630" y="2508895"/>
            <a:ext cx="4104456" cy="237626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"/>
                <a:ea typeface="HY헤드라인M" panose="02030600000101010101" pitchFamily="18" charset="-127"/>
              </a:rPr>
              <a:t>교과목 개요 </a:t>
            </a:r>
            <a:endParaRPr kumimoji="0"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"/>
              <a:ea typeface="HY헤드라인M" panose="02030600000101010101" pitchFamily="18" charset="-127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"/>
                <a:ea typeface="HY헤드라인M" panose="02030600000101010101" pitchFamily="18" charset="-127"/>
              </a:rPr>
              <a:t>강의내용</a:t>
            </a:r>
            <a:endParaRPr kumimoji="0"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"/>
              <a:ea typeface="HY헤드라인M" panose="02030600000101010101" pitchFamily="18" charset="-127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"/>
                <a:ea typeface="HY헤드라인M" panose="02030600000101010101" pitchFamily="18" charset="-127"/>
              </a:rPr>
              <a:t>수업관리</a:t>
            </a:r>
            <a:endParaRPr kumimoji="0"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"/>
              <a:ea typeface="HY헤드라인M" panose="02030600000101010101" pitchFamily="18" charset="-127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"/>
                <a:ea typeface="HY헤드라인M" panose="02030600000101010101" pitchFamily="18" charset="-127"/>
              </a:rPr>
              <a:t>공지사항</a:t>
            </a:r>
            <a:endParaRPr kumimoji="0"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"/>
              <a:ea typeface="HY헤드라인M" panose="02030600000101010101" pitchFamily="18" charset="-127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"/>
                <a:ea typeface="HY헤드라인M" panose="02030600000101010101" pitchFamily="18" charset="-127"/>
              </a:rPr>
              <a:t>취업지원센터 업무 안내</a:t>
            </a:r>
            <a:endParaRPr kumimoji="0"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88" y="1700808"/>
            <a:ext cx="4104456" cy="7920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kumimoji="0"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 </a:t>
            </a: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0"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교과목 오리엔테이션</a:t>
            </a:r>
            <a:endParaRPr kumimoji="0"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1680" y="5066020"/>
            <a:ext cx="5256584" cy="7920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kumimoji="0"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 </a:t>
            </a: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kumimoji="0"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정부 청년고용정책 안내</a:t>
            </a:r>
            <a:endParaRPr kumimoji="0"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 </a:t>
            </a:r>
            <a:fld id="{8935C649-D343-4AA4-B416-A8C1F3D5652E}" type="slidenum"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r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</a:t>
            </a:r>
            <a:endParaRPr kumimoji="0" lang="ko-KR" altLang="en-US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628800"/>
            <a:ext cx="8218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+mn-ea"/>
                <a:ea typeface="+mn-ea"/>
              </a:rPr>
              <a:t>지역 </a:t>
            </a:r>
            <a:r>
              <a:rPr lang="ko-KR" altLang="en-US" sz="1400" b="1" dirty="0">
                <a:latin typeface="+mn-ea"/>
                <a:ea typeface="+mn-ea"/>
              </a:rPr>
              <a:t>중견기업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 err="1">
                <a:latin typeface="+mn-ea"/>
                <a:ea typeface="+mn-ea"/>
              </a:rPr>
              <a:t>강소기업</a:t>
            </a:r>
            <a:r>
              <a:rPr lang="en-US" altLang="ko-KR" sz="1400" b="1" dirty="0">
                <a:latin typeface="+mn-ea"/>
                <a:ea typeface="+mn-ea"/>
              </a:rPr>
              <a:t>) CEO(</a:t>
            </a:r>
            <a:r>
              <a:rPr lang="ko-KR" altLang="en-US" sz="1400" b="1" dirty="0">
                <a:latin typeface="+mn-ea"/>
                <a:ea typeface="+mn-ea"/>
              </a:rPr>
              <a:t>임원</a:t>
            </a:r>
            <a:r>
              <a:rPr lang="en-US" altLang="ko-KR" sz="1400" b="1" dirty="0">
                <a:latin typeface="+mn-ea"/>
                <a:ea typeface="+mn-ea"/>
              </a:rPr>
              <a:t>) </a:t>
            </a:r>
            <a:r>
              <a:rPr lang="ko-KR" altLang="en-US" sz="1400" b="1" dirty="0">
                <a:latin typeface="+mn-ea"/>
                <a:ea typeface="+mn-ea"/>
              </a:rPr>
              <a:t>및 관련 </a:t>
            </a:r>
            <a:r>
              <a:rPr lang="ko-KR" altLang="en-US" sz="1400" b="1" dirty="0" smtClean="0">
                <a:latin typeface="+mn-ea"/>
                <a:ea typeface="+mn-ea"/>
              </a:rPr>
              <a:t>전문가를 초청 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      </a:t>
            </a:r>
            <a:r>
              <a:rPr lang="ko-KR" altLang="en-US" sz="1400" b="1" dirty="0" smtClean="0">
                <a:latin typeface="+mn-ea"/>
                <a:ea typeface="+mn-ea"/>
              </a:rPr>
              <a:t>기업의 </a:t>
            </a:r>
            <a:r>
              <a:rPr lang="ko-KR" altLang="en-US" sz="1400" b="1" dirty="0">
                <a:latin typeface="+mn-ea"/>
                <a:ea typeface="+mn-ea"/>
              </a:rPr>
              <a:t>핵심가치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인재상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채용정보 등을 공유 및 소통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+mn-ea"/>
                <a:ea typeface="+mn-ea"/>
              </a:rPr>
              <a:t>지역 </a:t>
            </a:r>
            <a:r>
              <a:rPr lang="ko-KR" altLang="en-US" sz="1400" b="1" dirty="0">
                <a:latin typeface="+mn-ea"/>
                <a:ea typeface="+mn-ea"/>
              </a:rPr>
              <a:t>중견기업 및 강소기업으로의 취업전략 수립의 이해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+mn-ea"/>
                <a:ea typeface="+mn-ea"/>
              </a:rPr>
              <a:t>대기업 </a:t>
            </a:r>
            <a:r>
              <a:rPr lang="ko-KR" altLang="en-US" sz="1400" b="1" dirty="0">
                <a:latin typeface="+mn-ea"/>
                <a:ea typeface="+mn-ea"/>
              </a:rPr>
              <a:t>및 공기업 중심의 취업 </a:t>
            </a:r>
            <a:r>
              <a:rPr lang="ko-KR" altLang="en-US" sz="1400" b="1" u="sng" dirty="0" err="1">
                <a:latin typeface="+mn-ea"/>
                <a:ea typeface="+mn-ea"/>
              </a:rPr>
              <a:t>미스매칭</a:t>
            </a:r>
            <a:r>
              <a:rPr lang="ko-KR" altLang="en-US" sz="1400" b="1" u="sng" dirty="0">
                <a:latin typeface="+mn-ea"/>
                <a:ea typeface="+mn-ea"/>
              </a:rPr>
              <a:t> 현상을 해소 </a:t>
            </a:r>
            <a:endParaRPr lang="ko-KR" altLang="en-US" sz="1400" b="1" u="sng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181121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576" y="1181121"/>
            <a:ext cx="3744416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및 필요성 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776" y="188640"/>
            <a:ext cx="5040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fontAlgn="auto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교과목 개요</a:t>
            </a:r>
            <a:endParaRPr kumimoji="0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35500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2835500"/>
            <a:ext cx="3744416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 기간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3303456"/>
            <a:ext cx="8218363" cy="372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2021. 9. </a:t>
            </a:r>
            <a:r>
              <a:rPr lang="en-US" altLang="ko-KR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~ </a:t>
            </a:r>
            <a:r>
              <a:rPr lang="en-US" altLang="ko-KR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12. (</a:t>
            </a:r>
            <a:r>
              <a:rPr lang="ko-KR" alt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매주 </a:t>
            </a:r>
            <a:r>
              <a:rPr lang="ko-KR" altLang="en-US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수요일 </a:t>
            </a:r>
            <a:r>
              <a:rPr lang="en-US" altLang="ko-KR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15:00 </a:t>
            </a:r>
            <a:r>
              <a:rPr lang="en-US" altLang="ko-KR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~ </a:t>
            </a:r>
            <a:r>
              <a:rPr lang="en-US" altLang="ko-KR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17:00</a:t>
            </a:r>
            <a:r>
              <a:rPr lang="en-US" altLang="ko-KR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lang="en-US" altLang="ko-KR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15</a:t>
            </a:r>
            <a:r>
              <a:rPr lang="ko-KR" altLang="en-US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주 강의 </a:t>
            </a:r>
            <a:endParaRPr lang="ko-KR" altLang="en-US" sz="1400" b="1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4" y="4061440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576" y="4061440"/>
            <a:ext cx="3744416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 교과목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22932"/>
              </p:ext>
            </p:extLst>
          </p:nvPr>
        </p:nvGraphicFramePr>
        <p:xfrm>
          <a:off x="755576" y="4664467"/>
          <a:ext cx="7704857" cy="950976"/>
        </p:xfrm>
        <a:graphic>
          <a:graphicData uri="http://schemas.openxmlformats.org/drawingml/2006/table">
            <a:tbl>
              <a:tblPr/>
              <a:tblGrid>
                <a:gridCol w="888031">
                  <a:extLst>
                    <a:ext uri="{9D8B030D-6E8A-4147-A177-3AD203B41FA5}">
                      <a16:colId xmlns:a16="http://schemas.microsoft.com/office/drawing/2014/main" val="3894652357"/>
                    </a:ext>
                  </a:extLst>
                </a:gridCol>
                <a:gridCol w="1208100">
                  <a:extLst>
                    <a:ext uri="{9D8B030D-6E8A-4147-A177-3AD203B41FA5}">
                      <a16:colId xmlns:a16="http://schemas.microsoft.com/office/drawing/2014/main" val="2030324433"/>
                    </a:ext>
                  </a:extLst>
                </a:gridCol>
                <a:gridCol w="1720293">
                  <a:extLst>
                    <a:ext uri="{9D8B030D-6E8A-4147-A177-3AD203B41FA5}">
                      <a16:colId xmlns:a16="http://schemas.microsoft.com/office/drawing/2014/main" val="17816652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8611236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5728082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874809245"/>
                    </a:ext>
                  </a:extLst>
                </a:gridCol>
                <a:gridCol w="1656185">
                  <a:extLst>
                    <a:ext uri="{9D8B030D-6E8A-4147-A177-3AD203B41FA5}">
                      <a16:colId xmlns:a16="http://schemas.microsoft.com/office/drawing/2014/main" val="2225166334"/>
                    </a:ext>
                  </a:extLst>
                </a:gridCol>
              </a:tblGrid>
              <a:tr h="355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교과과정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학수강좌번호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교과목명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학점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수강정원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r>
                        <a:rPr lang="en-US" altLang="ko-KR" sz="1200" b="1" kern="0" spc="-9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kern="0" spc="-9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강의실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79917"/>
                  </a:ext>
                </a:extLst>
              </a:tr>
              <a:tr h="5176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동국소양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9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DDC308-01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9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CEO</a:t>
                      </a:r>
                      <a:r>
                        <a:rPr lang="ko-KR" altLang="en-US" sz="1200" b="1" kern="0" spc="-9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성공취업전략 </a:t>
                      </a:r>
                      <a:r>
                        <a:rPr lang="en-US" altLang="ko-KR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9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r>
                        <a:rPr lang="ko-KR" altLang="en-US" sz="1200" b="1" kern="0" spc="-9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200" b="1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/2</a:t>
                      </a:r>
                      <a:r>
                        <a:rPr lang="ko-KR" altLang="en-US" sz="1200" b="1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9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1200" b="1" kern="0" spc="-9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주년기념관</a:t>
                      </a:r>
                      <a:r>
                        <a:rPr lang="ko-KR" altLang="en-US" sz="1200" b="1" kern="0" spc="-9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kern="0" spc="-9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지하대강당</a:t>
                      </a:r>
                      <a:r>
                        <a:rPr lang="ko-KR" alt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비대면</a:t>
                      </a:r>
                      <a:r>
                        <a:rPr lang="en-US" altLang="ko-KR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204144"/>
                  </a:ext>
                </a:extLst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1043608" y="1916832"/>
            <a:ext cx="14401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 </a:t>
            </a:r>
            <a:fld id="{8935C649-D343-4AA4-B416-A8C1F3D5652E}" type="slidenum"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r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</a:t>
            </a:r>
            <a:endParaRPr kumimoji="0" lang="ko-KR" altLang="en-US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768" y="188640"/>
            <a:ext cx="5040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Ⅱ. </a:t>
            </a:r>
            <a:r>
              <a:rPr kumimoji="0"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강의내용</a:t>
            </a:r>
            <a:endParaRPr kumimoji="0"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7529" y="5949280"/>
            <a:ext cx="2536272" cy="356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※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강의교재</a:t>
            </a:r>
            <a:r>
              <a:rPr lang="en-US" altLang="ko-KR" sz="12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: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강사별</a:t>
            </a:r>
            <a:r>
              <a:rPr lang="en-US" altLang="ko-KR" sz="12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작성자료</a:t>
            </a:r>
            <a:r>
              <a:rPr lang="en-US" altLang="ko-KR" sz="12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발표</a:t>
            </a:r>
            <a:r>
              <a:rPr lang="en-US" altLang="ko-KR" sz="12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60408"/>
              </p:ext>
            </p:extLst>
          </p:nvPr>
        </p:nvGraphicFramePr>
        <p:xfrm>
          <a:off x="611560" y="764704"/>
          <a:ext cx="8036044" cy="5234365"/>
        </p:xfrm>
        <a:graphic>
          <a:graphicData uri="http://schemas.openxmlformats.org/drawingml/2006/table">
            <a:tbl>
              <a:tblPr/>
              <a:tblGrid>
                <a:gridCol w="513439">
                  <a:extLst>
                    <a:ext uri="{9D8B030D-6E8A-4147-A177-3AD203B41FA5}">
                      <a16:colId xmlns:a16="http://schemas.microsoft.com/office/drawing/2014/main" val="380565163"/>
                    </a:ext>
                  </a:extLst>
                </a:gridCol>
                <a:gridCol w="885278">
                  <a:extLst>
                    <a:ext uri="{9D8B030D-6E8A-4147-A177-3AD203B41FA5}">
                      <a16:colId xmlns:a16="http://schemas.microsoft.com/office/drawing/2014/main" val="1673459310"/>
                    </a:ext>
                  </a:extLst>
                </a:gridCol>
                <a:gridCol w="3872233">
                  <a:extLst>
                    <a:ext uri="{9D8B030D-6E8A-4147-A177-3AD203B41FA5}">
                      <a16:colId xmlns:a16="http://schemas.microsoft.com/office/drawing/2014/main" val="1784855137"/>
                    </a:ext>
                  </a:extLst>
                </a:gridCol>
                <a:gridCol w="849730">
                  <a:extLst>
                    <a:ext uri="{9D8B030D-6E8A-4147-A177-3AD203B41FA5}">
                      <a16:colId xmlns:a16="http://schemas.microsoft.com/office/drawing/2014/main" val="888506757"/>
                    </a:ext>
                  </a:extLst>
                </a:gridCol>
                <a:gridCol w="1915364">
                  <a:extLst>
                    <a:ext uri="{9D8B030D-6E8A-4147-A177-3AD203B41FA5}">
                      <a16:colId xmlns:a16="http://schemas.microsoft.com/office/drawing/2014/main" val="303937177"/>
                    </a:ext>
                  </a:extLst>
                </a:gridCol>
              </a:tblGrid>
              <a:tr h="3783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일자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강의 주제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강사명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 고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43083"/>
                  </a:ext>
                </a:extLst>
              </a:tr>
              <a:tr h="3238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9/1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오리엔테이션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김상현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703706"/>
                  </a:ext>
                </a:extLst>
              </a:tr>
              <a:tr h="244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9/8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채용트랜드의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이해와 전략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대학일자리센터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061807"/>
                  </a:ext>
                </a:extLst>
              </a:tr>
              <a:tr h="244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9/15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희망기업설정 및 기업분석하기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대학일자리센터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16391"/>
                  </a:ext>
                </a:extLst>
              </a:tr>
              <a:tr h="244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9/29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간절함에 대하여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김규광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광진상공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전무이사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912362"/>
                  </a:ext>
                </a:extLst>
              </a:tr>
              <a:tr h="244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10/6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Never give up!!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황성춘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㈜버드파크 대표이사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771618"/>
                  </a:ext>
                </a:extLst>
              </a:tr>
              <a:tr h="244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10/13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사유의 확장과 활용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오현석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㈜</a:t>
                      </a:r>
                      <a:r>
                        <a:rPr lang="ko-KR" altLang="en-US" sz="1300" kern="0" spc="0" dirty="0" err="1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해든앰앤씨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대표이사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402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10/20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중간고사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[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과제로 대체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]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김상현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027540"/>
                  </a:ext>
                </a:extLst>
              </a:tr>
              <a:tr h="244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10/27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성공적인 미래를 위한 목표와 실천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권순탁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㈜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태성산업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대표이사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60392"/>
                  </a:ext>
                </a:extLst>
              </a:tr>
              <a:tr h="244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11/3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경험으로 전하는 취업과 창업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최병주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레뷰가운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대표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32045"/>
                  </a:ext>
                </a:extLst>
              </a:tr>
              <a:tr h="244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11/10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채용트랜드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변화에 따른 취업전략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윤진호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에코플라스틱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관리이사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812135"/>
                  </a:ext>
                </a:extLst>
              </a:tr>
              <a:tr h="244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11/17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나만의 향기로 승부하자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이동철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㈜다스 상무이사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39311"/>
                  </a:ext>
                </a:extLst>
              </a:tr>
              <a:tr h="328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11/24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취업준비를 어떻게 할 것인가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김영삼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영신정공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상무이사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37624"/>
                  </a:ext>
                </a:extLst>
              </a:tr>
              <a:tr h="244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12/1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거목으로 성장하기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심희택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㈜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휴비즈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대표이사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86905"/>
                  </a:ext>
                </a:extLst>
              </a:tr>
              <a:tr h="244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12/8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지자체와 지역대학의 상생방안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김진태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경주시청 도시개발국장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254658"/>
                  </a:ext>
                </a:extLst>
              </a:tr>
              <a:tr h="3238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43283" marR="43283" marT="11966" marB="11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12/15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기말고사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[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과제로 대체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]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김상현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84716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29489" y="6305596"/>
            <a:ext cx="4102405" cy="356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※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강의일정</a:t>
            </a:r>
            <a:r>
              <a:rPr lang="ko-KR" altLang="en-US" sz="1200" kern="0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및 내용은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교내외</a:t>
            </a:r>
            <a:r>
              <a:rPr lang="ko-KR" altLang="en-US" sz="1200" kern="0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여건에 따라 변경될 수 있음</a:t>
            </a:r>
            <a:r>
              <a:rPr lang="en-US" altLang="ko-KR" sz="1200" kern="0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200" kern="0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7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 </a:t>
            </a:r>
            <a:fld id="{8935C649-D343-4AA4-B416-A8C1F3D5652E}" type="slidenum"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r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</a:t>
            </a:r>
            <a:endParaRPr kumimoji="0" lang="ko-KR" altLang="en-US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768" y="188640"/>
            <a:ext cx="5040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Ⅲ. </a:t>
            </a:r>
            <a:r>
              <a:rPr kumimoji="0"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수업관리</a:t>
            </a:r>
            <a:endParaRPr kumimoji="0"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894" y="878555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0302" y="893059"/>
            <a:ext cx="3744416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과제물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1942" y="3717032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9974" y="3717032"/>
            <a:ext cx="3744416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성적등급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654" y="4077072"/>
            <a:ext cx="7787893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400" b="1" dirty="0" err="1">
                <a:solidFill>
                  <a:prstClr val="black"/>
                </a:solidFill>
                <a:ea typeface="맑은 고딕" panose="020B0503020000020004" pitchFamily="50" charset="-127"/>
              </a:rPr>
              <a:t>출석기준</a:t>
            </a:r>
            <a:r>
              <a:rPr lang="ko-KR" alt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결석 </a:t>
            </a:r>
            <a:r>
              <a:rPr lang="en-US" altLang="ko-KR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4</a:t>
            </a:r>
            <a:r>
              <a:rPr lang="ko-KR" altLang="en-US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회</a:t>
            </a:r>
            <a:r>
              <a:rPr lang="en-US" altLang="ko-KR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15</a:t>
            </a:r>
            <a:r>
              <a:rPr lang="ko-KR" altLang="en-US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주차 </a:t>
            </a:r>
            <a:r>
              <a:rPr lang="ko-KR" alt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수업</a:t>
            </a:r>
            <a:r>
              <a:rPr lang="en-US" altLang="ko-KR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lang="ko-KR" alt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이상 시 </a:t>
            </a:r>
            <a:r>
              <a:rPr lang="en-US" altLang="ko-KR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Fail </a:t>
            </a:r>
            <a:r>
              <a:rPr lang="ko-KR" altLang="en-US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처리</a:t>
            </a:r>
            <a:endParaRPr lang="en-US" altLang="ko-KR" sz="14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400" b="1" dirty="0" err="1">
                <a:solidFill>
                  <a:prstClr val="black"/>
                </a:solidFill>
                <a:ea typeface="맑은 고딕" panose="020B0503020000020004" pitchFamily="50" charset="-127"/>
              </a:rPr>
              <a:t>총점기준</a:t>
            </a:r>
            <a:r>
              <a:rPr lang="ko-KR" alt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결석 </a:t>
            </a:r>
            <a:r>
              <a:rPr lang="en-US" altLang="ko-KR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회 </a:t>
            </a:r>
            <a:r>
              <a:rPr lang="ko-KR" alt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이내이고</a:t>
            </a:r>
            <a:r>
              <a:rPr lang="en-US" altLang="ko-KR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b="1" u="sng" dirty="0">
                <a:solidFill>
                  <a:prstClr val="black"/>
                </a:solidFill>
                <a:ea typeface="맑은 고딕" panose="020B0503020000020004" pitchFamily="50" charset="-127"/>
              </a:rPr>
              <a:t>총점 </a:t>
            </a:r>
            <a:r>
              <a:rPr lang="en-US" altLang="ko-KR" sz="1400" b="1" u="sng" dirty="0">
                <a:solidFill>
                  <a:prstClr val="black"/>
                </a:solidFill>
                <a:ea typeface="맑은 고딕" panose="020B0503020000020004" pitchFamily="50" charset="-127"/>
              </a:rPr>
              <a:t>70</a:t>
            </a:r>
            <a:r>
              <a:rPr lang="ko-KR" altLang="en-US" sz="1400" b="1" u="sng" dirty="0">
                <a:solidFill>
                  <a:prstClr val="black"/>
                </a:solidFill>
                <a:ea typeface="맑은 고딕" panose="020B0503020000020004" pitchFamily="50" charset="-127"/>
              </a:rPr>
              <a:t>점 </a:t>
            </a:r>
            <a:r>
              <a:rPr lang="ko-KR" alt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이상 시 </a:t>
            </a:r>
            <a:r>
              <a:rPr lang="en-US" altLang="ko-KR" sz="14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Pass </a:t>
            </a:r>
            <a:r>
              <a:rPr lang="ko-KR" alt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부여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90607"/>
              </p:ext>
            </p:extLst>
          </p:nvPr>
        </p:nvGraphicFramePr>
        <p:xfrm>
          <a:off x="661529" y="1196752"/>
          <a:ext cx="7732018" cy="2268706"/>
        </p:xfrm>
        <a:graphic>
          <a:graphicData uri="http://schemas.openxmlformats.org/drawingml/2006/table">
            <a:tbl>
              <a:tblPr/>
              <a:tblGrid>
                <a:gridCol w="1152130">
                  <a:extLst>
                    <a:ext uri="{9D8B030D-6E8A-4147-A177-3AD203B41FA5}">
                      <a16:colId xmlns:a16="http://schemas.microsoft.com/office/drawing/2014/main" val="1421394894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414911692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07834246"/>
                    </a:ext>
                  </a:extLst>
                </a:gridCol>
                <a:gridCol w="1827360">
                  <a:extLst>
                    <a:ext uri="{9D8B030D-6E8A-4147-A177-3AD203B41FA5}">
                      <a16:colId xmlns:a16="http://schemas.microsoft.com/office/drawing/2014/main" val="3116148351"/>
                    </a:ext>
                  </a:extLst>
                </a:gridCol>
              </a:tblGrid>
              <a:tr h="2579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과제물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제출기간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586957"/>
                  </a:ext>
                </a:extLst>
              </a:tr>
              <a:tr h="2630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중간과제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 취업수요조사지</a:t>
                      </a:r>
                      <a:r>
                        <a:rPr lang="en-US" altLang="ko-KR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(e-class </a:t>
                      </a:r>
                      <a:r>
                        <a:rPr lang="ko-KR" alt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업로드</a:t>
                      </a:r>
                      <a:r>
                        <a:rPr lang="en-US" altLang="ko-KR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 이력서</a:t>
                      </a:r>
                      <a:r>
                        <a:rPr lang="en-US" altLang="ko-KR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자기소개서 제출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2021.09.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-9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697236"/>
                  </a:ext>
                </a:extLst>
              </a:tr>
              <a:tr h="531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기말과제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 취업전담교수</a:t>
                      </a:r>
                      <a:r>
                        <a:rPr lang="en-US" altLang="ko-KR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컨설턴트 상담 후 자소서 </a:t>
                      </a:r>
                      <a:r>
                        <a:rPr lang="ko-KR" altLang="en-US" sz="1200" b="1" kern="0" spc="-9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첨삭제출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2021.12</a:t>
                      </a:r>
                      <a:r>
                        <a:rPr lang="en-US" sz="1200" b="1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자소서 지참 첨삭 후 제출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919556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9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공통과제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대학일자리센터 </a:t>
                      </a:r>
                      <a:r>
                        <a:rPr lang="ko-KR" altLang="en-US" sz="1200" b="1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주관 취업프로그램 이수</a:t>
                      </a:r>
                      <a:r>
                        <a:rPr lang="en-US" altLang="ko-KR" sz="1200" b="1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200" b="1" kern="0" spc="-9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매주 제출하는 </a:t>
                      </a:r>
                      <a:r>
                        <a:rPr lang="ko-KR" altLang="en-US" sz="1200" b="1" kern="0" spc="-9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강의내용</a:t>
                      </a:r>
                      <a:r>
                        <a:rPr lang="ko-KR" alt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요약으로 출석 대체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9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2021.09.~12.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0" spc="-9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16121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33529"/>
              </p:ext>
            </p:extLst>
          </p:nvPr>
        </p:nvGraphicFramePr>
        <p:xfrm>
          <a:off x="739974" y="4797152"/>
          <a:ext cx="7675610" cy="1587110"/>
        </p:xfrm>
        <a:graphic>
          <a:graphicData uri="http://schemas.openxmlformats.org/drawingml/2006/table">
            <a:tbl>
              <a:tblPr/>
              <a:tblGrid>
                <a:gridCol w="1034282">
                  <a:extLst>
                    <a:ext uri="{9D8B030D-6E8A-4147-A177-3AD203B41FA5}">
                      <a16:colId xmlns:a16="http://schemas.microsoft.com/office/drawing/2014/main" val="3713368115"/>
                    </a:ext>
                  </a:extLst>
                </a:gridCol>
                <a:gridCol w="1573608">
                  <a:extLst>
                    <a:ext uri="{9D8B030D-6E8A-4147-A177-3AD203B41FA5}">
                      <a16:colId xmlns:a16="http://schemas.microsoft.com/office/drawing/2014/main" val="344491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44880257"/>
                    </a:ext>
                  </a:extLst>
                </a:gridCol>
                <a:gridCol w="1366790">
                  <a:extLst>
                    <a:ext uri="{9D8B030D-6E8A-4147-A177-3AD203B41FA5}">
                      <a16:colId xmlns:a16="http://schemas.microsoft.com/office/drawing/2014/main" val="568052490"/>
                    </a:ext>
                  </a:extLst>
                </a:gridCol>
                <a:gridCol w="2476794">
                  <a:extLst>
                    <a:ext uri="{9D8B030D-6E8A-4147-A177-3AD203B41FA5}">
                      <a16:colId xmlns:a16="http://schemas.microsoft.com/office/drawing/2014/main" val="1342607520"/>
                    </a:ext>
                  </a:extLst>
                </a:gridCol>
              </a:tblGrid>
              <a:tr h="328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22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 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출석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(40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중간과제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(20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기말과제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(20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공통과제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(20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35812"/>
                  </a:ext>
                </a:extLst>
              </a:tr>
              <a:tr h="12583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총점</a:t>
                      </a:r>
                      <a:r>
                        <a:rPr lang="en-US" altLang="ko-KR" sz="1200" b="1" kern="0" spc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(100</a:t>
                      </a:r>
                      <a:r>
                        <a:rPr lang="ko-KR" altLang="en-US" sz="1200" b="1" kern="0" spc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  <a:r>
                        <a:rPr lang="en-US" altLang="ko-KR" sz="1200" b="1" kern="0" spc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>
                        <a:solidFill>
                          <a:srgbClr val="36363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세부기준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결석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40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결석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35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결석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30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결석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25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결석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이상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0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제 출 </a:t>
                      </a:r>
                      <a:r>
                        <a:rPr lang="en-US" altLang="ko-KR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: 20</a:t>
                      </a:r>
                      <a:r>
                        <a:rPr lang="ko-KR" altLang="en-US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미제출</a:t>
                      </a:r>
                      <a:r>
                        <a:rPr lang="ko-KR" altLang="en-US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: 0</a:t>
                      </a:r>
                      <a:r>
                        <a:rPr lang="ko-KR" altLang="en-US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제 출 </a:t>
                      </a:r>
                      <a:r>
                        <a:rPr lang="en-US" altLang="ko-KR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b="1" kern="0" spc="0" dirty="0" smtClean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1~20</a:t>
                      </a:r>
                      <a:r>
                        <a:rPr lang="ko-KR" altLang="en-US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미제출</a:t>
                      </a:r>
                      <a:r>
                        <a:rPr lang="ko-KR" altLang="en-US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: 0</a:t>
                      </a:r>
                      <a:r>
                        <a:rPr lang="ko-KR" altLang="en-US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*대학일자리센터 </a:t>
                      </a:r>
                      <a:r>
                        <a:rPr lang="ko-KR" altLang="en-US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프로그램 참가 </a:t>
                      </a:r>
                      <a:r>
                        <a:rPr lang="en-US" altLang="ko-KR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회 </a:t>
                      </a:r>
                      <a:r>
                        <a:rPr lang="en-US" altLang="ko-KR" sz="1200" b="1" kern="0" spc="0" dirty="0" smtClean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 smtClean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  <a:r>
                        <a:rPr lang="en-US" altLang="ko-KR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, 2</a:t>
                      </a:r>
                      <a:r>
                        <a:rPr lang="ko-KR" altLang="en-US" sz="1200" b="1" kern="0" spc="0" dirty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회 </a:t>
                      </a:r>
                      <a:r>
                        <a:rPr lang="en-US" altLang="ko-KR" sz="1200" b="1" kern="0" spc="0" dirty="0" smtClean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b="1" kern="0" spc="0" dirty="0" smtClean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  <a:endParaRPr lang="en-US" altLang="ko-KR" sz="1200" b="1" kern="0" spc="0" dirty="0" smtClean="0">
                        <a:solidFill>
                          <a:srgbClr val="36363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200" b="1" kern="0" spc="0" dirty="0" err="1" smtClean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강의내용</a:t>
                      </a:r>
                      <a:r>
                        <a:rPr lang="ko-KR" altLang="en-US" sz="1200" b="1" kern="0" spc="0" dirty="0" smtClean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 요약 우수</a:t>
                      </a:r>
                      <a:r>
                        <a:rPr lang="en-US" altLang="ko-KR" sz="1200" b="1" kern="0" spc="0" dirty="0" smtClean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: 10</a:t>
                      </a:r>
                      <a:r>
                        <a:rPr lang="ko-KR" altLang="en-US" sz="1200" b="1" kern="0" spc="0" dirty="0" smtClean="0">
                          <a:solidFill>
                            <a:srgbClr val="363636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  <a:endParaRPr lang="ko-KR" altLang="en-US" sz="1200" b="1" kern="0" spc="0" dirty="0">
                        <a:solidFill>
                          <a:srgbClr val="36363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5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1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 </a:t>
            </a:r>
            <a:fld id="{8935C649-D343-4AA4-B416-A8C1F3D5652E}" type="slidenum"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r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</a:t>
            </a:r>
            <a:endParaRPr kumimoji="0" lang="ko-KR" altLang="en-US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768" y="188640"/>
            <a:ext cx="5040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Ⅲ. </a:t>
            </a:r>
            <a:r>
              <a:rPr kumimoji="0"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수업관리</a:t>
            </a:r>
            <a:endParaRPr kumimoji="0"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967149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967149"/>
            <a:ext cx="3744416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출석관리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07881"/>
              </p:ext>
            </p:extLst>
          </p:nvPr>
        </p:nvGraphicFramePr>
        <p:xfrm>
          <a:off x="645426" y="1628800"/>
          <a:ext cx="7887014" cy="4392487"/>
        </p:xfrm>
        <a:graphic>
          <a:graphicData uri="http://schemas.openxmlformats.org/drawingml/2006/table">
            <a:tbl>
              <a:tblPr/>
              <a:tblGrid>
                <a:gridCol w="964084">
                  <a:extLst>
                    <a:ext uri="{9D8B030D-6E8A-4147-A177-3AD203B41FA5}">
                      <a16:colId xmlns:a16="http://schemas.microsoft.com/office/drawing/2014/main" val="1119368564"/>
                    </a:ext>
                  </a:extLst>
                </a:gridCol>
                <a:gridCol w="6922930">
                  <a:extLst>
                    <a:ext uri="{9D8B030D-6E8A-4147-A177-3AD203B41FA5}">
                      <a16:colId xmlns:a16="http://schemas.microsoft.com/office/drawing/2014/main" val="3438765531"/>
                    </a:ext>
                  </a:extLst>
                </a:gridCol>
              </a:tblGrid>
              <a:tr h="4123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내용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32952"/>
                  </a:ext>
                </a:extLst>
              </a:tr>
              <a:tr h="11314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결석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지각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결석을 </a:t>
                      </a:r>
                      <a:r>
                        <a:rPr lang="en-US" altLang="ko-KR" sz="1200" b="1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이상한 자는 </a:t>
                      </a:r>
                      <a:r>
                        <a:rPr lang="en-US" altLang="ko-KR" sz="1200" b="1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Fail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 </a:t>
                      </a:r>
                      <a:r>
                        <a:rPr lang="en-US" altLang="ko-KR" sz="1200" b="1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1200" b="1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회까지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인정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3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 지각은 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회의 결석으로 환산 처리 </a:t>
                      </a:r>
                      <a:r>
                        <a:rPr lang="en-US" altLang="ko-KR" sz="1200" b="1" kern="0" spc="-5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-5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지각은 수업 시작 </a:t>
                      </a:r>
                      <a:r>
                        <a:rPr lang="en-US" altLang="ko-KR" sz="1200" b="1" kern="0" spc="-5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200" b="1" kern="0" spc="-5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분 이내만 인정</a:t>
                      </a:r>
                      <a:r>
                        <a:rPr lang="en-US" altLang="ko-KR" sz="1200" b="1" kern="0" spc="-5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1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1200" b="1" u="sng" kern="0" spc="-5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수업 개시 후 중도 </a:t>
                      </a:r>
                      <a:r>
                        <a:rPr lang="ko-KR" altLang="en-US" sz="1200" b="1" u="sng" kern="0" spc="-50" dirty="0" err="1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퇴실자는</a:t>
                      </a:r>
                      <a:r>
                        <a:rPr lang="ko-KR" altLang="en-US" sz="1200" b="1" u="sng" kern="0" spc="-5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u="sng" kern="0" spc="-5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u="sng" kern="0" spc="-5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회 결석으로 처리</a:t>
                      </a:r>
                      <a:r>
                        <a:rPr lang="en-US" altLang="ko-KR" sz="1200" b="1" u="sng" kern="0" spc="-5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u="sng" kern="0" spc="-50" dirty="0" err="1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수업종료</a:t>
                      </a:r>
                      <a:r>
                        <a:rPr lang="ko-KR" altLang="en-US" sz="1200" b="1" u="sng" kern="0" spc="-5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후 강의내용요약 제출로 </a:t>
                      </a:r>
                      <a:r>
                        <a:rPr lang="ko-KR" altLang="en-US" sz="1200" b="1" u="sng" kern="0" spc="-50" dirty="0" err="1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출석확인</a:t>
                      </a:r>
                      <a:r>
                        <a:rPr lang="en-US" altLang="ko-KR" sz="1200" b="1" u="sng" kern="0" spc="-5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1" kern="0" spc="-5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endParaRPr lang="ko-KR" altLang="en-US" sz="1200" b="1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43228"/>
                  </a:ext>
                </a:extLst>
              </a:tr>
              <a:tr h="9982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유고결석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학칙시행세칙 제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조에 따라 </a:t>
                      </a:r>
                      <a:r>
                        <a:rPr lang="ko-KR" altLang="en-US" sz="1200" b="1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유고결석에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해당하는 경우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15570" marR="0" indent="-1155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유고결석자는 </a:t>
                      </a:r>
                      <a:r>
                        <a:rPr lang="ko-KR" altLang="en-US" sz="1200" b="1" u="sng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소속 학과 학사운영실에서 승인을 득한 후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지체없이 관련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서류를 </a:t>
                      </a:r>
                      <a:r>
                        <a:rPr lang="ko-KR" altLang="en-US" sz="1200" b="1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취업지원센터로 제출할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경우에만 출석으로 인정 처리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00788"/>
                  </a:ext>
                </a:extLst>
              </a:tr>
              <a:tr h="1850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취업사실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570" marR="0" indent="-1155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학칙시행세칙 제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조에 따라 조기취업자에 해당하는 경우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15570" marR="0" indent="-1155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졸업예정자는 </a:t>
                      </a:r>
                      <a:r>
                        <a:rPr lang="ko-KR" altLang="en-US" sz="1200" b="1" kern="0" spc="-5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취업사실</a:t>
                      </a:r>
                      <a:r>
                        <a:rPr lang="ko-KR" altLang="en-US" sz="1200" b="1" kern="0" spc="-5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확인서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200" b="1" u="sng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소속 학과 학사운영실에서 승인을 득한 후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지체없이 관련 서류</a:t>
                      </a:r>
                      <a:r>
                        <a:rPr lang="en-US" altLang="ko-KR" sz="1200" b="1" kern="0" spc="-5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kern="0" spc="-5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재직증명서나</a:t>
                      </a:r>
                      <a:r>
                        <a:rPr lang="en-US" altLang="ko-KR" sz="1200" b="1" kern="0" spc="-5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4</a:t>
                      </a:r>
                      <a:r>
                        <a:rPr lang="ko-KR" altLang="en-US" sz="1200" b="1" kern="0" spc="-5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대보험</a:t>
                      </a:r>
                      <a:r>
                        <a:rPr lang="ko-KR" altLang="en-US" sz="1200" b="1" kern="0" spc="-5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kern="0" spc="-5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가입증명원</a:t>
                      </a:r>
                      <a:r>
                        <a:rPr lang="en-US" altLang="ko-KR" sz="1200" b="1" kern="0" spc="-5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200" b="1" kern="0" spc="-5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1200" b="1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제출할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경우에만 출석으로 인정 처리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15570" marR="0" indent="-1155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1200" b="1" u="sng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취업사실</a:t>
                      </a:r>
                      <a:r>
                        <a:rPr lang="ko-KR" altLang="en-US" sz="1200" b="1" u="sng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확인서를 제출한 경우에도 </a:t>
                      </a:r>
                      <a:r>
                        <a:rPr lang="ko-KR" altLang="en-US" sz="1200" b="1" u="sng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중간과제</a:t>
                      </a:r>
                      <a:r>
                        <a:rPr lang="en-US" altLang="ko-KR" sz="1200" b="1" u="sng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u="sng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기말과제는</a:t>
                      </a:r>
                      <a:r>
                        <a:rPr lang="ko-KR" altLang="en-US" sz="1200" b="1" u="sng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필수 제출</a:t>
                      </a:r>
                      <a:endParaRPr lang="ko-KR" altLang="en-US" sz="1200" b="1" u="sng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15570" marR="0" indent="-1155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200" b="1" u="sng" kern="0" spc="-5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중간</a:t>
                      </a:r>
                      <a:r>
                        <a:rPr lang="en-US" altLang="ko-KR" sz="1200" b="1" u="sng" kern="0" spc="-5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u="sng" kern="0" spc="-5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기말과제를</a:t>
                      </a:r>
                      <a:r>
                        <a:rPr lang="ko-KR" altLang="en-US" sz="1200" b="1" u="sng" kern="0" spc="-5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제출하지 않을 경우 </a:t>
                      </a:r>
                      <a:r>
                        <a:rPr lang="en-US" altLang="ko-KR" sz="1200" b="1" u="sng" kern="0" spc="-5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F</a:t>
                      </a:r>
                      <a:r>
                        <a:rPr lang="ko-KR" altLang="en-US" sz="1200" b="1" u="sng" kern="0" spc="-5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등급 처리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6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 </a:t>
            </a:r>
            <a:fld id="{8935C649-D343-4AA4-B416-A8C1F3D5652E}" type="slidenum"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r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</a:t>
            </a:r>
            <a:endParaRPr kumimoji="0" lang="ko-KR" altLang="en-US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008" y="908720"/>
            <a:ext cx="8424936" cy="553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수업 공지사항은 </a:t>
            </a:r>
            <a:r>
              <a:rPr lang="ko-KR" altLang="en-US" sz="1600" u="sng" dirty="0" err="1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이클래스</a:t>
            </a:r>
            <a:r>
              <a:rPr lang="en-US" altLang="ko-KR" sz="1600" u="sng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u="sng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학습활동관리</a:t>
            </a:r>
            <a:r>
              <a:rPr lang="en-US" altLang="ko-KR" sz="1600" u="sng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600" u="sng" dirty="0" err="1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학습자료실</a:t>
            </a:r>
            <a:r>
              <a:rPr lang="en-US" altLang="ko-KR" sz="1600" u="sng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안내</a:t>
            </a: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dirty="0" smtClean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출석관리는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철저히 시행</a:t>
            </a: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en-US" altLang="ko-KR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지각은 수업시작 후 </a:t>
            </a:r>
            <a:r>
              <a:rPr lang="en-US" altLang="ko-KR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30</a:t>
            </a:r>
            <a:r>
              <a:rPr lang="ko-KR" altLang="en-US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 이내만 인정 </a:t>
            </a:r>
            <a:endParaRPr lang="en-US" altLang="ko-KR" sz="1600" dirty="0" smtClean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 - </a:t>
            </a:r>
            <a:r>
              <a:rPr lang="ko-KR" altLang="en-US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수업 개시 후 </a:t>
            </a:r>
            <a:r>
              <a:rPr lang="ko-KR" altLang="en-US" sz="16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중도 </a:t>
            </a:r>
            <a:r>
              <a:rPr lang="ko-KR" altLang="en-US" sz="1600" dirty="0" err="1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퇴실자는</a:t>
            </a:r>
            <a:r>
              <a:rPr lang="ko-KR" altLang="en-US" sz="16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회 결석 처리  </a:t>
            </a:r>
            <a:r>
              <a:rPr lang="en-US" altLang="ko-KR" sz="16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 - </a:t>
            </a:r>
            <a:r>
              <a:rPr lang="ko-KR" altLang="en-US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전자출결시스템으로 학생 스스로 출석 확인 체크 </a:t>
            </a:r>
            <a:endParaRPr lang="en-US" altLang="ko-KR" sz="1600" dirty="0" smtClean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 - </a:t>
            </a:r>
            <a:r>
              <a:rPr lang="ko-KR" altLang="en-US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전자출결시스템이 에러가 발생할 경우 강의실 현장에서 반드시 출석 확인</a:t>
            </a:r>
            <a:endParaRPr lang="en-US" altLang="ko-KR" sz="1600" dirty="0" smtClean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30000"/>
              </a:lnSpc>
              <a:defRPr/>
            </a:pPr>
            <a:endParaRPr lang="en-US" altLang="ko-KR" sz="16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과제물은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메뉴얼을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참조하여 정해진 기간내 제출</a:t>
            </a: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 - </a:t>
            </a:r>
            <a:r>
              <a:rPr lang="ko-KR" altLang="en-US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정해진 기간에 제출하지 않을 경우 인정 불가 </a:t>
            </a:r>
            <a:endParaRPr lang="en-US" altLang="ko-KR" sz="1600" dirty="0" smtClean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 - </a:t>
            </a:r>
            <a:r>
              <a:rPr lang="ko-KR" altLang="en-US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과제 </a:t>
            </a:r>
            <a:r>
              <a:rPr lang="ko-KR" altLang="en-US" sz="1600" dirty="0" err="1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제출여부는</a:t>
            </a:r>
            <a:r>
              <a:rPr lang="ko-KR" altLang="en-US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학생 스스로 확인</a:t>
            </a:r>
            <a:endParaRPr lang="en-US" altLang="ko-KR" sz="1600" dirty="0" smtClean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endParaRPr lang="en-US" altLang="ko-KR" sz="16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성적관리는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출석</a:t>
            </a: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과제물</a:t>
            </a: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중간</a:t>
            </a: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기말</a:t>
            </a: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공통</a:t>
            </a: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학생 스스로 관리</a:t>
            </a: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 - </a:t>
            </a:r>
            <a:r>
              <a:rPr lang="ko-KR" altLang="en-US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본교 학칙 및 학칙시행세칙 등에 따라 수업 지침을 철저히 준수 </a:t>
            </a:r>
            <a:endParaRPr lang="en-US" altLang="ko-KR" sz="1600" dirty="0" smtClean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30000"/>
              </a:lnSpc>
              <a:defRPr/>
            </a:pPr>
            <a:endParaRPr lang="en-US" altLang="ko-KR" sz="16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 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본 강좌는 외부 </a:t>
            </a: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CEO 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강의로 이루어 지므로</a:t>
            </a:r>
            <a:r>
              <a:rPr lang="en-US" altLang="ko-KR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1600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적극적으로 수업에 임하여 주시기 바랍니다</a:t>
            </a:r>
            <a:r>
              <a:rPr lang="en-US" altLang="ko-KR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- </a:t>
            </a:r>
            <a:r>
              <a:rPr lang="ko-KR" altLang="en-US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수업 분위기를 저해하는 행위를 할 경우</a:t>
            </a:r>
            <a:r>
              <a:rPr lang="en-US" altLang="ko-KR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다른 학우들의 피해가 발생</a:t>
            </a:r>
            <a:r>
              <a:rPr lang="en-US" altLang="ko-KR" sz="16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768" y="188640"/>
            <a:ext cx="5040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Ⅳ. </a:t>
            </a:r>
            <a:r>
              <a:rPr kumimoji="0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공지사항 </a:t>
            </a:r>
            <a:r>
              <a:rPr kumimoji="0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kumimoji="0"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7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강의내용</a:t>
            </a:r>
            <a:r>
              <a:rPr lang="ko-KR" altLang="en-US" dirty="0" smtClean="0"/>
              <a:t> 요약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2AAB1AC-6C33-47A2-BECB-87678A757C81}" type="slidenum">
              <a:rPr lang="ko-KR" altLang="en-US" smtClean="0"/>
              <a:pPr>
                <a:defRPr/>
              </a:pPr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41448"/>
              </p:ext>
            </p:extLst>
          </p:nvPr>
        </p:nvGraphicFramePr>
        <p:xfrm>
          <a:off x="2339752" y="1283157"/>
          <a:ext cx="3812045" cy="4648788"/>
        </p:xfrm>
        <a:graphic>
          <a:graphicData uri="http://schemas.openxmlformats.org/drawingml/2006/table">
            <a:tbl>
              <a:tblPr/>
              <a:tblGrid>
                <a:gridCol w="1081560">
                  <a:extLst>
                    <a:ext uri="{9D8B030D-6E8A-4147-A177-3AD203B41FA5}">
                      <a16:colId xmlns:a16="http://schemas.microsoft.com/office/drawing/2014/main" val="252199298"/>
                    </a:ext>
                  </a:extLst>
                </a:gridCol>
                <a:gridCol w="695948">
                  <a:extLst>
                    <a:ext uri="{9D8B030D-6E8A-4147-A177-3AD203B41FA5}">
                      <a16:colId xmlns:a16="http://schemas.microsoft.com/office/drawing/2014/main" val="3617275348"/>
                    </a:ext>
                  </a:extLst>
                </a:gridCol>
                <a:gridCol w="1030113">
                  <a:extLst>
                    <a:ext uri="{9D8B030D-6E8A-4147-A177-3AD203B41FA5}">
                      <a16:colId xmlns:a16="http://schemas.microsoft.com/office/drawing/2014/main" val="529898325"/>
                    </a:ext>
                  </a:extLst>
                </a:gridCol>
                <a:gridCol w="1004424">
                  <a:extLst>
                    <a:ext uri="{9D8B030D-6E8A-4147-A177-3AD203B41FA5}">
                      <a16:colId xmlns:a16="http://schemas.microsoft.com/office/drawing/2014/main" val="3671962125"/>
                    </a:ext>
                  </a:extLst>
                </a:gridCol>
              </a:tblGrid>
              <a:tr h="28533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학과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47" marR="30247" marT="8362" marB="83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학년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47" marR="30247" marT="8362" marB="83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학번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47" marR="30247" marT="8362" marB="83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성명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47" marR="30247" marT="8362" marB="83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083339"/>
                  </a:ext>
                </a:extLst>
              </a:tr>
              <a:tr h="254642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강의주제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47" marR="30247" marT="8362" marB="83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11753"/>
                  </a:ext>
                </a:extLst>
              </a:tr>
              <a:tr h="285335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강의내용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47" marR="30247" marT="8362" marB="83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99340"/>
                  </a:ext>
                </a:extLst>
              </a:tr>
              <a:tr h="2017549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30247" marR="30247" marT="8362" marB="83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800385"/>
                  </a:ext>
                </a:extLst>
              </a:tr>
              <a:tr h="285335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후기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느낀점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47" marR="30247" marT="8362" marB="83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64423"/>
                  </a:ext>
                </a:extLst>
              </a:tr>
              <a:tr h="1393911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30247" marR="30247" marT="8362" marB="83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196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202059" y="749365"/>
            <a:ext cx="2087430" cy="432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한컴 윤체 M"/>
                <a:ea typeface="한컴 윤체 M"/>
              </a:rPr>
              <a:t>CEO</a:t>
            </a:r>
            <a:r>
              <a:rPr lang="ko-KR" altLang="en-US" sz="1600" kern="0" dirty="0">
                <a:solidFill>
                  <a:srgbClr val="000000"/>
                </a:solidFill>
                <a:latin typeface="한컴 윤체 M"/>
                <a:ea typeface="한컴 윤체 M"/>
              </a:rPr>
              <a:t>의 성공취업전략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6036" y="5913967"/>
            <a:ext cx="6516323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 smtClean="0">
                <a:solidFill>
                  <a:srgbClr val="FF0000"/>
                </a:solidFill>
                <a:latin typeface="한컴 윤체 M"/>
                <a:ea typeface="한컴 윤체 M"/>
              </a:rPr>
              <a:t>매 시간 </a:t>
            </a:r>
            <a:r>
              <a:rPr lang="ko-KR" altLang="en-US" sz="1600" kern="0" dirty="0" err="1" smtClean="0">
                <a:solidFill>
                  <a:srgbClr val="FF0000"/>
                </a:solidFill>
                <a:latin typeface="한컴 윤체 M"/>
                <a:ea typeface="한컴 윤체 M"/>
              </a:rPr>
              <a:t>수업종료</a:t>
            </a:r>
            <a:r>
              <a:rPr lang="ko-KR" altLang="en-US" sz="1600" kern="0" dirty="0" smtClean="0">
                <a:solidFill>
                  <a:srgbClr val="FF0000"/>
                </a:solidFill>
                <a:latin typeface="한컴 윤체 M"/>
                <a:ea typeface="한컴 윤체 M"/>
              </a:rPr>
              <a:t> 후 </a:t>
            </a:r>
            <a:r>
              <a:rPr lang="ko-KR" altLang="en-US" sz="1600" kern="0" dirty="0" err="1" smtClean="0">
                <a:solidFill>
                  <a:srgbClr val="FF0000"/>
                </a:solidFill>
                <a:latin typeface="한컴 윤체 M"/>
                <a:ea typeface="한컴 윤체 M"/>
              </a:rPr>
              <a:t>과제관리에</a:t>
            </a:r>
            <a:r>
              <a:rPr lang="ko-KR" altLang="en-US" sz="1600" kern="0" dirty="0" smtClean="0">
                <a:solidFill>
                  <a:srgbClr val="FF0000"/>
                </a:solidFill>
                <a:latin typeface="한컴 윤체 M"/>
                <a:ea typeface="한컴 윤체 M"/>
              </a:rPr>
              <a:t> 업로드</a:t>
            </a:r>
            <a:r>
              <a:rPr lang="en-US" altLang="ko-KR" sz="1600" kern="0" dirty="0" smtClean="0">
                <a:solidFill>
                  <a:srgbClr val="FF0000"/>
                </a:solidFill>
                <a:latin typeface="한컴 윤체 M"/>
                <a:ea typeface="한컴 윤체 M"/>
              </a:rPr>
              <a:t>: </a:t>
            </a:r>
            <a:r>
              <a:rPr lang="ko-KR" altLang="en-US" sz="1600" kern="0" dirty="0" smtClean="0">
                <a:solidFill>
                  <a:srgbClr val="FF0000"/>
                </a:solidFill>
                <a:latin typeface="한컴 윤체 M"/>
                <a:ea typeface="한컴 윤체 M"/>
              </a:rPr>
              <a:t>출석으로 대체</a:t>
            </a:r>
            <a:endParaRPr lang="ko-KR" altLang="en-US" sz="10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52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 </a:t>
            </a:r>
            <a:fld id="{8935C649-D343-4AA4-B416-A8C1F3D5652E}" type="slidenum"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r>
              <a:rPr kumimoji="0" lang="ko-KR" altLang="en-US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en-US" altLang="ko-KR" smtClean="0">
                <a:latin typeface="HY중고딕" pitchFamily="18" charset="-127"/>
                <a:ea typeface="HY중고딕" pitchFamily="18" charset="-127"/>
              </a:rPr>
              <a:t>-</a:t>
            </a:r>
            <a:endParaRPr kumimoji="0" lang="ko-KR" altLang="en-US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768" y="188640"/>
            <a:ext cx="8712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Ⅳ. </a:t>
            </a:r>
            <a:r>
              <a:rPr kumimoji="0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과제물 </a:t>
            </a:r>
            <a:r>
              <a:rPr kumimoji="0"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메뉴얼</a:t>
            </a:r>
            <a:r>
              <a:rPr kumimoji="0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0"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[</a:t>
            </a:r>
            <a:r>
              <a:rPr kumimoji="0" lang="ko-KR" alt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공통과제</a:t>
            </a:r>
            <a:r>
              <a:rPr kumimoji="0"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kumimoji="0"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취업수요조사지 </a:t>
            </a:r>
            <a:r>
              <a:rPr kumimoji="0"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kumimoji="0"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2743" y="836712"/>
            <a:ext cx="8604448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  <a:defRPr/>
            </a:pPr>
            <a:r>
              <a:rPr lang="en-US" altLang="ko-KR" sz="1400" b="1" dirty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e-class </a:t>
            </a:r>
            <a:r>
              <a:rPr lang="ko-KR" altLang="en-US" sz="1400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취업수요조사지 양식 다운로드</a:t>
            </a:r>
            <a:r>
              <a:rPr lang="en-US" altLang="ko-KR" sz="1400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학습활동관리</a:t>
            </a:r>
            <a:r>
              <a:rPr lang="en-US" altLang="ko-KR" sz="1400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과제관리</a:t>
            </a:r>
            <a:r>
              <a:rPr lang="en-US" altLang="ko-KR" sz="1400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 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400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취업수요조사지 작성  </a:t>
            </a:r>
            <a:endParaRPr lang="en-US" altLang="ko-KR" sz="1400" b="1" dirty="0" smtClean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400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취업수요조사지 </a:t>
            </a:r>
            <a:r>
              <a:rPr lang="en-US" altLang="ko-KR" sz="1400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e-class </a:t>
            </a:r>
            <a:r>
              <a:rPr lang="ko-KR" altLang="en-US" sz="1400" b="1" dirty="0" smtClean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업로드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99" y="1742344"/>
            <a:ext cx="8092058" cy="49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11175</TotalTime>
  <Words>989</Words>
  <Application>Microsoft Office PowerPoint</Application>
  <PresentationFormat>화면 슬라이드 쇼(4:3)</PresentationFormat>
  <Paragraphs>240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9" baseType="lpstr">
      <vt:lpstr>HY견고딕</vt:lpstr>
      <vt:lpstr>HY중고딕</vt:lpstr>
      <vt:lpstr>HY헤드라인M</vt:lpstr>
      <vt:lpstr>굴림</vt:lpstr>
      <vt:lpstr>나눔</vt:lpstr>
      <vt:lpstr>나눔고딕 ExtraBold</vt:lpstr>
      <vt:lpstr>맑은 고딕</vt:lpstr>
      <vt:lpstr>바탕</vt:lpstr>
      <vt:lpstr>한컴 윤체 M</vt:lpstr>
      <vt:lpstr>함초롬바탕</vt:lpstr>
      <vt:lpstr>휴먼모음T</vt:lpstr>
      <vt:lpstr>Arial</vt:lpstr>
      <vt:lpstr>Arial Black</vt:lpstr>
      <vt:lpstr>Corbel</vt:lpstr>
      <vt:lpstr>Wingdings</vt:lpstr>
      <vt:lpstr>Wingdings 2</vt:lpstr>
      <vt:lpstr>Office 테마</vt:lpstr>
      <vt:lpstr>New_Education03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강의내용 요약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박재환</dc:creator>
  <cp:lastModifiedBy>김동근</cp:lastModifiedBy>
  <cp:revision>684</cp:revision>
  <cp:lastPrinted>2019-03-06T00:27:24Z</cp:lastPrinted>
  <dcterms:created xsi:type="dcterms:W3CDTF">2016-03-09T07:13:50Z</dcterms:created>
  <dcterms:modified xsi:type="dcterms:W3CDTF">2021-09-01T05:26:33Z</dcterms:modified>
</cp:coreProperties>
</file>