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mp4" ContentType="video/mp4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notesMasterIdLst>
    <p:notesMasterId r:id="rId22"/>
  </p:notesMasterIdLst>
  <p:sldIdLst>
    <p:sldId id="256" r:id="rId5"/>
    <p:sldId id="350" r:id="rId6"/>
    <p:sldId id="351" r:id="rId7"/>
    <p:sldId id="257" r:id="rId8"/>
    <p:sldId id="330" r:id="rId9"/>
    <p:sldId id="329" r:id="rId10"/>
    <p:sldId id="331" r:id="rId11"/>
    <p:sldId id="332" r:id="rId12"/>
    <p:sldId id="333" r:id="rId13"/>
    <p:sldId id="334" r:id="rId14"/>
    <p:sldId id="335" r:id="rId15"/>
    <p:sldId id="315" r:id="rId16"/>
    <p:sldId id="325" r:id="rId17"/>
    <p:sldId id="346" r:id="rId18"/>
    <p:sldId id="347" r:id="rId19"/>
    <p:sldId id="349" r:id="rId20"/>
    <p:sldId id="348" r:id="rId21"/>
  </p:sldIdLst>
  <p:sldSz cx="12192000" cy="6858000"/>
  <p:notesSz cx="6858000" cy="9144000"/>
  <p:embeddedFontLst>
    <p:embeddedFont>
      <p:font typeface="나눔고딕" panose="020D0604000000000000" pitchFamily="50" charset="-127"/>
      <p:regular r:id="rId23"/>
    </p:embeddedFont>
    <p:embeddedFont>
      <p:font typeface="맑은 고딕" panose="020B0503020000020004" pitchFamily="50" charset="-127"/>
      <p:regular r:id="rId24"/>
      <p:bold r:id="rId2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70" autoAdjust="0"/>
  </p:normalViewPr>
  <p:slideViewPr>
    <p:cSldViewPr snapToGrid="0">
      <p:cViewPr varScale="1">
        <p:scale>
          <a:sx n="111" d="100"/>
          <a:sy n="111" d="100"/>
        </p:scale>
        <p:origin x="510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3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2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1.fntdata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현정" userId="76e40750-9619-419b-8a73-9f9aa43bfdb9" providerId="ADAL" clId="{774152EB-CB15-4CD6-8782-C3BEAB124405}"/>
    <pc:docChg chg="addSld modSld">
      <pc:chgData name="김현정" userId="76e40750-9619-419b-8a73-9f9aa43bfdb9" providerId="ADAL" clId="{774152EB-CB15-4CD6-8782-C3BEAB124405}" dt="2023-05-23T07:58:06.169" v="27"/>
      <pc:docMkLst>
        <pc:docMk/>
      </pc:docMkLst>
      <pc:sldChg chg="modSp">
        <pc:chgData name="김현정" userId="76e40750-9619-419b-8a73-9f9aa43bfdb9" providerId="ADAL" clId="{774152EB-CB15-4CD6-8782-C3BEAB124405}" dt="2023-05-23T07:58:06.169" v="27"/>
        <pc:sldMkLst>
          <pc:docMk/>
          <pc:sldMk cId="4216865758" sldId="257"/>
        </pc:sldMkLst>
        <pc:spChg chg="mod">
          <ac:chgData name="김현정" userId="76e40750-9619-419b-8a73-9f9aa43bfdb9" providerId="ADAL" clId="{774152EB-CB15-4CD6-8782-C3BEAB124405}" dt="2023-05-23T07:58:06.169" v="27"/>
          <ac:spMkLst>
            <pc:docMk/>
            <pc:sldMk cId="4216865758" sldId="257"/>
            <ac:spMk id="7" creationId="{CA5CDA40-296C-46AE-912D-2F303CB612F3}"/>
          </ac:spMkLst>
        </pc:spChg>
      </pc:sldChg>
      <pc:sldChg chg="add">
        <pc:chgData name="김현정" userId="76e40750-9619-419b-8a73-9f9aa43bfdb9" providerId="ADAL" clId="{774152EB-CB15-4CD6-8782-C3BEAB124405}" dt="2023-05-23T07:57:53.925" v="0"/>
        <pc:sldMkLst>
          <pc:docMk/>
          <pc:sldMk cId="2092130972" sldId="329"/>
        </pc:sldMkLst>
      </pc:sldChg>
      <pc:sldChg chg="add">
        <pc:chgData name="김현정" userId="76e40750-9619-419b-8a73-9f9aa43bfdb9" providerId="ADAL" clId="{774152EB-CB15-4CD6-8782-C3BEAB124405}" dt="2023-05-23T07:57:53.925" v="0"/>
        <pc:sldMkLst>
          <pc:docMk/>
          <pc:sldMk cId="3387395507" sldId="330"/>
        </pc:sldMkLst>
      </pc:sldChg>
      <pc:sldChg chg="add">
        <pc:chgData name="김현정" userId="76e40750-9619-419b-8a73-9f9aa43bfdb9" providerId="ADAL" clId="{774152EB-CB15-4CD6-8782-C3BEAB124405}" dt="2023-05-23T07:57:53.925" v="0"/>
        <pc:sldMkLst>
          <pc:docMk/>
          <pc:sldMk cId="3524101095" sldId="331"/>
        </pc:sldMkLst>
      </pc:sldChg>
      <pc:sldChg chg="add">
        <pc:chgData name="김현정" userId="76e40750-9619-419b-8a73-9f9aa43bfdb9" providerId="ADAL" clId="{774152EB-CB15-4CD6-8782-C3BEAB124405}" dt="2023-05-23T07:57:53.925" v="0"/>
        <pc:sldMkLst>
          <pc:docMk/>
          <pc:sldMk cId="1800730086" sldId="332"/>
        </pc:sldMkLst>
      </pc:sldChg>
      <pc:sldChg chg="add">
        <pc:chgData name="김현정" userId="76e40750-9619-419b-8a73-9f9aa43bfdb9" providerId="ADAL" clId="{774152EB-CB15-4CD6-8782-C3BEAB124405}" dt="2023-05-23T07:57:53.925" v="0"/>
        <pc:sldMkLst>
          <pc:docMk/>
          <pc:sldMk cId="3061757614" sldId="333"/>
        </pc:sldMkLst>
      </pc:sldChg>
      <pc:sldChg chg="add">
        <pc:chgData name="김현정" userId="76e40750-9619-419b-8a73-9f9aa43bfdb9" providerId="ADAL" clId="{774152EB-CB15-4CD6-8782-C3BEAB124405}" dt="2023-05-23T07:57:53.925" v="0"/>
        <pc:sldMkLst>
          <pc:docMk/>
          <pc:sldMk cId="3947381636" sldId="334"/>
        </pc:sldMkLst>
      </pc:sldChg>
      <pc:sldChg chg="add">
        <pc:chgData name="김현정" userId="76e40750-9619-419b-8a73-9f9aa43bfdb9" providerId="ADAL" clId="{774152EB-CB15-4CD6-8782-C3BEAB124405}" dt="2023-05-23T07:57:53.925" v="0"/>
        <pc:sldMkLst>
          <pc:docMk/>
          <pc:sldMk cId="3456042222" sldId="335"/>
        </pc:sldMkLst>
      </pc:sldChg>
    </pc:docChg>
  </pc:docChgLst>
  <pc:docChgLst>
    <pc:chgData name="김현정" userId="76e40750-9619-419b-8a73-9f9aa43bfdb9" providerId="ADAL" clId="{E92E7F75-125F-423F-9FEE-15E7C0A73F27}"/>
    <pc:docChg chg="custSel addSld delSld modSld">
      <pc:chgData name="김현정" userId="76e40750-9619-419b-8a73-9f9aa43bfdb9" providerId="ADAL" clId="{E92E7F75-125F-423F-9FEE-15E7C0A73F27}" dt="2023-04-19T04:05:23.851" v="68" actId="20577"/>
      <pc:docMkLst>
        <pc:docMk/>
      </pc:docMkLst>
      <pc:sldChg chg="modSp">
        <pc:chgData name="김현정" userId="76e40750-9619-419b-8a73-9f9aa43bfdb9" providerId="ADAL" clId="{E92E7F75-125F-423F-9FEE-15E7C0A73F27}" dt="2023-04-19T03:57:04.828" v="11" actId="20577"/>
        <pc:sldMkLst>
          <pc:docMk/>
          <pc:sldMk cId="3588343534" sldId="256"/>
        </pc:sldMkLst>
        <pc:spChg chg="mod">
          <ac:chgData name="김현정" userId="76e40750-9619-419b-8a73-9f9aa43bfdb9" providerId="ADAL" clId="{E92E7F75-125F-423F-9FEE-15E7C0A73F27}" dt="2023-04-19T03:57:04.828" v="11" actId="20577"/>
          <ac:spMkLst>
            <pc:docMk/>
            <pc:sldMk cId="3588343534" sldId="256"/>
            <ac:spMk id="3" creationId="{E7EE27FC-B1BB-424C-8D5A-6C0A4B49A7E8}"/>
          </ac:spMkLst>
        </pc:spChg>
      </pc:sldChg>
      <pc:sldChg chg="modSp">
        <pc:chgData name="김현정" userId="76e40750-9619-419b-8a73-9f9aa43bfdb9" providerId="ADAL" clId="{E92E7F75-125F-423F-9FEE-15E7C0A73F27}" dt="2023-04-19T04:05:23.851" v="68" actId="20577"/>
        <pc:sldMkLst>
          <pc:docMk/>
          <pc:sldMk cId="4216865758" sldId="257"/>
        </pc:sldMkLst>
        <pc:spChg chg="mod">
          <ac:chgData name="김현정" userId="76e40750-9619-419b-8a73-9f9aa43bfdb9" providerId="ADAL" clId="{E92E7F75-125F-423F-9FEE-15E7C0A73F27}" dt="2023-04-19T04:05:23.851" v="68" actId="20577"/>
          <ac:spMkLst>
            <pc:docMk/>
            <pc:sldMk cId="4216865758" sldId="257"/>
            <ac:spMk id="7" creationId="{CA5CDA40-296C-46AE-912D-2F303CB612F3}"/>
          </ac:spMkLst>
        </pc:spChg>
      </pc:sldChg>
      <pc:sldChg chg="add">
        <pc:chgData name="김현정" userId="76e40750-9619-419b-8a73-9f9aa43bfdb9" providerId="ADAL" clId="{E92E7F75-125F-423F-9FEE-15E7C0A73F27}" dt="2023-04-19T04:02:54.533" v="28"/>
        <pc:sldMkLst>
          <pc:docMk/>
          <pc:sldMk cId="2694959862" sldId="315"/>
        </pc:sldMkLst>
      </pc:sldChg>
      <pc:sldChg chg="add">
        <pc:chgData name="김현정" userId="76e40750-9619-419b-8a73-9f9aa43bfdb9" providerId="ADAL" clId="{E92E7F75-125F-423F-9FEE-15E7C0A73F27}" dt="2023-04-19T04:02:54.533" v="28"/>
        <pc:sldMkLst>
          <pc:docMk/>
          <pc:sldMk cId="3537975626" sldId="32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0F6D29-25DE-4DCF-9403-0DF719A4A0D5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0B7E25-6092-40D2-84D6-1F9AA6FE03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724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297DE7-B540-49E6-B2DD-1DD0C71256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68A0B61-5175-4B59-ABA6-E6D679F0D8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69302C-D8DB-49E6-9CC2-5E988D399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19223-6E93-4D08-ACC7-676E5ABC5522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FED91E-DAA4-4473-BE0F-F1EC0788A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D3AC82-E527-4F06-865F-DEB034802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DF59E-0FC3-4E6F-9183-435A23A78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072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1C7F2B-7FFB-49B4-B604-B10424529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1E914B7-522C-4730-BC57-40AE051811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62AEB5-A35E-49AC-8BFA-4DC5DE29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19223-6E93-4D08-ACC7-676E5ABC5522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B91DCC-C0BA-414E-9F43-EA1EA9A37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660A9F-BA9B-494C-8D31-C39AC8C9D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DF59E-0FC3-4E6F-9183-435A23A78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5633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7E59FEA-E82C-4B7B-8DAD-F316B48B9A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7054A9-CCED-46C1-A8F9-49F24A994B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06D3A8-A717-40E8-A4AB-06B57FF2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19223-6E93-4D08-ACC7-676E5ABC5522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B50154-84FF-47A8-A70F-F999DB12A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BCADE0-DA88-4C1F-A873-BE2178C31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DF59E-0FC3-4E6F-9183-435A23A78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859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3E36E4-E1ED-40F5-ACB1-CE6CCD5EB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D4ECDB-3576-44D2-B64C-636CA3135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CE4751-8210-4E6E-8115-887CF4CF3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19223-6E93-4D08-ACC7-676E5ABC5522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5A966F-9B71-4153-AD96-4442ADB3E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E1E9F2-4154-4640-9E22-765712722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DF59E-0FC3-4E6F-9183-435A23A78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891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765145-8BE5-46D2-BBEB-009A3A90D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DD7237-FADA-4D1A-A77B-1A2C7EBB17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703511-037A-4A42-B193-3B386FE49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19223-6E93-4D08-ACC7-676E5ABC5522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BAB3EC-AD29-4A99-93C1-A1E18C6F9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FCA987-B30D-4560-808A-31A267D16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DF59E-0FC3-4E6F-9183-435A23A78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237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1437E-8E31-45C8-ACF8-0B631B4A9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7D3397-0474-43E7-9B6F-DF07A8F051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F0BF4DD-0FD8-4B4B-986B-9FBCAF42DA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C7C8A1-2297-46EB-9AA9-BB8B4CF64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19223-6E93-4D08-ACC7-676E5ABC5522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C2B81A-A264-45E7-9FD4-9A1FB8271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94FF0A-684D-4820-98F4-FFB1899C1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DF59E-0FC3-4E6F-9183-435A23A78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298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123E3B-4392-4D38-9263-90243D214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B97CD7-40F1-4B81-8E06-26072138D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65BD11-BB35-4E9A-AE3C-8139531078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E975E0B-5470-428E-9E67-D53DE528B7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04A3961-509F-4384-9C06-EB38DC8E46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58DC56A-69C2-4E82-BB3D-5A7D51C10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19223-6E93-4D08-ACC7-676E5ABC5522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7ED900-C024-4758-8BE8-7C3AE90D0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1EA2C1C-D6CE-4B79-9CC8-1514D69DD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DF59E-0FC3-4E6F-9183-435A23A78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635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A49340-D51C-4DE3-A505-EACBC3045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FFBC503-B10E-499F-8078-366D44882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19223-6E93-4D08-ACC7-676E5ABC5522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A0A32C-F8AF-4056-9BA2-3BD440EB8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8C93ADF-2829-4AB9-B7F2-08C15865C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DF59E-0FC3-4E6F-9183-435A23A78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604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3E8DB97-E452-4C1F-94E1-AC29BE736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19223-6E93-4D08-ACC7-676E5ABC5522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3CA9F75-D7B9-483D-BC3C-3E55B1281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FE3D80-FCDF-44E6-B39C-7EF276CCD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DF59E-0FC3-4E6F-9183-435A23A78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442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752AA4-593C-4BCE-8096-290C7A57A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1E9FA1-022F-4576-A7EA-28C6769A7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D246F92-8B71-4239-9ECE-D968AA4599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E55061-DFE4-4CCB-859D-6927CBC78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19223-6E93-4D08-ACC7-676E5ABC5522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CC817E-1861-43CA-93F6-87AA44480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848AC0-5187-4E8F-B95C-B6A201B56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DF59E-0FC3-4E6F-9183-435A23A78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200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CA65A5-ED5D-434E-ADD1-918A16F6B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E1C32A5-D461-4D38-BBA1-0C5AC5784F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B31753-0F84-4557-95D1-A355FBE257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434913-CAB4-4AD6-9A86-B78DB2DE5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19223-6E93-4D08-ACC7-676E5ABC5522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139DA3-3A5E-45D5-B0E9-E61F1943F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FBD6A2-56A5-401F-B005-9F33C4B3B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DF59E-0FC3-4E6F-9183-435A23A78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5775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0420AA2-C76F-4C1F-A177-F05B3411E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908696-257A-42B5-9DAC-9F8000046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887E41-FBF9-44CC-B576-E82CDAB4D3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19223-6E93-4D08-ACC7-676E5ABC5522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91AB7E-4D98-4407-8D09-57CA7E2269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B7963B-4575-4F82-9B5F-4BA362FFB6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DF59E-0FC3-4E6F-9183-435A23A78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770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DB1A91-B0E3-49A0-9BBB-D8F0166A13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 b="1" dirty="0" err="1"/>
              <a:t>컴퓨터과학적사고</a:t>
            </a:r>
            <a:r>
              <a:rPr lang="en-US" altLang="ko-KR" sz="4800" b="1" dirty="0"/>
              <a:t>_15</a:t>
            </a:r>
            <a:r>
              <a:rPr lang="ko-KR" altLang="en-US" sz="4800" b="1" dirty="0"/>
              <a:t>주차 실습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7EE27FC-B1BB-424C-8D5A-6C0A4B49A7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altLang="ko-KR" dirty="0"/>
              <a:t>2023. 06. 07</a:t>
            </a:r>
          </a:p>
          <a:p>
            <a:r>
              <a:rPr lang="en-US" altLang="ko-KR" dirty="0"/>
              <a:t>TA : </a:t>
            </a:r>
            <a:r>
              <a:rPr lang="ko-KR" altLang="en-US" dirty="0"/>
              <a:t>김 현 정</a:t>
            </a:r>
          </a:p>
          <a:p>
            <a:r>
              <a:rPr lang="en-US" altLang="ko-KR"/>
              <a:t>wonderland6773@gmail.com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8343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9F5241-47D9-4842-8AD6-7EEF6723A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탐욕 알고리즘</a:t>
            </a:r>
            <a:r>
              <a:rPr lang="en-US" altLang="ko-KR" b="1" dirty="0"/>
              <a:t>_</a:t>
            </a:r>
            <a:r>
              <a:rPr lang="ko-KR" altLang="en-US" b="1" dirty="0"/>
              <a:t>예제 </a:t>
            </a:r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95EA28-39F7-4FAC-B242-2717BED97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400" dirty="0"/>
              <a:t>상근이는 지금 사탕가게에 설탕을 정확하게 </a:t>
            </a:r>
            <a:r>
              <a:rPr lang="en-US" altLang="ko-KR" sz="2400" dirty="0"/>
              <a:t>N</a:t>
            </a:r>
            <a:r>
              <a:rPr lang="ko-KR" altLang="en-US" sz="2400" dirty="0"/>
              <a:t>킬로그램을 배달해야 한다</a:t>
            </a:r>
            <a:r>
              <a:rPr lang="en-US" altLang="ko-KR" sz="2400" dirty="0"/>
              <a:t>. </a:t>
            </a:r>
            <a:r>
              <a:rPr lang="ko-KR" altLang="en-US" sz="2400" dirty="0"/>
              <a:t>봉지는 </a:t>
            </a:r>
            <a:r>
              <a:rPr lang="en-US" altLang="ko-KR" sz="2400" dirty="0"/>
              <a:t>3</a:t>
            </a:r>
            <a:r>
              <a:rPr lang="ko-KR" altLang="en-US" sz="2400" dirty="0"/>
              <a:t>킬로그램 봉지와 </a:t>
            </a:r>
            <a:r>
              <a:rPr lang="en-US" altLang="ko-KR" sz="2400" dirty="0"/>
              <a:t>5</a:t>
            </a:r>
            <a:r>
              <a:rPr lang="ko-KR" altLang="en-US" sz="2400" dirty="0"/>
              <a:t>킬로그램 봉지가 있다</a:t>
            </a:r>
            <a:r>
              <a:rPr lang="en-US" altLang="ko-KR" sz="2400" dirty="0"/>
              <a:t>. </a:t>
            </a:r>
            <a:r>
              <a:rPr lang="ko-KR" altLang="en-US" sz="2400" dirty="0"/>
              <a:t>상근이는 최대한 적은 봉지를 들고 가려고 한다</a:t>
            </a:r>
            <a:r>
              <a:rPr lang="en-US" altLang="ko-KR" sz="2400" dirty="0"/>
              <a:t>. </a:t>
            </a:r>
            <a:r>
              <a:rPr lang="ko-KR" altLang="en-US" sz="2400" dirty="0"/>
              <a:t>상근이가 설탕을 정확하게 </a:t>
            </a:r>
            <a:r>
              <a:rPr lang="en-US" altLang="ko-KR" sz="2400" dirty="0"/>
              <a:t>N</a:t>
            </a:r>
            <a:r>
              <a:rPr lang="ko-KR" altLang="en-US" sz="2400" dirty="0"/>
              <a:t>킬로그램 배달해야 할 때</a:t>
            </a:r>
            <a:r>
              <a:rPr lang="en-US" altLang="ko-KR" sz="2400" dirty="0"/>
              <a:t>, </a:t>
            </a:r>
            <a:r>
              <a:rPr lang="ko-KR" altLang="en-US" sz="2400" dirty="0"/>
              <a:t>최소 봉지 몇 개를 가져가면 되는지 그 수를 구하는 프로그램을 </a:t>
            </a:r>
            <a:r>
              <a:rPr lang="ko-KR" altLang="en-US" sz="2400" dirty="0" err="1"/>
              <a:t>작성하시오</a:t>
            </a:r>
            <a:r>
              <a:rPr lang="en-US" altLang="ko-KR" sz="2400" dirty="0"/>
              <a:t>. (</a:t>
            </a:r>
            <a:r>
              <a:rPr lang="ko-KR" altLang="en-US" sz="2400" dirty="0"/>
              <a:t>만약</a:t>
            </a:r>
            <a:r>
              <a:rPr lang="en-US" altLang="ko-KR" sz="2400" dirty="0"/>
              <a:t>, </a:t>
            </a:r>
            <a:r>
              <a:rPr lang="ko-KR" altLang="en-US" sz="2400" dirty="0"/>
              <a:t>정확하게 </a:t>
            </a:r>
            <a:r>
              <a:rPr lang="en-US" altLang="ko-KR" sz="2400" dirty="0"/>
              <a:t>N</a:t>
            </a:r>
            <a:r>
              <a:rPr lang="ko-KR" altLang="en-US" sz="2400" dirty="0"/>
              <a:t>킬로그램을 만들 수 없다면 </a:t>
            </a:r>
            <a:r>
              <a:rPr lang="en-US" altLang="ko-KR" sz="2400" dirty="0"/>
              <a:t>-1</a:t>
            </a:r>
            <a:r>
              <a:rPr lang="ko-KR" altLang="en-US" sz="2400" dirty="0"/>
              <a:t>을 출력한다</a:t>
            </a:r>
            <a:r>
              <a:rPr lang="en-US" altLang="ko-KR" sz="2400" dirty="0"/>
              <a:t>.)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6778B73-AD80-4677-9191-FD0EB7DF722A}"/>
              </a:ext>
            </a:extLst>
          </p:cNvPr>
          <p:cNvSpPr/>
          <p:nvPr/>
        </p:nvSpPr>
        <p:spPr>
          <a:xfrm>
            <a:off x="1101753" y="4001294"/>
            <a:ext cx="422525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000000"/>
                </a:solidFill>
              </a:rPr>
              <a:t>18 = 5+5+5+3 : 4</a:t>
            </a:r>
            <a:endParaRPr lang="ko-KR" altLang="en-US" sz="2000" dirty="0"/>
          </a:p>
          <a:p>
            <a:r>
              <a:rPr lang="en-US" altLang="ko-KR" sz="2000" dirty="0">
                <a:solidFill>
                  <a:srgbClr val="000000"/>
                </a:solidFill>
              </a:rPr>
              <a:t>4 = 3 ... 1 : -1 (</a:t>
            </a:r>
            <a:r>
              <a:rPr lang="ko-KR" altLang="en-US" sz="2000" dirty="0">
                <a:solidFill>
                  <a:srgbClr val="000000"/>
                </a:solidFill>
              </a:rPr>
              <a:t>나눠지지 않을 경우</a:t>
            </a:r>
            <a:r>
              <a:rPr lang="en-US" altLang="ko-KR" sz="2000" dirty="0">
                <a:solidFill>
                  <a:srgbClr val="000000"/>
                </a:solidFill>
              </a:rPr>
              <a:t>)</a:t>
            </a:r>
            <a:endParaRPr lang="ko-KR" altLang="en-US" sz="2000" dirty="0"/>
          </a:p>
          <a:p>
            <a:r>
              <a:rPr lang="en-US" altLang="ko-KR" sz="2000" dirty="0">
                <a:solidFill>
                  <a:srgbClr val="000000"/>
                </a:solidFill>
              </a:rPr>
              <a:t>6 = 3+3 : 2</a:t>
            </a:r>
            <a:endParaRPr lang="ko-KR" altLang="en-US" sz="2000" dirty="0"/>
          </a:p>
          <a:p>
            <a:r>
              <a:rPr lang="en-US" altLang="ko-KR" sz="2000" dirty="0">
                <a:solidFill>
                  <a:srgbClr val="000000"/>
                </a:solidFill>
              </a:rPr>
              <a:t>9 = 3+3+3 : 3</a:t>
            </a:r>
            <a:endParaRPr lang="en-US" altLang="ko-KR" sz="2000" dirty="0"/>
          </a:p>
          <a:p>
            <a:r>
              <a:rPr lang="en-US" altLang="ko-KR" sz="2000" dirty="0">
                <a:solidFill>
                  <a:srgbClr val="000000"/>
                </a:solidFill>
              </a:rPr>
              <a:t>11 = 5+3+3 : 3</a:t>
            </a:r>
            <a:endParaRPr lang="ko-KR" altLang="en-US" sz="2000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47381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9F5241-47D9-4842-8AD6-7EEF6723A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탐욕 알고리즘</a:t>
            </a:r>
            <a:r>
              <a:rPr lang="en-US" altLang="ko-KR" b="1" dirty="0"/>
              <a:t>_</a:t>
            </a:r>
            <a:r>
              <a:rPr lang="ko-KR" altLang="en-US" b="1" dirty="0"/>
              <a:t>예제 </a:t>
            </a:r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95EA28-39F7-4FAC-B242-2717BED97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000" dirty="0"/>
              <a:t>봉지의 최소 개수를 출력해야 하므로</a:t>
            </a:r>
            <a:r>
              <a:rPr lang="en-US" altLang="ko-KR" sz="2000" dirty="0"/>
              <a:t>, While </a:t>
            </a:r>
            <a:r>
              <a:rPr lang="ko-KR" altLang="en-US" sz="2000" dirty="0"/>
              <a:t>반복문을 사용하여 총 무게가 </a:t>
            </a:r>
            <a:r>
              <a:rPr lang="en-US" altLang="ko-KR" sz="2000" dirty="0"/>
              <a:t>0kg</a:t>
            </a:r>
            <a:r>
              <a:rPr lang="ko-KR" altLang="en-US" sz="2000" dirty="0"/>
              <a:t>보다 작거나 같을 때까지 반복한다</a:t>
            </a:r>
            <a:r>
              <a:rPr lang="en-US" altLang="ko-KR" sz="2000" dirty="0"/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2000" dirty="0"/>
              <a:t>if </a:t>
            </a:r>
            <a:r>
              <a:rPr lang="ko-KR" altLang="en-US" sz="2000" dirty="0"/>
              <a:t>문을 통해 </a:t>
            </a:r>
            <a:r>
              <a:rPr lang="en-US" altLang="ko-KR" sz="2000" dirty="0"/>
              <a:t>%</a:t>
            </a:r>
            <a:r>
              <a:rPr lang="ko-KR" altLang="en-US" sz="2000" dirty="0"/>
              <a:t>을 사용하여 </a:t>
            </a:r>
            <a:r>
              <a:rPr lang="en-US" altLang="ko-KR" sz="2000" dirty="0"/>
              <a:t>5</a:t>
            </a:r>
            <a:r>
              <a:rPr lang="ko-KR" altLang="en-US" sz="2000" dirty="0"/>
              <a:t>로 나눠 </a:t>
            </a:r>
            <a:r>
              <a:rPr lang="en-US" altLang="ko-KR" sz="2000" dirty="0"/>
              <a:t>0</a:t>
            </a:r>
            <a:r>
              <a:rPr lang="ko-KR" altLang="en-US" sz="2000" dirty="0"/>
              <a:t>이 된다면 </a:t>
            </a:r>
            <a:r>
              <a:rPr lang="en-US" altLang="ko-KR" sz="2000" dirty="0"/>
              <a:t>count</a:t>
            </a:r>
            <a:r>
              <a:rPr lang="ko-KR" altLang="en-US" sz="2000" dirty="0"/>
              <a:t>에 </a:t>
            </a:r>
            <a:r>
              <a:rPr lang="en-US" altLang="ko-KR" sz="2000" dirty="0"/>
              <a:t>5</a:t>
            </a:r>
            <a:r>
              <a:rPr lang="ko-KR" altLang="en-US" sz="2000" dirty="0"/>
              <a:t>를 나눈 숫자를 더해주고</a:t>
            </a:r>
            <a:r>
              <a:rPr lang="en-US" altLang="ko-KR" sz="2000" dirty="0"/>
              <a:t>, </a:t>
            </a:r>
          </a:p>
          <a:p>
            <a:pPr>
              <a:lnSpc>
                <a:spcPct val="100000"/>
              </a:lnSpc>
            </a:pPr>
            <a:r>
              <a:rPr lang="ko-KR" altLang="en-US" sz="2000" dirty="0"/>
              <a:t>나누어 떨어지지 않는다면 총 무게에 </a:t>
            </a:r>
            <a:r>
              <a:rPr lang="en-US" altLang="ko-KR" sz="2000" dirty="0"/>
              <a:t>3</a:t>
            </a:r>
            <a:r>
              <a:rPr lang="ko-KR" altLang="en-US" sz="2000" dirty="0"/>
              <a:t>을 빼고 </a:t>
            </a:r>
            <a:r>
              <a:rPr lang="en-US" altLang="ko-KR" sz="2000" dirty="0"/>
              <a:t>count</a:t>
            </a:r>
            <a:r>
              <a:rPr lang="ko-KR" altLang="en-US" sz="2000" dirty="0"/>
              <a:t>에 </a:t>
            </a:r>
            <a:r>
              <a:rPr lang="en-US" altLang="ko-KR" sz="2000" dirty="0"/>
              <a:t>1</a:t>
            </a:r>
            <a:r>
              <a:rPr lang="ko-KR" altLang="en-US" sz="2000" dirty="0"/>
              <a:t>을 더한다</a:t>
            </a:r>
            <a:r>
              <a:rPr lang="en-US" altLang="ko-KR" sz="2000" dirty="0"/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2000" dirty="0"/>
              <a:t>else </a:t>
            </a:r>
            <a:r>
              <a:rPr lang="ko-KR" altLang="en-US" sz="2000" dirty="0"/>
              <a:t>구문으로는 </a:t>
            </a:r>
            <a:r>
              <a:rPr lang="en-US" altLang="ko-KR" sz="2000" dirty="0"/>
              <a:t>0</a:t>
            </a:r>
            <a:r>
              <a:rPr lang="ko-KR" altLang="en-US" sz="2000" dirty="0"/>
              <a:t>으로 나누어 떨어지지 않을 시 </a:t>
            </a:r>
            <a:r>
              <a:rPr lang="en-US" altLang="ko-KR" sz="2000" dirty="0"/>
              <a:t>-1</a:t>
            </a:r>
            <a:r>
              <a:rPr lang="ko-KR" altLang="en-US" sz="2000" dirty="0"/>
              <a:t>을 출력하도록 한다</a:t>
            </a:r>
            <a:r>
              <a:rPr lang="en-US" altLang="ko-KR" sz="2000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1F57981-410C-4548-ADF3-4F33E643D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925699"/>
            <a:ext cx="5013459" cy="256717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38DBCBA-B6E9-43FB-8228-5808DA343E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9775" y="3925699"/>
            <a:ext cx="697585" cy="101078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EE11B9E-0C21-44D3-954B-7DB62D61B3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9626" y="3925699"/>
            <a:ext cx="697585" cy="856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042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A30AD75-2F43-44AE-837C-62AA69DCD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>
                <a:latin typeface="+mn-lt"/>
              </a:rPr>
              <a:t>프랙탈</a:t>
            </a:r>
            <a:endParaRPr lang="ko-KR" altLang="en-US" b="1" dirty="0">
              <a:latin typeface="+mn-lt"/>
            </a:endParaRP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A5CDA40-296C-46AE-912D-2F303CB61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>
                <a:ea typeface="NanumGothic" panose="020D0604000000000000" pitchFamily="34" charset="-127"/>
              </a:rPr>
              <a:t>프랙탈</a:t>
            </a:r>
            <a:endParaRPr lang="en-US" altLang="ko-KR" dirty="0">
              <a:ea typeface="NanumGothic" panose="020D0604000000000000" pitchFamily="34" charset="-127"/>
            </a:endParaRPr>
          </a:p>
          <a:p>
            <a:pPr lvl="1"/>
            <a:r>
              <a:rPr lang="ko-KR" altLang="en-US" dirty="0">
                <a:ea typeface="NanumGothic" panose="020D0604000000000000" pitchFamily="34" charset="-127"/>
              </a:rPr>
              <a:t>부분과 전체가 똑같은 모양을 하고 있다는 자기 유사성 개념을 기하학적으로 푼 구조</a:t>
            </a:r>
            <a:endParaRPr lang="en-US" altLang="ko-KR" dirty="0">
              <a:ea typeface="NanumGothic" panose="020D0604000000000000" pitchFamily="34" charset="-127"/>
            </a:endParaRPr>
          </a:p>
          <a:p>
            <a:pPr lvl="1"/>
            <a:r>
              <a:rPr lang="en-US" altLang="ko-KR" dirty="0">
                <a:ea typeface="NanumGothic" panose="020D0604000000000000" pitchFamily="34" charset="-127"/>
              </a:rPr>
              <a:t>ex) </a:t>
            </a:r>
            <a:r>
              <a:rPr lang="ko-KR" altLang="en-US" dirty="0" err="1">
                <a:ea typeface="NanumGothic" panose="020D0604000000000000" pitchFamily="34" charset="-127"/>
              </a:rPr>
              <a:t>코흐</a:t>
            </a:r>
            <a:r>
              <a:rPr lang="ko-KR" altLang="en-US" dirty="0">
                <a:ea typeface="NanumGothic" panose="020D0604000000000000" pitchFamily="34" charset="-127"/>
              </a:rPr>
              <a:t> 눈송이</a:t>
            </a:r>
            <a:r>
              <a:rPr lang="en-US" altLang="ko-KR" dirty="0">
                <a:ea typeface="NanumGothic" panose="020D0604000000000000" pitchFamily="34" charset="-127"/>
              </a:rPr>
              <a:t>, </a:t>
            </a:r>
            <a:r>
              <a:rPr lang="ko-KR" altLang="en-US" dirty="0" err="1">
                <a:ea typeface="NanumGothic" panose="020D0604000000000000" pitchFamily="34" charset="-127"/>
              </a:rPr>
              <a:t>시어핀스키</a:t>
            </a:r>
            <a:r>
              <a:rPr lang="ko-KR" altLang="en-US" dirty="0">
                <a:ea typeface="NanumGothic" panose="020D0604000000000000" pitchFamily="34" charset="-127"/>
              </a:rPr>
              <a:t> 삼각형</a:t>
            </a:r>
            <a:endParaRPr lang="en-US" altLang="ko-KR" dirty="0">
              <a:ea typeface="NanumGothic" panose="020D0604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4EC2C94-F28A-FC4D-BB14-465C912D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CEC6-BD5F-474D-8F44-E1B7159444B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4959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A30AD75-2F43-44AE-837C-62AA69DCD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>
                <a:latin typeface="+mn-lt"/>
              </a:rPr>
              <a:t>프랙탈</a:t>
            </a:r>
            <a:r>
              <a:rPr lang="en-US" altLang="ko-KR" b="1" dirty="0">
                <a:latin typeface="+mn-lt"/>
              </a:rPr>
              <a:t>_</a:t>
            </a:r>
            <a:r>
              <a:rPr lang="ko-KR" altLang="en-US" b="1" dirty="0" err="1">
                <a:latin typeface="+mn-lt"/>
              </a:rPr>
              <a:t>코흐</a:t>
            </a:r>
            <a:r>
              <a:rPr lang="ko-KR" altLang="en-US" b="1" dirty="0">
                <a:latin typeface="+mn-lt"/>
              </a:rPr>
              <a:t> 눈송이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4EC2C94-F28A-FC4D-BB14-465C912D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CEC6-BD5F-474D-8F44-E1B7159444B2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C1AC39C-4123-FAF1-F014-E5F9C5708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351" y="3139078"/>
            <a:ext cx="4943475" cy="2295525"/>
          </a:xfrm>
          <a:prstGeom prst="rect">
            <a:avLst/>
          </a:prstGeom>
        </p:spPr>
      </p:pic>
      <p:sp>
        <p:nvSpPr>
          <p:cNvPr id="9" name="내용 개체 틀 6">
            <a:extLst>
              <a:ext uri="{FF2B5EF4-FFF2-40B4-BE49-F238E27FC236}">
                <a16:creationId xmlns:a16="http://schemas.microsoft.com/office/drawing/2014/main" id="{FC38F65A-131A-19D4-A250-2BB90EE84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dirty="0" err="1">
                <a:ea typeface="NanumGothic" panose="020D0604000000000000" pitchFamily="34" charset="-127"/>
              </a:rPr>
              <a:t>코흐</a:t>
            </a:r>
            <a:r>
              <a:rPr lang="ko-KR" altLang="en-US" dirty="0">
                <a:ea typeface="NanumGothic" panose="020D0604000000000000" pitchFamily="34" charset="-127"/>
              </a:rPr>
              <a:t> 눈송이</a:t>
            </a:r>
            <a:endParaRPr lang="en-US" altLang="ko-KR" dirty="0">
              <a:ea typeface="NanumGothic" panose="020D0604000000000000" pitchFamily="34" charset="-127"/>
            </a:endParaRPr>
          </a:p>
          <a:p>
            <a:pPr lvl="1"/>
            <a:r>
              <a:rPr lang="ko-KR" altLang="en-US" dirty="0">
                <a:ea typeface="NanumGothic" panose="020D0604000000000000" pitchFamily="34" charset="-127"/>
              </a:rPr>
              <a:t>한 변의 </a:t>
            </a:r>
            <a:r>
              <a:rPr lang="en-US" altLang="ko-KR" dirty="0">
                <a:ea typeface="NanumGothic" panose="020D0604000000000000" pitchFamily="34" charset="-127"/>
              </a:rPr>
              <a:t>1/3</a:t>
            </a:r>
            <a:r>
              <a:rPr lang="ko-KR" altLang="en-US" dirty="0">
                <a:ea typeface="NanumGothic" panose="020D0604000000000000" pitchFamily="34" charset="-127"/>
              </a:rPr>
              <a:t>지점에서 뿔이 솟아나는 형태가 반복되는 것</a:t>
            </a:r>
            <a:endParaRPr lang="en-US" altLang="ko-KR" dirty="0"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7975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A30AD75-2F43-44AE-837C-62AA69DCD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>
                <a:latin typeface="+mn-lt"/>
              </a:rPr>
              <a:t>프랙탈</a:t>
            </a:r>
            <a:r>
              <a:rPr lang="en-US" altLang="ko-KR" b="1">
                <a:latin typeface="+mn-lt"/>
              </a:rPr>
              <a:t>_</a:t>
            </a:r>
            <a:r>
              <a:rPr lang="ko-KR" altLang="en-US" b="1">
                <a:latin typeface="+mn-lt"/>
              </a:rPr>
              <a:t>코흐 눈송이</a:t>
            </a:r>
            <a:endParaRPr lang="ko-KR" altLang="en-US" b="1" dirty="0">
              <a:latin typeface="+mn-lt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4EC2C94-F28A-FC4D-BB14-465C912D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CEC6-BD5F-474D-8F44-E1B7159444B2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10" name="화면 녹화 9">
            <a:hlinkClick r:id="" action="ppaction://media"/>
            <a:extLst>
              <a:ext uri="{FF2B5EF4-FFF2-40B4-BE49-F238E27FC236}">
                <a16:creationId xmlns:a16="http://schemas.microsoft.com/office/drawing/2014/main" id="{D63977D8-32A8-1AFD-ACB0-E20048699719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162800" y="2979263"/>
            <a:ext cx="3124200" cy="1295400"/>
          </a:xfrm>
          <a:prstGeom prst="rect">
            <a:avLst/>
          </a:prstGeom>
        </p:spPr>
      </p:pic>
      <p:sp>
        <p:nvSpPr>
          <p:cNvPr id="11" name="내용 개체 틀 6">
            <a:extLst>
              <a:ext uri="{FF2B5EF4-FFF2-40B4-BE49-F238E27FC236}">
                <a16:creationId xmlns:a16="http://schemas.microsoft.com/office/drawing/2014/main" id="{944A62F7-41AF-589B-8615-4EBB75346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dirty="0" err="1">
                <a:ea typeface="NanumGothic" panose="020D0604000000000000" pitchFamily="34" charset="-127"/>
              </a:rPr>
              <a:t>코흐</a:t>
            </a:r>
            <a:r>
              <a:rPr lang="ko-KR" altLang="en-US" dirty="0">
                <a:ea typeface="NanumGothic" panose="020D0604000000000000" pitchFamily="34" charset="-127"/>
              </a:rPr>
              <a:t> 눈송이 순서</a:t>
            </a:r>
            <a:endParaRPr lang="en-US" altLang="ko-KR" dirty="0">
              <a:ea typeface="NanumGothic" panose="020D0604000000000000" pitchFamily="34" charset="-127"/>
            </a:endParaRPr>
          </a:p>
          <a:p>
            <a:pPr marL="914400" lvl="1" indent="-457200">
              <a:buAutoNum type="arabicPeriod"/>
            </a:pPr>
            <a:r>
              <a:rPr lang="ko-KR" altLang="en-US" dirty="0">
                <a:ea typeface="NanumGothic" panose="020D0604000000000000" pitchFamily="34" charset="-127"/>
              </a:rPr>
              <a:t>길이의 </a:t>
            </a:r>
            <a:r>
              <a:rPr lang="en-US" altLang="ko-KR" dirty="0">
                <a:ea typeface="NanumGothic" panose="020D0604000000000000" pitchFamily="34" charset="-127"/>
              </a:rPr>
              <a:t>1/3</a:t>
            </a:r>
            <a:r>
              <a:rPr lang="ko-KR" altLang="en-US" dirty="0">
                <a:ea typeface="NanumGothic" panose="020D0604000000000000" pitchFamily="34" charset="-127"/>
              </a:rPr>
              <a:t>만큼 앞으로 이동</a:t>
            </a:r>
            <a:endParaRPr lang="en-US" altLang="ko-KR" dirty="0">
              <a:ea typeface="NanumGothic" panose="020D0604000000000000" pitchFamily="34" charset="-127"/>
            </a:endParaRPr>
          </a:p>
          <a:p>
            <a:pPr marL="914400" lvl="1" indent="-457200">
              <a:buAutoNum type="arabicPeriod"/>
            </a:pPr>
            <a:r>
              <a:rPr lang="ko-KR" altLang="en-US" dirty="0">
                <a:ea typeface="NanumGothic" panose="020D0604000000000000" pitchFamily="34" charset="-127"/>
              </a:rPr>
              <a:t>왼쪽으로 </a:t>
            </a:r>
            <a:r>
              <a:rPr lang="en-US" altLang="ko-KR" dirty="0">
                <a:ea typeface="NanumGothic" panose="020D0604000000000000" pitchFamily="34" charset="-127"/>
              </a:rPr>
              <a:t>60</a:t>
            </a:r>
            <a:r>
              <a:rPr lang="ko-KR" altLang="en-US" dirty="0">
                <a:ea typeface="NanumGothic" panose="020D0604000000000000" pitchFamily="34" charset="-127"/>
              </a:rPr>
              <a:t>도 회전</a:t>
            </a:r>
            <a:endParaRPr lang="en-US" altLang="ko-KR" dirty="0">
              <a:ea typeface="NanumGothic" panose="020D0604000000000000" pitchFamily="34" charset="-127"/>
            </a:endParaRPr>
          </a:p>
          <a:p>
            <a:pPr marL="914400" lvl="1" indent="-457200">
              <a:buAutoNum type="arabicPeriod"/>
            </a:pPr>
            <a:r>
              <a:rPr lang="ko-KR" altLang="en-US" dirty="0">
                <a:ea typeface="NanumGothic" panose="020D0604000000000000" pitchFamily="34" charset="-127"/>
              </a:rPr>
              <a:t>길이의 </a:t>
            </a:r>
            <a:r>
              <a:rPr lang="en-US" altLang="ko-KR" dirty="0">
                <a:ea typeface="NanumGothic" panose="020D0604000000000000" pitchFamily="34" charset="-127"/>
              </a:rPr>
              <a:t>1/3</a:t>
            </a:r>
            <a:r>
              <a:rPr lang="ko-KR" altLang="en-US" dirty="0">
                <a:ea typeface="NanumGothic" panose="020D0604000000000000" pitchFamily="34" charset="-127"/>
              </a:rPr>
              <a:t>만큼 앞으로 이동</a:t>
            </a:r>
            <a:endParaRPr lang="en-US" altLang="ko-KR" dirty="0">
              <a:ea typeface="NanumGothic" panose="020D0604000000000000" pitchFamily="34" charset="-127"/>
            </a:endParaRPr>
          </a:p>
          <a:p>
            <a:pPr marL="914400" lvl="1" indent="-457200">
              <a:buAutoNum type="arabicPeriod"/>
            </a:pPr>
            <a:r>
              <a:rPr lang="ko-KR" altLang="en-US" dirty="0">
                <a:ea typeface="NanumGothic" panose="020D0604000000000000" pitchFamily="34" charset="-127"/>
              </a:rPr>
              <a:t>오른쪽으로 </a:t>
            </a:r>
            <a:r>
              <a:rPr lang="en-US" altLang="ko-KR" dirty="0">
                <a:ea typeface="NanumGothic" panose="020D0604000000000000" pitchFamily="34" charset="-127"/>
              </a:rPr>
              <a:t>120</a:t>
            </a:r>
            <a:r>
              <a:rPr lang="ko-KR" altLang="en-US" dirty="0">
                <a:ea typeface="NanumGothic" panose="020D0604000000000000" pitchFamily="34" charset="-127"/>
              </a:rPr>
              <a:t>도 회전</a:t>
            </a:r>
            <a:endParaRPr lang="en-US" altLang="ko-KR" dirty="0">
              <a:ea typeface="NanumGothic" panose="020D0604000000000000" pitchFamily="34" charset="-127"/>
            </a:endParaRPr>
          </a:p>
          <a:p>
            <a:pPr marL="914400" lvl="1" indent="-457200">
              <a:buAutoNum type="arabicPeriod"/>
            </a:pPr>
            <a:r>
              <a:rPr lang="ko-KR" altLang="en-US" dirty="0">
                <a:ea typeface="NanumGothic" panose="020D0604000000000000" pitchFamily="34" charset="-127"/>
              </a:rPr>
              <a:t>길이의 </a:t>
            </a:r>
            <a:r>
              <a:rPr lang="en-US" altLang="ko-KR" dirty="0">
                <a:ea typeface="NanumGothic" panose="020D0604000000000000" pitchFamily="34" charset="-127"/>
              </a:rPr>
              <a:t>1/3</a:t>
            </a:r>
            <a:r>
              <a:rPr lang="ko-KR" altLang="en-US" dirty="0">
                <a:ea typeface="NanumGothic" panose="020D0604000000000000" pitchFamily="34" charset="-127"/>
              </a:rPr>
              <a:t>만큼 앞으로 이동</a:t>
            </a:r>
            <a:endParaRPr lang="en-US" altLang="ko-KR" dirty="0">
              <a:ea typeface="NanumGothic" panose="020D0604000000000000" pitchFamily="34" charset="-127"/>
            </a:endParaRPr>
          </a:p>
          <a:p>
            <a:pPr marL="914400" lvl="1" indent="-457200">
              <a:buAutoNum type="arabicPeriod"/>
            </a:pPr>
            <a:r>
              <a:rPr lang="ko-KR" altLang="en-US" dirty="0">
                <a:ea typeface="NanumGothic" panose="020D0604000000000000" pitchFamily="34" charset="-127"/>
              </a:rPr>
              <a:t>왼쪽으로 </a:t>
            </a:r>
            <a:r>
              <a:rPr lang="en-US" altLang="ko-KR" dirty="0">
                <a:ea typeface="NanumGothic" panose="020D0604000000000000" pitchFamily="34" charset="-127"/>
              </a:rPr>
              <a:t>60</a:t>
            </a:r>
            <a:r>
              <a:rPr lang="ko-KR" altLang="en-US" dirty="0">
                <a:ea typeface="NanumGothic" panose="020D0604000000000000" pitchFamily="34" charset="-127"/>
              </a:rPr>
              <a:t>도 회전</a:t>
            </a:r>
            <a:endParaRPr lang="en-US" altLang="ko-KR" dirty="0">
              <a:ea typeface="NanumGothic" panose="020D0604000000000000" pitchFamily="34" charset="-127"/>
            </a:endParaRPr>
          </a:p>
          <a:p>
            <a:pPr marL="914400" lvl="1" indent="-457200">
              <a:buAutoNum type="arabicPeriod"/>
            </a:pPr>
            <a:r>
              <a:rPr lang="ko-KR" altLang="en-US" dirty="0">
                <a:ea typeface="NanumGothic" panose="020D0604000000000000" pitchFamily="34" charset="-127"/>
              </a:rPr>
              <a:t>길이의 </a:t>
            </a:r>
            <a:r>
              <a:rPr lang="en-US" altLang="ko-KR" dirty="0">
                <a:ea typeface="NanumGothic" panose="020D0604000000000000" pitchFamily="34" charset="-127"/>
              </a:rPr>
              <a:t>1/3</a:t>
            </a:r>
            <a:r>
              <a:rPr lang="ko-KR" altLang="en-US" dirty="0">
                <a:ea typeface="NanumGothic" panose="020D0604000000000000" pitchFamily="34" charset="-127"/>
              </a:rPr>
              <a:t>만큼 앞으로 이동</a:t>
            </a:r>
            <a:endParaRPr lang="en-US" altLang="ko-KR" dirty="0"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4077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14"/>
    </mc:Choice>
    <mc:Fallback xmlns="">
      <p:transition spd="slow" advTm="5214"/>
    </mc:Fallback>
  </mc:AlternateContent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10"/>
                </p:tgtEl>
              </p:cMediaNode>
            </p:vide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A30AD75-2F43-44AE-837C-62AA69DCD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>
                <a:latin typeface="+mn-lt"/>
              </a:rPr>
              <a:t>프랙탈</a:t>
            </a:r>
            <a:r>
              <a:rPr lang="en-US" altLang="ko-KR" b="1" dirty="0">
                <a:latin typeface="+mn-lt"/>
              </a:rPr>
              <a:t>_</a:t>
            </a:r>
            <a:r>
              <a:rPr lang="ko-KR" altLang="en-US" b="1" dirty="0" err="1">
                <a:latin typeface="+mn-lt"/>
              </a:rPr>
              <a:t>코흐</a:t>
            </a:r>
            <a:r>
              <a:rPr lang="ko-KR" altLang="en-US" b="1" dirty="0">
                <a:latin typeface="+mn-lt"/>
              </a:rPr>
              <a:t> 눈송이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4EC2C94-F28A-FC4D-BB14-465C912D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CEC6-BD5F-474D-8F44-E1B7159444B2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11" name="내용 개체 틀 6">
            <a:extLst>
              <a:ext uri="{FF2B5EF4-FFF2-40B4-BE49-F238E27FC236}">
                <a16:creationId xmlns:a16="http://schemas.microsoft.com/office/drawing/2014/main" id="{944A62F7-41AF-589B-8615-4EBB75346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dirty="0">
                <a:ea typeface="NanumGothic" panose="020D0604000000000000" pitchFamily="34" charset="-127"/>
              </a:rPr>
              <a:t>코드</a:t>
            </a:r>
            <a:endParaRPr lang="en-US" altLang="ko-KR" dirty="0">
              <a:ea typeface="NanumGothic" panose="020D0604000000000000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A5002B2-C385-A9EA-92E9-2942181EB7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2471" y="3355320"/>
            <a:ext cx="1857375" cy="17240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0C663E0-6E26-FA87-1AC1-D9C336A1B4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277" y="2334794"/>
            <a:ext cx="3724275" cy="4021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185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14"/>
    </mc:Choice>
    <mc:Fallback xmlns="">
      <p:transition spd="slow" advTm="5214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A30AD75-2F43-44AE-837C-62AA69DCD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>
                <a:latin typeface="+mn-lt"/>
              </a:rPr>
              <a:t>프랙탈</a:t>
            </a:r>
            <a:r>
              <a:rPr lang="en-US" altLang="ko-KR" b="1" dirty="0">
                <a:latin typeface="+mn-lt"/>
              </a:rPr>
              <a:t>_</a:t>
            </a:r>
            <a:r>
              <a:rPr lang="ko-KR" altLang="en-US" b="1" dirty="0">
                <a:latin typeface="+mn-lt"/>
              </a:rPr>
              <a:t>나무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4EC2C94-F28A-FC4D-BB14-465C912D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CEC6-BD5F-474D-8F44-E1B7159444B2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11" name="내용 개체 틀 6">
            <a:extLst>
              <a:ext uri="{FF2B5EF4-FFF2-40B4-BE49-F238E27FC236}">
                <a16:creationId xmlns:a16="http://schemas.microsoft.com/office/drawing/2014/main" id="{944A62F7-41AF-589B-8615-4EBB75346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dirty="0">
                <a:ea typeface="NanumGothic" panose="020D0604000000000000" pitchFamily="34" charset="-127"/>
              </a:rPr>
              <a:t>나무</a:t>
            </a:r>
            <a:endParaRPr lang="en-US" altLang="ko-KR" dirty="0">
              <a:ea typeface="NanumGothic" panose="020D0604000000000000" pitchFamily="34" charset="-127"/>
            </a:endParaRPr>
          </a:p>
          <a:p>
            <a:pPr lvl="1"/>
            <a:r>
              <a:rPr lang="ko-KR" altLang="en-US" dirty="0">
                <a:ea typeface="NanumGothic" panose="020D0604000000000000" pitchFamily="34" charset="-127"/>
              </a:rPr>
              <a:t>하나의 선분에서 양쪽으로 반복되어 나누어져 감</a:t>
            </a:r>
            <a:r>
              <a:rPr lang="en-US" altLang="ko-KR" dirty="0">
                <a:ea typeface="NanumGothic" panose="020D0604000000000000" pitchFamily="34" charset="-127"/>
              </a:rPr>
              <a:t>.</a:t>
            </a:r>
            <a:r>
              <a:rPr lang="ko-KR" altLang="en-US" dirty="0">
                <a:ea typeface="NanumGothic" panose="020D0604000000000000" pitchFamily="34" charset="-127"/>
              </a:rPr>
              <a:t> </a:t>
            </a:r>
            <a:endParaRPr lang="en-US" altLang="ko-KR" dirty="0">
              <a:ea typeface="NanumGothic" panose="020D0604000000000000" pitchFamily="34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41FC6DF-4B89-A521-C16B-E19844422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4845" y="3063875"/>
            <a:ext cx="5819775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624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14"/>
    </mc:Choice>
    <mc:Fallback xmlns="">
      <p:transition spd="slow" advTm="5214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A30AD75-2F43-44AE-837C-62AA69DCD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>
                <a:latin typeface="+mn-lt"/>
              </a:rPr>
              <a:t>프랙탈</a:t>
            </a:r>
            <a:r>
              <a:rPr lang="en-US" altLang="ko-KR" b="1" dirty="0">
                <a:latin typeface="+mn-lt"/>
              </a:rPr>
              <a:t>_</a:t>
            </a:r>
            <a:r>
              <a:rPr lang="ko-KR" altLang="en-US" b="1" dirty="0">
                <a:latin typeface="+mn-lt"/>
              </a:rPr>
              <a:t>나무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4EC2C94-F28A-FC4D-BB14-465C912D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CEC6-BD5F-474D-8F44-E1B7159444B2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11" name="내용 개체 틀 6">
            <a:extLst>
              <a:ext uri="{FF2B5EF4-FFF2-40B4-BE49-F238E27FC236}">
                <a16:creationId xmlns:a16="http://schemas.microsoft.com/office/drawing/2014/main" id="{944A62F7-41AF-589B-8615-4EBB75346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dirty="0">
                <a:ea typeface="NanumGothic" panose="020D0604000000000000" pitchFamily="34" charset="-127"/>
              </a:rPr>
              <a:t>코드</a:t>
            </a:r>
            <a:endParaRPr lang="en-US" altLang="ko-KR" dirty="0">
              <a:ea typeface="NanumGothic" panose="020D0604000000000000" pitchFamily="34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65F7CC3-4A60-9449-CF8C-C9BA8C3C9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709" y="1317792"/>
            <a:ext cx="3101411" cy="540368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F58B776-7CAE-DD57-5367-870ACDD89B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38400"/>
            <a:ext cx="3564367" cy="394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93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14"/>
    </mc:Choice>
    <mc:Fallback xmlns="">
      <p:transition spd="slow" advTm="5214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8C219C-6B38-45E6-9FAB-1D4AC75BC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저번 주 과제 풀이</a:t>
            </a:r>
            <a:r>
              <a:rPr lang="en-US" altLang="ko-KR" b="1" dirty="0"/>
              <a:t>_1</a:t>
            </a:r>
            <a:endParaRPr lang="ko-KR" altLang="en-US" sz="1400" b="1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657A5DA2-EBCB-44F4-A23F-58BA38119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>
                <a:ea typeface="NanumGothic" panose="020D0604000000000000" pitchFamily="34" charset="-127"/>
              </a:rPr>
              <a:t>문자열을 입력 받고</a:t>
            </a:r>
            <a:r>
              <a:rPr lang="en-US" altLang="ko-KR" dirty="0">
                <a:ea typeface="NanumGothic" panose="020D0604000000000000" pitchFamily="34" charset="-127"/>
              </a:rPr>
              <a:t>,</a:t>
            </a:r>
            <a:r>
              <a:rPr lang="ko-KR" altLang="en-US" dirty="0">
                <a:ea typeface="NanumGothic" panose="020D0604000000000000" pitchFamily="34" charset="-127"/>
              </a:rPr>
              <a:t> 순서대로 읽거나 거꾸로 읽어도</a:t>
            </a:r>
            <a:r>
              <a:rPr lang="en-US" altLang="ko-KR" dirty="0">
                <a:ea typeface="NanumGothic" panose="020D0604000000000000" pitchFamily="34" charset="-127"/>
              </a:rPr>
              <a:t> </a:t>
            </a:r>
            <a:r>
              <a:rPr lang="ko-KR" altLang="en-US" dirty="0">
                <a:ea typeface="NanumGothic" panose="020D0604000000000000" pitchFamily="34" charset="-127"/>
              </a:rPr>
              <a:t>똑같은 문자열인지 판별하는 코드를 재귀함수를 이용하여 </a:t>
            </a:r>
            <a:r>
              <a:rPr lang="ko-KR" altLang="en-US" dirty="0" err="1">
                <a:ea typeface="NanumGothic" panose="020D0604000000000000" pitchFamily="34" charset="-127"/>
              </a:rPr>
              <a:t>작성하시오</a:t>
            </a:r>
            <a:r>
              <a:rPr lang="en-US" altLang="ko-KR" dirty="0">
                <a:ea typeface="NanumGothic" panose="020D0604000000000000" pitchFamily="34" charset="-127"/>
              </a:rPr>
              <a:t>. </a:t>
            </a:r>
          </a:p>
          <a:p>
            <a:pPr marL="0" indent="0">
              <a:buNone/>
            </a:pPr>
            <a:r>
              <a:rPr lang="en-US" altLang="ko-KR" dirty="0">
                <a:ea typeface="NanumGothic" panose="020D0604000000000000" pitchFamily="34" charset="-127"/>
              </a:rPr>
              <a:t>( </a:t>
            </a:r>
            <a:r>
              <a:rPr lang="ko-KR" altLang="en-US" dirty="0">
                <a:ea typeface="NanumGothic" panose="020D0604000000000000" pitchFamily="34" charset="-127"/>
              </a:rPr>
              <a:t>예</a:t>
            </a:r>
            <a:r>
              <a:rPr lang="en-US" altLang="ko-KR" dirty="0">
                <a:ea typeface="NanumGothic" panose="020D0604000000000000" pitchFamily="34" charset="-127"/>
              </a:rPr>
              <a:t>) </a:t>
            </a:r>
            <a:r>
              <a:rPr lang="en-US" altLang="ko-KR" dirty="0"/>
              <a:t>"level", "SOS", “dad”, “madam” )</a:t>
            </a:r>
            <a:endParaRPr lang="en-US" altLang="ko-KR" dirty="0">
              <a:ea typeface="NanumGothic" panose="020D0604000000000000" pitchFamily="34" charset="-127"/>
            </a:endParaRPr>
          </a:p>
          <a:p>
            <a:pPr marL="0" indent="0">
              <a:buNone/>
            </a:pPr>
            <a:endParaRPr lang="en-US" altLang="ko-KR" dirty="0">
              <a:ea typeface="NanumGothic" panose="020D0604000000000000" pitchFamily="34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5FAC90-1DCD-1E48-9458-CD61D3257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CEC6-BD5F-474D-8F44-E1B7159444B2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185A680-0222-4147-B1AB-8DE74F076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3312" y="3605005"/>
            <a:ext cx="3301767" cy="75040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DCC22AA-1176-4426-B596-35D8F89901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3312" y="4632824"/>
            <a:ext cx="3001607" cy="75040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CD5B602-0E1D-40BD-9B9C-DB1C6962CF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268" y="3477879"/>
            <a:ext cx="4471737" cy="297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350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8C219C-6B38-45E6-9FAB-1D4AC75BC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저번 주 과제 풀이</a:t>
            </a:r>
            <a:r>
              <a:rPr lang="en-US" altLang="ko-KR" b="1" dirty="0"/>
              <a:t>_2</a:t>
            </a:r>
            <a:endParaRPr lang="ko-KR" altLang="en-US" sz="1400" b="1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657A5DA2-EBCB-44F4-A23F-58BA38119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>
                <a:ea typeface="NanumGothic" panose="020D0604000000000000" pitchFamily="34" charset="-127"/>
              </a:rPr>
              <a:t>X</a:t>
            </a:r>
            <a:r>
              <a:rPr lang="ko-KR" altLang="en-US" dirty="0">
                <a:ea typeface="NanumGothic" panose="020D0604000000000000" pitchFamily="34" charset="-127"/>
              </a:rPr>
              <a:t>를 </a:t>
            </a:r>
            <a:r>
              <a:rPr lang="ko-KR" altLang="en-US" dirty="0" err="1">
                <a:ea typeface="NanumGothic" panose="020D0604000000000000" pitchFamily="34" charset="-127"/>
              </a:rPr>
              <a:t>입력받아</a:t>
            </a:r>
            <a:r>
              <a:rPr lang="ko-KR" altLang="en-US" dirty="0">
                <a:ea typeface="NanumGothic" panose="020D0604000000000000" pitchFamily="34" charset="-127"/>
              </a:rPr>
              <a:t> 해당 알고리즘을 재귀함수를 이용하여 </a:t>
            </a:r>
            <a:r>
              <a:rPr lang="ko-KR" altLang="en-US" dirty="0" err="1">
                <a:ea typeface="NanumGothic" panose="020D0604000000000000" pitchFamily="34" charset="-127"/>
              </a:rPr>
              <a:t>작성하시오</a:t>
            </a:r>
            <a:r>
              <a:rPr lang="en-US" altLang="ko-KR" dirty="0">
                <a:ea typeface="NanumGothic" panose="020D0604000000000000" pitchFamily="34" charset="-127"/>
              </a:rPr>
              <a:t>.</a:t>
            </a:r>
          </a:p>
          <a:p>
            <a:pPr lvl="1"/>
            <a:r>
              <a:rPr lang="en-US" altLang="ko-KR" dirty="0">
                <a:ea typeface="NanumGothic" panose="020D0604000000000000" pitchFamily="34" charset="-127"/>
              </a:rPr>
              <a:t>X</a:t>
            </a:r>
            <a:r>
              <a:rPr lang="ko-KR" altLang="en-US" dirty="0">
                <a:ea typeface="NanumGothic" panose="020D0604000000000000" pitchFamily="34" charset="-127"/>
              </a:rPr>
              <a:t>가 짝수면 </a:t>
            </a:r>
            <a:r>
              <a:rPr lang="en-US" altLang="ko-KR" dirty="0">
                <a:ea typeface="NanumGothic" panose="020D0604000000000000" pitchFamily="34" charset="-127"/>
              </a:rPr>
              <a:t>X / 2</a:t>
            </a:r>
          </a:p>
          <a:p>
            <a:pPr lvl="1"/>
            <a:r>
              <a:rPr lang="en-US" altLang="ko-KR" dirty="0">
                <a:ea typeface="NanumGothic" panose="020D0604000000000000" pitchFamily="34" charset="-127"/>
              </a:rPr>
              <a:t>X</a:t>
            </a:r>
            <a:r>
              <a:rPr lang="ko-KR" altLang="en-US" dirty="0">
                <a:ea typeface="NanumGothic" panose="020D0604000000000000" pitchFamily="34" charset="-127"/>
              </a:rPr>
              <a:t>가 홀수면 </a:t>
            </a:r>
            <a:r>
              <a:rPr lang="en-US" altLang="ko-KR" dirty="0">
                <a:ea typeface="NanumGothic" panose="020D0604000000000000" pitchFamily="34" charset="-127"/>
              </a:rPr>
              <a:t>3X +1</a:t>
            </a:r>
          </a:p>
          <a:p>
            <a:pPr lvl="1"/>
            <a:r>
              <a:rPr lang="en-US" altLang="ko-KR" dirty="0">
                <a:ea typeface="NanumGothic" panose="020D0604000000000000" pitchFamily="34" charset="-127"/>
              </a:rPr>
              <a:t>1</a:t>
            </a:r>
            <a:r>
              <a:rPr lang="ko-KR" altLang="en-US" dirty="0">
                <a:ea typeface="NanumGothic" panose="020D0604000000000000" pitchFamily="34" charset="-127"/>
              </a:rPr>
              <a:t>이 될 때 까지 계속 진행 한다</a:t>
            </a:r>
            <a:r>
              <a:rPr lang="en-US" altLang="ko-KR" dirty="0">
                <a:ea typeface="NanumGothic" panose="020D0604000000000000" pitchFamily="34" charset="-127"/>
              </a:rPr>
              <a:t>. </a:t>
            </a:r>
          </a:p>
          <a:p>
            <a:pPr lvl="1"/>
            <a:r>
              <a:rPr lang="ko-KR" altLang="en-US" dirty="0">
                <a:ea typeface="NanumGothic" panose="020D0604000000000000" pitchFamily="34" charset="-127"/>
              </a:rPr>
              <a:t>예</a:t>
            </a:r>
            <a:r>
              <a:rPr lang="en-US" altLang="ko-KR" dirty="0">
                <a:ea typeface="NanumGothic" panose="020D0604000000000000" pitchFamily="34" charset="-127"/>
              </a:rPr>
              <a:t>1 ) 7 -&gt; 22 -&gt; 11 -&gt; 34 -&gt; 17 -&gt; 52 -&gt; 26 -&gt; 13 -&gt; 40 -&gt; 20 -&gt; 10 -&gt; 5 -&gt; 16 -&gt; 8 -&gt; 4 -&gt; 2 -&gt; 1</a:t>
            </a:r>
          </a:p>
          <a:p>
            <a:pPr lvl="1"/>
            <a:r>
              <a:rPr lang="ko-KR" altLang="en-US" dirty="0">
                <a:ea typeface="NanumGothic" panose="020D0604000000000000" pitchFamily="34" charset="-127"/>
              </a:rPr>
              <a:t>예</a:t>
            </a:r>
            <a:r>
              <a:rPr lang="en-US" altLang="ko-KR" dirty="0">
                <a:ea typeface="NanumGothic" panose="020D0604000000000000" pitchFamily="34" charset="-127"/>
              </a:rPr>
              <a:t>2 ) 128 -&gt; 64 -&gt; 32 -&gt; 16 -&gt; 8 -&gt; 4 -&gt; 2 -&gt; 1 </a:t>
            </a:r>
          </a:p>
          <a:p>
            <a:pPr marL="0" indent="0">
              <a:buNone/>
            </a:pPr>
            <a:endParaRPr lang="en-US" altLang="ko-KR" sz="2400" dirty="0">
              <a:ea typeface="NanumGothic" panose="020D0604000000000000" pitchFamily="34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5FAC90-1DCD-1E48-9458-CD61D3257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CEC6-BD5F-474D-8F44-E1B7159444B2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209AAB3-3420-4DCE-B60C-8C5D54707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0625" y="4774741"/>
            <a:ext cx="8230749" cy="58110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2C442EF-2E03-4751-BD57-4B51211AC9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333" y="5535234"/>
            <a:ext cx="10793331" cy="49536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F491357-B62E-40EC-A35A-DD4603EE11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4243" y="2917107"/>
            <a:ext cx="6192114" cy="371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214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A30AD75-2F43-44AE-837C-62AA69DCD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+mn-lt"/>
              </a:rPr>
              <a:t>금일 실습시간</a:t>
            </a:r>
            <a:endParaRPr lang="ko-KR" altLang="en-US" dirty="0">
              <a:latin typeface="+mn-lt"/>
            </a:endParaRP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A5CDA40-296C-46AE-912D-2F303CB61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sz="3200">
                <a:ea typeface="NanumGothic" panose="020D0604000000000000" pitchFamily="34" charset="-127"/>
              </a:rPr>
              <a:t>탐욕 알고리즘</a:t>
            </a:r>
            <a:endParaRPr lang="en-US" altLang="ko-KR" sz="3200">
              <a:ea typeface="NanumGothic" panose="020D0604000000000000" pitchFamily="34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3200" dirty="0" err="1">
                <a:ea typeface="NanumGothic" panose="020D0604000000000000" pitchFamily="34" charset="-127"/>
              </a:rPr>
              <a:t>프랙탈</a:t>
            </a:r>
            <a:endParaRPr lang="en-US" altLang="ko-KR" sz="3200" dirty="0">
              <a:ea typeface="NanumGothic" panose="020D0604000000000000" pitchFamily="34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3200" dirty="0" err="1">
                <a:ea typeface="NanumGothic" panose="020D0604000000000000" pitchFamily="34" charset="-127"/>
              </a:rPr>
              <a:t>프랙탈</a:t>
            </a:r>
            <a:r>
              <a:rPr lang="en-US" altLang="ko-KR" sz="3200" dirty="0">
                <a:ea typeface="NanumGothic" panose="020D0604000000000000" pitchFamily="34" charset="-127"/>
              </a:rPr>
              <a:t>_</a:t>
            </a:r>
            <a:r>
              <a:rPr lang="ko-KR" altLang="en-US" sz="3200" dirty="0" err="1">
                <a:ea typeface="NanumGothic" panose="020D0604000000000000" pitchFamily="34" charset="-127"/>
              </a:rPr>
              <a:t>코흐</a:t>
            </a:r>
            <a:r>
              <a:rPr lang="ko-KR" altLang="en-US" sz="3200" dirty="0">
                <a:ea typeface="NanumGothic" panose="020D0604000000000000" pitchFamily="34" charset="-127"/>
              </a:rPr>
              <a:t> 눈송이</a:t>
            </a:r>
            <a:endParaRPr lang="en-US" altLang="ko-KR" sz="3200" dirty="0">
              <a:ea typeface="NanumGothic" panose="020D0604000000000000" pitchFamily="34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3200" dirty="0" err="1">
                <a:ea typeface="NanumGothic" panose="020D0604000000000000" pitchFamily="34" charset="-127"/>
              </a:rPr>
              <a:t>프랙탈</a:t>
            </a:r>
            <a:r>
              <a:rPr lang="en-US" altLang="ko-KR" sz="3200" dirty="0">
                <a:ea typeface="NanumGothic" panose="020D0604000000000000" pitchFamily="34" charset="-127"/>
              </a:rPr>
              <a:t>_</a:t>
            </a:r>
            <a:r>
              <a:rPr lang="ko-KR" altLang="en-US" sz="3200" dirty="0">
                <a:ea typeface="NanumGothic" panose="020D0604000000000000" pitchFamily="34" charset="-127"/>
              </a:rPr>
              <a:t>나무</a:t>
            </a:r>
            <a:endParaRPr lang="en-US" altLang="ko-KR" sz="3200" dirty="0">
              <a:ea typeface="NanumGothic" panose="020D0604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4EC2C94-F28A-FC4D-BB14-465C912D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CEC6-BD5F-474D-8F44-E1B7159444B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865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9F5241-47D9-4842-8AD6-7EEF6723A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탐욕 알고리즘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95EA28-39F7-4FAC-B242-2717BED97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/>
              <a:t>탐욕 알고리즘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현재 상황에서 가장 좋은 것</a:t>
            </a:r>
            <a:r>
              <a:rPr lang="en-US" altLang="ko-KR" dirty="0"/>
              <a:t>(</a:t>
            </a:r>
            <a:r>
              <a:rPr lang="ko-KR" altLang="en-US" dirty="0"/>
              <a:t>최선의 선택</a:t>
            </a:r>
            <a:r>
              <a:rPr lang="en-US" altLang="ko-KR" dirty="0"/>
              <a:t>)</a:t>
            </a:r>
            <a:r>
              <a:rPr lang="ko-KR" altLang="en-US" dirty="0"/>
              <a:t>을 고르는 알고리즘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순간마다 하는 선택은 지역적으로는 최적이지만</a:t>
            </a:r>
            <a:r>
              <a:rPr lang="en-US" altLang="ko-KR" dirty="0"/>
              <a:t>, </a:t>
            </a:r>
            <a:r>
              <a:rPr lang="ko-KR" altLang="en-US" dirty="0"/>
              <a:t>그 선택들을 계속 수집하여 최종적</a:t>
            </a:r>
            <a:r>
              <a:rPr lang="en-US" altLang="ko-KR" dirty="0"/>
              <a:t>(</a:t>
            </a:r>
            <a:r>
              <a:rPr lang="ko-KR" altLang="en-US" dirty="0"/>
              <a:t>전역적</a:t>
            </a:r>
            <a:r>
              <a:rPr lang="en-US" altLang="ko-KR" dirty="0"/>
              <a:t>)</a:t>
            </a:r>
            <a:r>
              <a:rPr lang="ko-KR" altLang="en-US" dirty="0"/>
              <a:t>인 해답을 만들었다고 해서</a:t>
            </a:r>
            <a:r>
              <a:rPr lang="en-US" altLang="ko-KR" dirty="0"/>
              <a:t>, </a:t>
            </a:r>
            <a:r>
              <a:rPr lang="ko-KR" altLang="en-US" dirty="0"/>
              <a:t>그것이 최적이라는 보장은 없음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탐욕 알고리즘 문제 해결 방법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선택 절차</a:t>
            </a:r>
            <a:r>
              <a:rPr lang="en-US" altLang="ko-KR" dirty="0"/>
              <a:t>: </a:t>
            </a:r>
            <a:r>
              <a:rPr lang="ko-KR" altLang="en-US" dirty="0"/>
              <a:t>현재 상태에서의 최적의 해답을 선택한다</a:t>
            </a:r>
            <a:r>
              <a:rPr lang="en-US" altLang="ko-KR" dirty="0"/>
              <a:t>.</a:t>
            </a:r>
          </a:p>
          <a:p>
            <a:pPr lvl="1">
              <a:lnSpc>
                <a:spcPct val="100000"/>
              </a:lnSpc>
            </a:pPr>
            <a:r>
              <a:rPr lang="ko-KR" altLang="en-US" dirty="0"/>
              <a:t>적절성 검사</a:t>
            </a:r>
            <a:r>
              <a:rPr lang="en-US" altLang="ko-KR" dirty="0"/>
              <a:t>: </a:t>
            </a:r>
            <a:r>
              <a:rPr lang="ko-KR" altLang="en-US" dirty="0"/>
              <a:t>선택된 해가 문제의 조건을 만족하는지 검사한다</a:t>
            </a:r>
            <a:r>
              <a:rPr lang="en-US" altLang="ko-KR" dirty="0"/>
              <a:t>.</a:t>
            </a:r>
          </a:p>
          <a:p>
            <a:pPr lvl="1">
              <a:lnSpc>
                <a:spcPct val="100000"/>
              </a:lnSpc>
            </a:pPr>
            <a:r>
              <a:rPr lang="ko-KR" altLang="en-US" dirty="0"/>
              <a:t>해답 검사</a:t>
            </a:r>
            <a:r>
              <a:rPr lang="en-US" altLang="ko-KR" dirty="0"/>
              <a:t>: </a:t>
            </a:r>
            <a:r>
              <a:rPr lang="ko-KR" altLang="en-US" dirty="0"/>
              <a:t>원래의 문제가 해결되었는지 검사하고</a:t>
            </a:r>
            <a:r>
              <a:rPr lang="en-US" altLang="ko-KR" dirty="0"/>
              <a:t>, </a:t>
            </a:r>
            <a:r>
              <a:rPr lang="ko-KR" altLang="en-US" dirty="0"/>
              <a:t>해결되지 않았다면 선택 절차로 돌아가 위의 과정을 반복한다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87395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9F5241-47D9-4842-8AD6-7EEF6723A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탐욕 알고리즘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95EA28-39F7-4FAC-B242-2717BED97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/>
              <a:t>탐욕 알고리즘 적용 시 조건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탐욕스런 선택 조건과 최적 부분 구조 조건 </a:t>
            </a:r>
            <a:r>
              <a:rPr lang="en-US" altLang="ko-KR" dirty="0"/>
              <a:t>2</a:t>
            </a:r>
            <a:r>
              <a:rPr lang="ko-KR" altLang="en-US" dirty="0"/>
              <a:t>개의 조건을 만족해야 함</a:t>
            </a:r>
            <a:endParaRPr lang="en-US" altLang="ko-KR" dirty="0"/>
          </a:p>
          <a:p>
            <a:pPr lvl="2">
              <a:lnSpc>
                <a:spcPct val="100000"/>
              </a:lnSpc>
            </a:pPr>
            <a:r>
              <a:rPr lang="ko-KR" altLang="en-US" dirty="0"/>
              <a:t>탐욕스런 선택 조건</a:t>
            </a:r>
            <a:r>
              <a:rPr lang="en-US" altLang="ko-KR" dirty="0"/>
              <a:t>: </a:t>
            </a:r>
            <a:r>
              <a:rPr lang="ko-KR" altLang="en-US" dirty="0"/>
              <a:t>앞의 선택이 이후의 선택에 영향을 주지 않는 것</a:t>
            </a:r>
            <a:endParaRPr lang="en-US" altLang="ko-KR" dirty="0"/>
          </a:p>
          <a:p>
            <a:pPr lvl="2">
              <a:lnSpc>
                <a:spcPct val="100000"/>
              </a:lnSpc>
            </a:pPr>
            <a:r>
              <a:rPr lang="ko-KR" altLang="en-US" dirty="0"/>
              <a:t>최적 부분 구조 조건</a:t>
            </a:r>
            <a:r>
              <a:rPr lang="en-US" altLang="ko-KR" dirty="0"/>
              <a:t>: </a:t>
            </a:r>
            <a:r>
              <a:rPr lang="ko-KR" altLang="en-US" dirty="0"/>
              <a:t>문제에 대한 최적해가 부분 문제에 대해서도 마찬가지로 최적해라는 것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위 </a:t>
            </a:r>
            <a:r>
              <a:rPr lang="en-US" altLang="ko-KR" dirty="0"/>
              <a:t>2</a:t>
            </a:r>
            <a:r>
              <a:rPr lang="ko-KR" altLang="en-US" dirty="0"/>
              <a:t>가지 조건이 성립하지 않은 경우 최적해를 구하지 못 함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탐욕 알고리즘의 장단점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장점</a:t>
            </a:r>
            <a:r>
              <a:rPr lang="en-US" altLang="ko-KR" dirty="0"/>
              <a:t>: </a:t>
            </a:r>
            <a:r>
              <a:rPr lang="ko-KR" altLang="en-US" dirty="0"/>
              <a:t>항상 최적의 결과를 도출하는 것은 아니지만</a:t>
            </a:r>
            <a:r>
              <a:rPr lang="en-US" altLang="ko-KR" dirty="0"/>
              <a:t>, </a:t>
            </a:r>
            <a:r>
              <a:rPr lang="ko-KR" altLang="en-US" dirty="0"/>
              <a:t>어느 정도 최적에 근사한 값을 빠르게 도출할 수 있음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단점</a:t>
            </a:r>
            <a:r>
              <a:rPr lang="en-US" altLang="ko-KR" dirty="0"/>
              <a:t>: </a:t>
            </a:r>
            <a:r>
              <a:rPr lang="ko-KR" altLang="en-US" dirty="0"/>
              <a:t>항상 최적의 결과를 보장하지 못 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92130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9F5241-47D9-4842-8AD6-7EEF6723A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탐욕 알고리즘</a:t>
            </a:r>
            <a:r>
              <a:rPr lang="en-US" altLang="ko-KR" b="1" dirty="0"/>
              <a:t>_</a:t>
            </a:r>
            <a:r>
              <a:rPr lang="ko-KR" altLang="en-US" b="1" dirty="0"/>
              <a:t>예제 </a:t>
            </a:r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95EA28-39F7-4FAC-B242-2717BED97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400" dirty="0"/>
              <a:t>당신은 음식점의 계산을 도와주는 점원입니다</a:t>
            </a:r>
            <a:r>
              <a:rPr lang="en-US" altLang="ko-KR" sz="2400" dirty="0"/>
              <a:t>. </a:t>
            </a:r>
            <a:r>
              <a:rPr lang="ko-KR" altLang="en-US" sz="2400" dirty="0"/>
              <a:t>카운터에는 거스름돈으로 사용할 </a:t>
            </a:r>
            <a:r>
              <a:rPr lang="en-US" altLang="ko-KR" sz="2400" dirty="0"/>
              <a:t>500</a:t>
            </a:r>
            <a:r>
              <a:rPr lang="ko-KR" altLang="en-US" sz="2400" dirty="0"/>
              <a:t>원</a:t>
            </a:r>
            <a:r>
              <a:rPr lang="en-US" altLang="ko-KR" sz="2400" dirty="0"/>
              <a:t>, 100</a:t>
            </a:r>
            <a:r>
              <a:rPr lang="ko-KR" altLang="en-US" sz="2400" dirty="0"/>
              <a:t>원</a:t>
            </a:r>
            <a:r>
              <a:rPr lang="en-US" altLang="ko-KR" sz="2400" dirty="0"/>
              <a:t>, 50</a:t>
            </a:r>
            <a:r>
              <a:rPr lang="ko-KR" altLang="en-US" sz="2400" dirty="0"/>
              <a:t>원</a:t>
            </a:r>
            <a:r>
              <a:rPr lang="en-US" altLang="ko-KR" sz="2400" dirty="0"/>
              <a:t>, 10</a:t>
            </a:r>
            <a:r>
              <a:rPr lang="ko-KR" altLang="en-US" sz="2400" dirty="0"/>
              <a:t>원 </a:t>
            </a:r>
            <a:r>
              <a:rPr lang="ko-KR" altLang="en-US" sz="2400" dirty="0" err="1"/>
              <a:t>짜리</a:t>
            </a:r>
            <a:r>
              <a:rPr lang="ko-KR" altLang="en-US" sz="2400" dirty="0"/>
              <a:t> 동전이 무한히 존재한다고 가정합니다</a:t>
            </a:r>
            <a:r>
              <a:rPr lang="en-US" altLang="ko-KR" sz="2400" dirty="0"/>
              <a:t>. </a:t>
            </a:r>
            <a:r>
              <a:rPr lang="ko-KR" altLang="en-US" sz="2400" dirty="0"/>
              <a:t>손님에게 거슬러 주어야 할 돈이 </a:t>
            </a:r>
            <a:r>
              <a:rPr lang="en-US" altLang="ko-KR" sz="2400" dirty="0"/>
              <a:t>N</a:t>
            </a:r>
            <a:r>
              <a:rPr lang="ko-KR" altLang="en-US" sz="2400" dirty="0"/>
              <a:t>원일 때</a:t>
            </a:r>
            <a:r>
              <a:rPr lang="en-US" altLang="ko-KR" sz="2400" dirty="0"/>
              <a:t>, </a:t>
            </a:r>
            <a:r>
              <a:rPr lang="ko-KR" altLang="en-US" sz="2400" dirty="0"/>
              <a:t>거슬러 주어야 할 동전의 최소 개수를 구하세요</a:t>
            </a:r>
            <a:r>
              <a:rPr lang="en-US" altLang="ko-KR" sz="2400" dirty="0"/>
              <a:t>. </a:t>
            </a:r>
            <a:r>
              <a:rPr lang="ko-KR" altLang="en-US" sz="2400" dirty="0"/>
              <a:t>단</a:t>
            </a:r>
            <a:r>
              <a:rPr lang="en-US" altLang="ko-KR" sz="2400" dirty="0"/>
              <a:t>, </a:t>
            </a:r>
            <a:r>
              <a:rPr lang="ko-KR" altLang="en-US" sz="2400" dirty="0"/>
              <a:t>거슬러 줘야할 돈 </a:t>
            </a:r>
            <a:r>
              <a:rPr lang="en-US" altLang="ko-KR" sz="2400" dirty="0"/>
              <a:t>N</a:t>
            </a:r>
            <a:r>
              <a:rPr lang="ko-KR" altLang="en-US" sz="2400" dirty="0"/>
              <a:t>은 항상 </a:t>
            </a:r>
            <a:r>
              <a:rPr lang="en-US" altLang="ko-KR" sz="2400" dirty="0"/>
              <a:t>10</a:t>
            </a:r>
            <a:r>
              <a:rPr lang="ko-KR" altLang="en-US" sz="2400" dirty="0"/>
              <a:t>의 배수입니다</a:t>
            </a:r>
            <a:r>
              <a:rPr lang="en-US" altLang="ko-KR" sz="2400" dirty="0"/>
              <a:t>.(</a:t>
            </a:r>
            <a:r>
              <a:rPr lang="ko-KR" altLang="en-US" sz="2400" dirty="0"/>
              <a:t>즉</a:t>
            </a:r>
            <a:r>
              <a:rPr lang="en-US" altLang="ko-KR" sz="2400" dirty="0"/>
              <a:t>, </a:t>
            </a:r>
            <a:r>
              <a:rPr lang="ko-KR" altLang="en-US" sz="2400" dirty="0"/>
              <a:t>거슬러주지 못할 경우 없음</a:t>
            </a:r>
            <a:r>
              <a:rPr lang="en-US" altLang="ko-KR" sz="2400" dirty="0"/>
              <a:t>)</a:t>
            </a:r>
          </a:p>
          <a:p>
            <a:pPr lvl="1">
              <a:lnSpc>
                <a:spcPct val="100000"/>
              </a:lnSpc>
            </a:pPr>
            <a:r>
              <a:rPr lang="ko-KR" altLang="en-US" sz="2000" dirty="0"/>
              <a:t>최적의 해를 빠르게 구하기 위해서는 가장 큰 화폐단위부터 돈을 거슬러 주면 됩니다</a:t>
            </a:r>
            <a:r>
              <a:rPr lang="en-US" altLang="ko-KR" sz="2000" dirty="0"/>
              <a:t>.</a:t>
            </a:r>
          </a:p>
          <a:p>
            <a:pPr lvl="2">
              <a:lnSpc>
                <a:spcPct val="100000"/>
              </a:lnSpc>
            </a:pPr>
            <a:r>
              <a:rPr lang="ko-KR" altLang="en-US" sz="1800" dirty="0"/>
              <a:t>가지고 있는 동전 중에서 </a:t>
            </a:r>
            <a:r>
              <a:rPr lang="ko-KR" altLang="en-US" sz="1800" b="1" dirty="0"/>
              <a:t>큰 단위가 항상 작은 단위의 배수이므로 작은 단위의 동전들을 종합해 다른 해가 나올 수 없기 때문</a:t>
            </a:r>
            <a:r>
              <a:rPr lang="ko-KR" altLang="en-US" sz="1800" dirty="0"/>
              <a:t>입니다</a:t>
            </a:r>
            <a:r>
              <a:rPr lang="en-US" altLang="ko-KR" sz="1800" dirty="0"/>
              <a:t>.</a:t>
            </a:r>
          </a:p>
          <a:p>
            <a:pPr lvl="1">
              <a:lnSpc>
                <a:spcPct val="100000"/>
              </a:lnSpc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524101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9F5241-47D9-4842-8AD6-7EEF6723A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탐욕 알고리즘</a:t>
            </a:r>
            <a:r>
              <a:rPr lang="en-US" altLang="ko-KR" b="1" dirty="0"/>
              <a:t>_</a:t>
            </a:r>
            <a:r>
              <a:rPr lang="ko-KR" altLang="en-US" b="1" dirty="0"/>
              <a:t>예제 </a:t>
            </a:r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95EA28-39F7-4FAC-B242-2717BED97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400" dirty="0"/>
              <a:t>당신은 음식점의 계산을 도와주는 점원입니다</a:t>
            </a:r>
            <a:r>
              <a:rPr lang="en-US" altLang="ko-KR" sz="2400" dirty="0"/>
              <a:t>. </a:t>
            </a:r>
            <a:r>
              <a:rPr lang="ko-KR" altLang="en-US" sz="2400" dirty="0"/>
              <a:t>카운터에는 거스름돈으로 사용할 </a:t>
            </a:r>
            <a:r>
              <a:rPr lang="en-US" altLang="ko-KR" sz="2400" dirty="0"/>
              <a:t>500</a:t>
            </a:r>
            <a:r>
              <a:rPr lang="ko-KR" altLang="en-US" sz="2400" dirty="0"/>
              <a:t>원</a:t>
            </a:r>
            <a:r>
              <a:rPr lang="en-US" altLang="ko-KR" sz="2400" dirty="0"/>
              <a:t>, 100</a:t>
            </a:r>
            <a:r>
              <a:rPr lang="ko-KR" altLang="en-US" sz="2400" dirty="0"/>
              <a:t>원</a:t>
            </a:r>
            <a:r>
              <a:rPr lang="en-US" altLang="ko-KR" sz="2400" dirty="0"/>
              <a:t>, 50</a:t>
            </a:r>
            <a:r>
              <a:rPr lang="ko-KR" altLang="en-US" sz="2400" dirty="0"/>
              <a:t>원</a:t>
            </a:r>
            <a:r>
              <a:rPr lang="en-US" altLang="ko-KR" sz="2400" dirty="0"/>
              <a:t>, 10</a:t>
            </a:r>
            <a:r>
              <a:rPr lang="ko-KR" altLang="en-US" sz="2400" dirty="0"/>
              <a:t>원 </a:t>
            </a:r>
            <a:r>
              <a:rPr lang="ko-KR" altLang="en-US" sz="2400" dirty="0" err="1"/>
              <a:t>짜리</a:t>
            </a:r>
            <a:r>
              <a:rPr lang="ko-KR" altLang="en-US" sz="2400" dirty="0"/>
              <a:t> 동전이 무한히 존재한다고 가정합니다</a:t>
            </a:r>
            <a:r>
              <a:rPr lang="en-US" altLang="ko-KR" sz="2400" dirty="0"/>
              <a:t>. </a:t>
            </a:r>
            <a:r>
              <a:rPr lang="ko-KR" altLang="en-US" sz="2400" dirty="0"/>
              <a:t>손님에게 거슬러 주어야 할 돈이 </a:t>
            </a:r>
            <a:r>
              <a:rPr lang="en-US" altLang="ko-KR" sz="2400" dirty="0"/>
              <a:t>N</a:t>
            </a:r>
            <a:r>
              <a:rPr lang="ko-KR" altLang="en-US" sz="2400" dirty="0"/>
              <a:t>원일 때</a:t>
            </a:r>
            <a:r>
              <a:rPr lang="en-US" altLang="ko-KR" sz="2400" dirty="0"/>
              <a:t>, </a:t>
            </a:r>
            <a:r>
              <a:rPr lang="ko-KR" altLang="en-US" sz="2400" dirty="0"/>
              <a:t>거슬러 주어야 할 동전의 최소 개수를 구하세요</a:t>
            </a:r>
            <a:r>
              <a:rPr lang="en-US" altLang="ko-KR" sz="2400" dirty="0"/>
              <a:t>. </a:t>
            </a:r>
            <a:r>
              <a:rPr lang="ko-KR" altLang="en-US" sz="2400" dirty="0"/>
              <a:t>단</a:t>
            </a:r>
            <a:r>
              <a:rPr lang="en-US" altLang="ko-KR" sz="2400" dirty="0"/>
              <a:t>, </a:t>
            </a:r>
            <a:r>
              <a:rPr lang="ko-KR" altLang="en-US" sz="2400" dirty="0"/>
              <a:t>거슬러 줘야할 돈 </a:t>
            </a:r>
            <a:r>
              <a:rPr lang="en-US" altLang="ko-KR" sz="2400" dirty="0"/>
              <a:t>N</a:t>
            </a:r>
            <a:r>
              <a:rPr lang="ko-KR" altLang="en-US" sz="2400" dirty="0"/>
              <a:t>은 항상 </a:t>
            </a:r>
            <a:r>
              <a:rPr lang="en-US" altLang="ko-KR" sz="2400" dirty="0"/>
              <a:t>10</a:t>
            </a:r>
            <a:r>
              <a:rPr lang="ko-KR" altLang="en-US" sz="2400" dirty="0"/>
              <a:t>의 배수입니다</a:t>
            </a:r>
            <a:r>
              <a:rPr lang="en-US" altLang="ko-KR" sz="2400" dirty="0"/>
              <a:t>.(</a:t>
            </a:r>
            <a:r>
              <a:rPr lang="ko-KR" altLang="en-US" sz="2400" dirty="0"/>
              <a:t>즉</a:t>
            </a:r>
            <a:r>
              <a:rPr lang="en-US" altLang="ko-KR" sz="2400" dirty="0"/>
              <a:t>, </a:t>
            </a:r>
            <a:r>
              <a:rPr lang="ko-KR" altLang="en-US" sz="2400" dirty="0"/>
              <a:t>거슬러주지 못할 경우 없음</a:t>
            </a:r>
            <a:r>
              <a:rPr lang="en-US" altLang="ko-KR" sz="2400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altLang="ko-KR" sz="2000" dirty="0"/>
              <a:t>N = 1,260</a:t>
            </a:r>
            <a:r>
              <a:rPr lang="ko-KR" altLang="en-US" sz="2000" dirty="0"/>
              <a:t>원일 때의 예시 풀이방법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800730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770FFC-213D-4EB8-A79D-C2D3C2687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탐욕 알고리즘</a:t>
            </a:r>
            <a:r>
              <a:rPr lang="en-US" altLang="ko-KR" b="1" dirty="0"/>
              <a:t>_</a:t>
            </a:r>
            <a:r>
              <a:rPr lang="ko-KR" altLang="en-US" b="1" dirty="0"/>
              <a:t>예제 </a:t>
            </a:r>
            <a:r>
              <a:rPr lang="en-US" altLang="ko-KR" b="1" dirty="0"/>
              <a:t>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46FB12-1E0B-49C3-9615-4B701E52E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2" descr="https://lh5.googleusercontent.com/EVPJZUQLdaoOiCzHaSwT7YxnQRqtctMWOLAdWtmsg3ZgwOXbUGYkKTyKQ80BBgTwDgPmtbsv1XYb0msMsxZZqrClQk8eRMgWj43y5P0-mWvf9xdOXjVuBceF7Z_s7T26ds8ZggqNlgA=s1600">
            <a:extLst>
              <a:ext uri="{FF2B5EF4-FFF2-40B4-BE49-F238E27FC236}">
                <a16:creationId xmlns:a16="http://schemas.microsoft.com/office/drawing/2014/main" id="{2276B680-0095-44F4-80A0-D92CBC92AC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241" y="281750"/>
            <a:ext cx="4530055" cy="2020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s://lh6.googleusercontent.com/xfHPz-bKHuR6ikUY-AX0L8YaPvE-3RL8R8Ch3v_ylBVodxtX_pe9WUST6rEiZQTvKIfSHO4uEI7sVAOgtje7BuFSF9cEXTwqu7_5PGX-VfzCZ9-JDs61AKNjDw3SbexxgGrXv-RxFTY=s1600">
            <a:extLst>
              <a:ext uri="{FF2B5EF4-FFF2-40B4-BE49-F238E27FC236}">
                <a16:creationId xmlns:a16="http://schemas.microsoft.com/office/drawing/2014/main" id="{4FF615D7-C690-4F89-8ED8-3CE0A78D00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242" y="2436880"/>
            <a:ext cx="4530055" cy="1984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https://lh5.googleusercontent.com/EAwr48rM2LBd4Fu40FLdlKnBtHMW6WwSeAsbIR14u0UdG1Q-IG8seibUOdJ5QlmJV2nQ9skU0Ebtuj3S2l8ZhsB-IWEC9TIqs3TebGA_VM1jGMLmmOHTNV4c1uoEIxHi33zglCuR9eM=s1600">
            <a:extLst>
              <a:ext uri="{FF2B5EF4-FFF2-40B4-BE49-F238E27FC236}">
                <a16:creationId xmlns:a16="http://schemas.microsoft.com/office/drawing/2014/main" id="{6C1132DA-BEEA-4ECA-A2A6-93C48EE35D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660" y="4668497"/>
            <a:ext cx="4461637" cy="2042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https://lh5.googleusercontent.com/KCw6x5JpAMNpobR3F3WqtHntXBzTZcK5yEQGM35r_RiIL0PLsOCI9CLzNtYP7A1XLZcLzBLBz5eiUBTqrq3_V9iCYsWxUGFqUKEnvXvWcSGs1a9CfwFPP4QLNQ1KEqppjbkiFmd5gOU=s1600">
            <a:extLst>
              <a:ext uri="{FF2B5EF4-FFF2-40B4-BE49-F238E27FC236}">
                <a16:creationId xmlns:a16="http://schemas.microsoft.com/office/drawing/2014/main" id="{0B3F67E5-29DE-4B62-B741-47E48BA886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5243" y="284575"/>
            <a:ext cx="4589526" cy="2020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https://lh6.googleusercontent.com/ON67EDUcoiebeyiWMN2kLc_qWVNu0fZMcoPQPrYBAqfIStRrJcm4ilroN9U6gZgIBuvM7-VUMa85bqYeoMSd5WO9YGdpjm5oouUHerz-KUWQXfnm0M3aiGqtfPxwZ0sfbcA27MM_l1w=s1600">
            <a:extLst>
              <a:ext uri="{FF2B5EF4-FFF2-40B4-BE49-F238E27FC236}">
                <a16:creationId xmlns:a16="http://schemas.microsoft.com/office/drawing/2014/main" id="{EB51BAAC-AA92-471B-A384-98EAF72A0C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8623" y="2436880"/>
            <a:ext cx="4506145" cy="2021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A6BFE34-CBC4-4AED-BFC1-FC8AE10A76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4602216"/>
            <a:ext cx="5706750" cy="217467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4D9EA50-11EC-41F4-A54A-EA5F050CC52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77132" y="4332516"/>
            <a:ext cx="570519" cy="53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757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D571FAE5C9783B409AE973E9951BD30D" ma:contentTypeVersion="8" ma:contentTypeDescription="새 문서를 만듭니다." ma:contentTypeScope="" ma:versionID="a680276e835d01b5d79d2ac148175455">
  <xsd:schema xmlns:xsd="http://www.w3.org/2001/XMLSchema" xmlns:xs="http://www.w3.org/2001/XMLSchema" xmlns:p="http://schemas.microsoft.com/office/2006/metadata/properties" xmlns:ns3="4237baa0-6fbd-4460-82d3-98341173598a" targetNamespace="http://schemas.microsoft.com/office/2006/metadata/properties" ma:root="true" ma:fieldsID="cf09193de451bc1bdc41a58c0efa92dc" ns3:_="">
    <xsd:import namespace="4237baa0-6fbd-4460-82d3-98341173598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LengthInSecond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37baa0-6fbd-4460-82d3-98341173598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D44F706-E4CC-4D43-B21D-3D7E125CD0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237baa0-6fbd-4460-82d3-98341173598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5563712-4857-43E9-A00D-A3F68F4BC281}">
  <ds:schemaRefs>
    <ds:schemaRef ds:uri="http://schemas.openxmlformats.org/package/2006/metadata/core-properties"/>
    <ds:schemaRef ds:uri="http://purl.org/dc/dcmitype/"/>
    <ds:schemaRef ds:uri="http://purl.org/dc/terms/"/>
    <ds:schemaRef ds:uri="4237baa0-6fbd-4460-82d3-98341173598a"/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purl.org/dc/elements/1.1/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8CB2AD89-CB2E-4978-8EDA-E46F80890A3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2664</TotalTime>
  <Words>782</Words>
  <Application>Microsoft Office PowerPoint</Application>
  <PresentationFormat>와이드스크린</PresentationFormat>
  <Paragraphs>88</Paragraphs>
  <Slides>17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Arial</vt:lpstr>
      <vt:lpstr>나눔고딕</vt:lpstr>
      <vt:lpstr>맑은 고딕</vt:lpstr>
      <vt:lpstr>Office 테마</vt:lpstr>
      <vt:lpstr>컴퓨터과학적사고_15주차 실습</vt:lpstr>
      <vt:lpstr>저번 주 과제 풀이_1</vt:lpstr>
      <vt:lpstr>저번 주 과제 풀이_2</vt:lpstr>
      <vt:lpstr>금일 실습시간</vt:lpstr>
      <vt:lpstr>탐욕 알고리즘</vt:lpstr>
      <vt:lpstr>탐욕 알고리즘</vt:lpstr>
      <vt:lpstr>탐욕 알고리즘_예제 1</vt:lpstr>
      <vt:lpstr>탐욕 알고리즘_예제 1</vt:lpstr>
      <vt:lpstr>탐욕 알고리즘_예제 1</vt:lpstr>
      <vt:lpstr>탐욕 알고리즘_예제 2</vt:lpstr>
      <vt:lpstr>탐욕 알고리즘_예제 2</vt:lpstr>
      <vt:lpstr>프랙탈</vt:lpstr>
      <vt:lpstr>프랙탈_코흐 눈송이</vt:lpstr>
      <vt:lpstr>프랙탈_코흐 눈송이</vt:lpstr>
      <vt:lpstr>프랙탈_코흐 눈송이</vt:lpstr>
      <vt:lpstr>프랙탈_나무</vt:lpstr>
      <vt:lpstr>프랙탈_나무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컴퓨터과학적사고- 1주차 실습</dc:title>
  <dc:creator>김현정</dc:creator>
  <cp:lastModifiedBy>김현정</cp:lastModifiedBy>
  <cp:revision>56</cp:revision>
  <dcterms:created xsi:type="dcterms:W3CDTF">2022-09-01T06:32:13Z</dcterms:created>
  <dcterms:modified xsi:type="dcterms:W3CDTF">2023-05-23T07:58:06Z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0x010100D571FAE5C9783B409AE973E9951BD30D</vt:lpwstr>
  </property>
</Properties>
</file>