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80" r:id="rId7"/>
    <p:sldId id="288" r:id="rId8"/>
    <p:sldId id="281" r:id="rId9"/>
    <p:sldId id="282" r:id="rId10"/>
    <p:sldId id="283" r:id="rId11"/>
    <p:sldId id="275" r:id="rId12"/>
    <p:sldId id="278" r:id="rId13"/>
    <p:sldId id="284" r:id="rId14"/>
    <p:sldId id="286" r:id="rId15"/>
    <p:sldId id="285" r:id="rId16"/>
    <p:sldId id="287" r:id="rId17"/>
    <p:sldId id="290" r:id="rId18"/>
    <p:sldId id="291" r:id="rId19"/>
    <p:sldId id="276" r:id="rId20"/>
    <p:sldId id="277" r:id="rId21"/>
    <p:sldId id="29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25" autoAdjust="0"/>
  </p:normalViewPr>
  <p:slideViewPr>
    <p:cSldViewPr snapToGrid="0">
      <p:cViewPr>
        <p:scale>
          <a:sx n="66" d="100"/>
          <a:sy n="66" d="100"/>
        </p:scale>
        <p:origin x="-144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201B6975-7F3C-4981-83AE-E1613568E4C0}"/>
    <pc:docChg chg="undo modSld">
      <pc:chgData name="김현정" userId="76e40750-9619-419b-8a73-9f9aa43bfdb9" providerId="ADAL" clId="{201B6975-7F3C-4981-83AE-E1613568E4C0}" dt="2023-03-07T14:39:43.003" v="180" actId="20577"/>
      <pc:docMkLst>
        <pc:docMk/>
      </pc:docMkLst>
      <pc:sldChg chg="modSp">
        <pc:chgData name="김현정" userId="76e40750-9619-419b-8a73-9f9aa43bfdb9" providerId="ADAL" clId="{201B6975-7F3C-4981-83AE-E1613568E4C0}" dt="2023-03-06T03:35:33.981" v="1" actId="20577"/>
        <pc:sldMkLst>
          <pc:docMk/>
          <pc:sldMk cId="3588343534" sldId="256"/>
        </pc:sldMkLst>
        <pc:spChg chg="mod">
          <ac:chgData name="김현정" userId="76e40750-9619-419b-8a73-9f9aa43bfdb9" providerId="ADAL" clId="{201B6975-7F3C-4981-83AE-E1613568E4C0}" dt="2023-03-06T03:35:33.981" v="1" actId="20577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201B6975-7F3C-4981-83AE-E1613568E4C0}" dt="2023-03-07T14:39:43.003" v="180" actId="20577"/>
        <pc:sldMkLst>
          <pc:docMk/>
          <pc:sldMk cId="1494543877" sldId="292"/>
        </pc:sldMkLst>
        <pc:spChg chg="mod">
          <ac:chgData name="김현정" userId="76e40750-9619-419b-8a73-9f9aa43bfdb9" providerId="ADAL" clId="{201B6975-7F3C-4981-83AE-E1613568E4C0}" dt="2023-03-07T14:39:43.003" v="180" actId="20577"/>
          <ac:spMkLst>
            <pc:docMk/>
            <pc:sldMk cId="1494543877" sldId="292"/>
            <ac:spMk id="3" creationId="{1F085B70-BE78-D548-B2D9-4A0741625788}"/>
          </ac:spMkLst>
        </pc:spChg>
      </pc:sldChg>
    </pc:docChg>
  </pc:docChgLst>
  <pc:docChgLst>
    <pc:chgData name="김현정" userId="76e40750-9619-419b-8a73-9f9aa43bfdb9" providerId="ADAL" clId="{8DD0C771-FD71-4EB2-84C9-EB63EE60724D}"/>
    <pc:docChg chg="modSld">
      <pc:chgData name="김현정" userId="76e40750-9619-419b-8a73-9f9aa43bfdb9" providerId="ADAL" clId="{8DD0C771-FD71-4EB2-84C9-EB63EE60724D}" dt="2023-03-02T08:21:15.068" v="25"/>
      <pc:docMkLst>
        <pc:docMk/>
      </pc:docMkLst>
      <pc:sldChg chg="modSp">
        <pc:chgData name="김현정" userId="76e40750-9619-419b-8a73-9f9aa43bfdb9" providerId="ADAL" clId="{8DD0C771-FD71-4EB2-84C9-EB63EE60724D}" dt="2023-03-02T08:20:34.252" v="5" actId="20577"/>
        <pc:sldMkLst>
          <pc:docMk/>
          <pc:sldMk cId="3588343534" sldId="256"/>
        </pc:sldMkLst>
        <pc:spChg chg="mod">
          <ac:chgData name="김현정" userId="76e40750-9619-419b-8a73-9f9aa43bfdb9" providerId="ADAL" clId="{8DD0C771-FD71-4EB2-84C9-EB63EE60724D}" dt="2023-03-02T08:20:34.252" v="5" actId="20577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8DD0C771-FD71-4EB2-84C9-EB63EE60724D}" dt="2023-03-02T08:21:15.068" v="25"/>
        <pc:sldMkLst>
          <pc:docMk/>
          <pc:sldMk cId="1494543877" sldId="292"/>
        </pc:sldMkLst>
        <pc:spChg chg="mod">
          <ac:chgData name="김현정" userId="76e40750-9619-419b-8a73-9f9aa43bfdb9" providerId="ADAL" clId="{8DD0C771-FD71-4EB2-84C9-EB63EE60724D}" dt="2023-03-02T08:21:15.068" v="25"/>
          <ac:spMkLst>
            <pc:docMk/>
            <pc:sldMk cId="1494543877" sldId="292"/>
            <ac:spMk id="3" creationId="{1F085B70-BE78-D548-B2D9-4A07416257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단락의 크기를 인식 </a:t>
            </a:r>
            <a:r>
              <a:rPr lang="en-US" altLang="ko-KR" dirty="0"/>
              <a:t>(</a:t>
            </a:r>
            <a:r>
              <a:rPr lang="ko-KR" altLang="en-US" dirty="0"/>
              <a:t>다르면 코드 오류 家</a:t>
            </a:r>
            <a:r>
              <a:rPr lang="en-US" altLang="ko-KR" dirty="0"/>
              <a:t>) -&gt; </a:t>
            </a:r>
            <a:r>
              <a:rPr lang="ko-KR" altLang="en-US" dirty="0"/>
              <a:t>하위 단락 코드 작성 시 주의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5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파이썬 고유의 함수 단어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0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실수형으로 정수 지정 시 </a:t>
            </a:r>
            <a:r>
              <a:rPr lang="en-US" altLang="ko-KR" dirty="0"/>
              <a:t>10.0 </a:t>
            </a:r>
            <a:r>
              <a:rPr lang="ko-KR" altLang="en-US" dirty="0"/>
              <a:t>이런 식으로 표시 됨 </a:t>
            </a:r>
            <a:r>
              <a:rPr lang="en-US" altLang="ko-KR" dirty="0"/>
              <a:t>(</a:t>
            </a:r>
            <a:r>
              <a:rPr lang="ko-KR" altLang="en-US" dirty="0"/>
              <a:t>소수점 이하 한 자리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문자로 선언 시 연산 불가능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3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4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%f : </a:t>
            </a:r>
            <a:r>
              <a:rPr lang="ko-KR" altLang="en-US" dirty="0"/>
              <a:t>소수점 아래 </a:t>
            </a:r>
            <a:r>
              <a:rPr lang="en-US" altLang="ko-KR" dirty="0"/>
              <a:t>6</a:t>
            </a:r>
            <a:r>
              <a:rPr lang="ko-KR" altLang="en-US" dirty="0"/>
              <a:t>자리가 기본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9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실수를 정수형</a:t>
            </a:r>
            <a:r>
              <a:rPr lang="en-US" altLang="ko-KR" dirty="0"/>
              <a:t>(%d)</a:t>
            </a:r>
            <a:r>
              <a:rPr lang="ko-KR" altLang="en-US" dirty="0"/>
              <a:t>로 출력하면 소수점 아래는 버림 처리</a:t>
            </a:r>
            <a:endParaRPr lang="en-US" altLang="ko-KR" dirty="0"/>
          </a:p>
          <a:p>
            <a:r>
              <a:rPr lang="ko-KR" altLang="en-US" dirty="0"/>
              <a:t>보이는 것만 정수로 바뀐 것이니 헷갈리지 말 것</a:t>
            </a:r>
            <a:r>
              <a:rPr lang="en-US" altLang="ko-KR" dirty="0"/>
              <a:t>! (</a:t>
            </a:r>
            <a:r>
              <a:rPr lang="ko-KR" altLang="en-US" dirty="0"/>
              <a:t>실제는 실수 그대로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7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★기본적으로 문자열로 인식★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_2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2023 .03 .08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종류 바꾸기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ea typeface="NanumGothic" panose="020D0604000000000000" pitchFamily="34" charset="-127"/>
              </a:rPr>
              <a:t>int( )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정수로 변경하고 싶을 때 사용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실수를 정수로 바꾸면 소수점 이하는 </a:t>
            </a:r>
            <a:r>
              <a:rPr lang="ko-KR" altLang="en-US" sz="2800" dirty="0" err="1">
                <a:ea typeface="NanumGothic" panose="020D0604000000000000" pitchFamily="34" charset="-127"/>
              </a:rPr>
              <a:t>버려짐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200" dirty="0">
                <a:ea typeface="NanumGothic" panose="020D0604000000000000" pitchFamily="34" charset="-127"/>
              </a:rPr>
              <a:t>float( )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실수로 변경하고 싶을 때 사용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200" dirty="0">
                <a:ea typeface="NanumGothic" panose="020D0604000000000000" pitchFamily="34" charset="-127"/>
              </a:rPr>
              <a:t>str( )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문자로 변경하고 싶을 때 사용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4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종류 바꾸기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1B7673-7F1B-4B65-8190-1C8DB57D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03" y="1295621"/>
            <a:ext cx="2867120" cy="2205477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0F6A0D2-D5B1-48CE-B2FC-BA2BFCB9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3127" y="4145880"/>
            <a:ext cx="4437281" cy="26014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39E2D2-A143-4885-BE05-24798F65F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972" y="4166408"/>
            <a:ext cx="2023736" cy="1585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516DCD-37D4-41B8-AD3E-CBB2A5B57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163" y="4915038"/>
            <a:ext cx="2023736" cy="83662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08C4D0E-CB38-49E7-8F36-3E106B34AB06}"/>
              </a:ext>
            </a:extLst>
          </p:cNvPr>
          <p:cNvGrpSpPr/>
          <p:nvPr/>
        </p:nvGrpSpPr>
        <p:grpSpPr>
          <a:xfrm>
            <a:off x="583127" y="1295621"/>
            <a:ext cx="5254965" cy="2732920"/>
            <a:chOff x="583127" y="1295621"/>
            <a:chExt cx="5254965" cy="27329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564113-784B-467B-9832-5E2E6F78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127" y="1295621"/>
              <a:ext cx="5254965" cy="27329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E2FACC-2521-4816-80F9-BC3A04255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1767" y="3342021"/>
              <a:ext cx="2866105" cy="370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6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출력과 입력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ea typeface="NanumGothic" panose="020D0604000000000000" pitchFamily="34" charset="-127"/>
              </a:rPr>
              <a:t>변수 값 출력하기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서식문자</a:t>
            </a:r>
            <a:r>
              <a:rPr lang="en-US" altLang="ko-KR" sz="2800" dirty="0">
                <a:ea typeface="NanumGothic" panose="020D0604000000000000" pitchFamily="34" charset="-127"/>
              </a:rPr>
              <a:t>(%)</a:t>
            </a:r>
            <a:r>
              <a:rPr lang="ko-KR" altLang="en-US" sz="2800" dirty="0">
                <a:ea typeface="NanumGothic" panose="020D0604000000000000" pitchFamily="34" charset="-127"/>
              </a:rPr>
              <a:t>를 이용해 문자열 특정 위치에 변수 값 출력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sz="2400" dirty="0">
                <a:ea typeface="NanumGothic" panose="020D0604000000000000" pitchFamily="34" charset="-127"/>
              </a:rPr>
              <a:t>% </a:t>
            </a:r>
            <a:r>
              <a:rPr lang="ko-KR" altLang="en-US" sz="2400" dirty="0">
                <a:ea typeface="NanumGothic" panose="020D0604000000000000" pitchFamily="34" charset="-127"/>
              </a:rPr>
              <a:t>다음 변수 </a:t>
            </a:r>
            <a:r>
              <a:rPr lang="en-US" altLang="ko-KR" sz="2400" dirty="0">
                <a:ea typeface="NanumGothic" panose="020D0604000000000000" pitchFamily="34" charset="-127"/>
              </a:rPr>
              <a:t>2</a:t>
            </a:r>
            <a:r>
              <a:rPr lang="ko-KR" altLang="en-US" sz="2400" dirty="0">
                <a:ea typeface="NanumGothic" panose="020D0604000000000000" pitchFamily="34" charset="-127"/>
              </a:rPr>
              <a:t>개 이상일 때는 괄호를 </a:t>
            </a:r>
            <a:r>
              <a:rPr lang="ko-KR" altLang="en-US" sz="2400" dirty="0" err="1">
                <a:ea typeface="NanumGothic" panose="020D0604000000000000" pitchFamily="34" charset="-127"/>
              </a:rPr>
              <a:t>묶어줘야함</a:t>
            </a:r>
            <a:endParaRPr lang="en-US" altLang="ko-KR" sz="24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쉼표를 이용해 여러 개 데이터 동시에 나열 가능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400" dirty="0">
                <a:ea typeface="NanumGothic" panose="020D0604000000000000" pitchFamily="34" charset="-127"/>
              </a:rPr>
              <a:t>쉼표를 이용하면 공백 문자가 하나씩 같이 출력됨</a:t>
            </a:r>
            <a:endParaRPr lang="en-US" altLang="ko-KR" sz="24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2DF549-FF0A-4580-9083-0EB83CA2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4" y="4873399"/>
            <a:ext cx="7411484" cy="16194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FB0A1F-5959-46C5-9ED3-8CD76114A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12" y="4471386"/>
            <a:ext cx="4649700" cy="11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출력과 입력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ea typeface="NanumGothic" panose="020D0604000000000000" pitchFamily="34" charset="-127"/>
              </a:rPr>
              <a:t>서식문자의 종류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48E6C6-6C93-4A37-A06E-C6B060BA5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87367"/>
              </p:ext>
            </p:extLst>
          </p:nvPr>
        </p:nvGraphicFramePr>
        <p:xfrm>
          <a:off x="1126390" y="2501900"/>
          <a:ext cx="76395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260">
                  <a:extLst>
                    <a:ext uri="{9D8B030D-6E8A-4147-A177-3AD203B41FA5}">
                      <a16:colId xmlns:a16="http://schemas.microsoft.com/office/drawing/2014/main" val="254074986"/>
                    </a:ext>
                  </a:extLst>
                </a:gridCol>
                <a:gridCol w="1328630">
                  <a:extLst>
                    <a:ext uri="{9D8B030D-6E8A-4147-A177-3AD203B41FA5}">
                      <a16:colId xmlns:a16="http://schemas.microsoft.com/office/drawing/2014/main" val="3360593852"/>
                    </a:ext>
                  </a:extLst>
                </a:gridCol>
                <a:gridCol w="4655651">
                  <a:extLst>
                    <a:ext uri="{9D8B030D-6E8A-4147-A177-3AD203B41FA5}">
                      <a16:colId xmlns:a16="http://schemas.microsoft.com/office/drawing/2014/main" val="3730050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서식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6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Digit, </a:t>
                      </a:r>
                      <a:r>
                        <a:rPr lang="ko-KR" altLang="en-US" dirty="0"/>
                        <a:t>정수 뿐만 아니라 실수를 정수로 출력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Float, </a:t>
                      </a:r>
                      <a:r>
                        <a:rPr lang="ko-KR" altLang="en-US" dirty="0"/>
                        <a:t>소수점 이하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자리까지 출력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Character, 1</a:t>
                      </a:r>
                      <a:r>
                        <a:rPr lang="ko-KR" altLang="en-US" dirty="0"/>
                        <a:t>개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문자열 출력 시 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7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개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String, </a:t>
                      </a:r>
                      <a:r>
                        <a:rPr lang="ko-KR" altLang="en-US" dirty="0"/>
                        <a:t>여러 개 문자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불형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5085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CCD1359-43C2-4D8B-9DD4-ACF3458B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90" y="4561596"/>
            <a:ext cx="5830114" cy="2095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CA8949-311B-4EF3-AE56-04AF2857B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095" y="4561596"/>
            <a:ext cx="4764276" cy="10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2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출력과 입력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ea typeface="NanumGothic" panose="020D0604000000000000" pitchFamily="34" charset="-127"/>
              </a:rPr>
              <a:t>input( )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사용자로부터 입력 받는 함수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800" dirty="0">
                <a:ea typeface="NanumGothic" panose="020D0604000000000000" pitchFamily="34" charset="-127"/>
              </a:rPr>
              <a:t>Input()</a:t>
            </a:r>
            <a:r>
              <a:rPr lang="ko-KR" altLang="en-US" sz="2800" dirty="0">
                <a:ea typeface="NanumGothic" panose="020D0604000000000000" pitchFamily="34" charset="-127"/>
              </a:rPr>
              <a:t>에서 입력되는 모든 데이터는 문자열</a:t>
            </a:r>
            <a:r>
              <a:rPr lang="en-US" altLang="ko-KR" sz="2800" dirty="0">
                <a:ea typeface="NanumGothic" panose="020D0604000000000000" pitchFamily="34" charset="-127"/>
              </a:rPr>
              <a:t>(str)</a:t>
            </a:r>
            <a:r>
              <a:rPr lang="ko-KR" altLang="en-US" sz="2800" dirty="0">
                <a:ea typeface="NanumGothic" panose="020D0604000000000000" pitchFamily="34" charset="-127"/>
              </a:rPr>
              <a:t>로 처리됨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0" y="3528048"/>
            <a:ext cx="4401164" cy="2695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79" y="3528048"/>
            <a:ext cx="2173097" cy="18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수업 중 실습 과제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출력문을 보고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ea typeface="NanumGothic" panose="020D0604000000000000" pitchFamily="34" charset="-127"/>
              </a:rPr>
              <a:t>빈칸에 들어갈 코드를 정확하게 </a:t>
            </a:r>
            <a:r>
              <a:rPr lang="ko-KR" altLang="en-US" sz="3200" dirty="0" err="1">
                <a:ea typeface="NanumGothic" panose="020D0604000000000000" pitchFamily="34" charset="-127"/>
              </a:rPr>
              <a:t>기입하시오</a:t>
            </a:r>
            <a:r>
              <a:rPr lang="en-US" altLang="ko-KR" sz="3200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BC1E00-173E-4FAD-9CB9-67008046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634" y="3240759"/>
            <a:ext cx="4939554" cy="15210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B5999B-FB91-4362-893D-537D42EA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0" y="3240759"/>
            <a:ext cx="629690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7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출력문을 보고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ea typeface="NanumGothic" panose="020D0604000000000000" pitchFamily="34" charset="-127"/>
              </a:rPr>
              <a:t>빈칸에 들어갈 코드를 정확하게 </a:t>
            </a:r>
            <a:r>
              <a:rPr lang="ko-KR" altLang="en-US" sz="3200" dirty="0" err="1">
                <a:ea typeface="NanumGothic" panose="020D0604000000000000" pitchFamily="34" charset="-127"/>
              </a:rPr>
              <a:t>기입하시오</a:t>
            </a:r>
            <a:r>
              <a:rPr lang="en-US" altLang="ko-KR" sz="3200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C9724-9153-4730-872D-EA3DFCF4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92" y="2855464"/>
            <a:ext cx="3011865" cy="1483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068851-47D5-43DA-BEAB-5F187248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09" y="2855464"/>
            <a:ext cx="6409374" cy="25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공식</a:t>
            </a:r>
            <a:r>
              <a:rPr lang="en-US" altLang="ko-KR" sz="3200" dirty="0">
                <a:ea typeface="NanumGothic" panose="020D0604000000000000" pitchFamily="34" charset="-127"/>
              </a:rPr>
              <a:t>: (0.394 </a:t>
            </a:r>
            <a:r>
              <a:rPr lang="ko-KR" altLang="en-US" sz="3200" dirty="0">
                <a:ea typeface="NanumGothic" panose="020D0604000000000000" pitchFamily="34" charset="-127"/>
              </a:rPr>
              <a:t>* </a:t>
            </a:r>
            <a:r>
              <a:rPr lang="en-US" altLang="ko-KR" sz="3200" dirty="0">
                <a:ea typeface="NanumGothic" panose="020D0604000000000000" pitchFamily="34" charset="-127"/>
              </a:rPr>
              <a:t>a )+ 4.15934 </a:t>
            </a:r>
            <a:r>
              <a:rPr lang="ko-KR" altLang="en-US" sz="3200" dirty="0">
                <a:ea typeface="NanumGothic" panose="020D0604000000000000" pitchFamily="34" charset="-127"/>
              </a:rPr>
              <a:t> 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출력문을 참고하여 사용자에게 정수 </a:t>
            </a:r>
            <a:r>
              <a:rPr lang="en-US" altLang="ko-KR" sz="3200" dirty="0">
                <a:ea typeface="NanumGothic" panose="020D0604000000000000" pitchFamily="34" charset="-127"/>
              </a:rPr>
              <a:t>a</a:t>
            </a:r>
            <a:r>
              <a:rPr lang="ko-KR" altLang="en-US" sz="3200" dirty="0">
                <a:ea typeface="NanumGothic" panose="020D0604000000000000" pitchFamily="34" charset="-127"/>
              </a:rPr>
              <a:t>를 입력 받아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소수점 둘째자리 까지 출력하는 코드를 </a:t>
            </a:r>
            <a:r>
              <a:rPr lang="ko-KR" altLang="en-US" sz="3200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sz="3200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E95EAC-EFD4-4E2B-B544-73EE5831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94" y="4545899"/>
            <a:ext cx="2591949" cy="937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D2302-F07B-4BD8-93CF-518ACE01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317" y="4545900"/>
            <a:ext cx="2562534" cy="9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실습</a:t>
            </a:r>
            <a:r>
              <a:rPr kumimoji="1" lang="ko-KR" altLang="en-US" b="1" dirty="0"/>
              <a:t> 시 유의사항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 dirty="0"/>
              <a:t> 혹은 과제 질문은 조교 </a:t>
            </a:r>
            <a:r>
              <a:rPr kumimoji="1" lang="ko-KR" altLang="en-US" sz="2400"/>
              <a:t>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R" sz="2000" dirty="0"/>
          </a:p>
          <a:p>
            <a:pPr marL="914400" lvl="2" indent="0">
              <a:buNone/>
            </a:pPr>
            <a:endParaRPr kumimoji="1" lang="en-US" altLang="ko-Kore-KR" sz="1400" dirty="0"/>
          </a:p>
          <a:p>
            <a:r>
              <a:rPr kumimoji="1" lang="ko-KR" altLang="en-US" sz="2200" dirty="0"/>
              <a:t>과제 제출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학번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.zip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600" b="1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14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일 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4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금일 실습시간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ea typeface="NanumGothic" panose="020D0604000000000000" pitchFamily="34" charset="-127"/>
              </a:rPr>
              <a:t>Python </a:t>
            </a:r>
            <a:r>
              <a:rPr lang="ko-KR" altLang="en-US" sz="3200" dirty="0">
                <a:ea typeface="NanumGothic" panose="020D0604000000000000" pitchFamily="34" charset="-127"/>
              </a:rPr>
              <a:t>기본 문법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변수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데이터 종류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데이터 종류 바꾸기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데이터 출력과 입력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실습 과제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기본 문법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주석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컴퓨터가 아닌 사람만 알아볼 수 있도록 작성 하는 부분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한 줄 주석</a:t>
            </a:r>
            <a:r>
              <a:rPr lang="en-US" altLang="ko-KR" dirty="0">
                <a:ea typeface="NanumGothic" panose="020D0604000000000000" pitchFamily="34" charset="-127"/>
              </a:rPr>
              <a:t>: # 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여러 줄 주석</a:t>
            </a:r>
            <a:r>
              <a:rPr lang="en-US" altLang="ko-KR" dirty="0">
                <a:ea typeface="NanumGothic" panose="020D0604000000000000" pitchFamily="34" charset="-127"/>
              </a:rPr>
              <a:t>: “”” or ‘’‘</a:t>
            </a:r>
          </a:p>
          <a:p>
            <a:r>
              <a:rPr lang="ko-KR" altLang="en-US" dirty="0">
                <a:ea typeface="NanumGothic" panose="020D0604000000000000" pitchFamily="34" charset="-127"/>
              </a:rPr>
              <a:t>제어 문자</a:t>
            </a:r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C40D3C8-5FDE-4EBD-92EB-A1998504B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51573"/>
              </p:ext>
            </p:extLst>
          </p:nvPr>
        </p:nvGraphicFramePr>
        <p:xfrm>
          <a:off x="1135184" y="4001294"/>
          <a:ext cx="757533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2844825645"/>
                    </a:ext>
                  </a:extLst>
                </a:gridCol>
                <a:gridCol w="6235162">
                  <a:extLst>
                    <a:ext uri="{9D8B030D-6E8A-4147-A177-3AD203B41FA5}">
                      <a16:colId xmlns:a16="http://schemas.microsoft.com/office/drawing/2014/main" val="3702913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제어 문자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줄바꿈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엔터의</a:t>
                      </a:r>
                      <a:r>
                        <a:rPr lang="ko-KR" altLang="en-US" dirty="0"/>
                        <a:t> 역할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간격으로 들여쓰기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</a:t>
                      </a:r>
                      <a:r>
                        <a:rPr lang="en-US" altLang="ko-KR" dirty="0"/>
                        <a:t>Tab</a:t>
                      </a:r>
                      <a:r>
                        <a:rPr lang="ko-KR" altLang="en-US" dirty="0"/>
                        <a:t>의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6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 </a:t>
                      </a:r>
                      <a:r>
                        <a:rPr lang="ko-KR" altLang="en-US" dirty="0" err="1"/>
                        <a:t>역슬래시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7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 </a:t>
                      </a:r>
                      <a:r>
                        <a:rPr lang="ko-KR" altLang="en-US" dirty="0"/>
                        <a:t>큰 따옴표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1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 </a:t>
                      </a:r>
                      <a:r>
                        <a:rPr lang="ko-KR" altLang="en-US" dirty="0"/>
                        <a:t>작은 따옴표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0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6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기본 문법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26C63F-3AE8-4D1E-AE79-EA77BE5F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EDB8C5-0C5A-43D4-A7F9-D7E4EABF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32" y="1690688"/>
            <a:ext cx="3867690" cy="1543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C0D698-A15A-4F6D-8681-4C3D98DF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9" y="1690688"/>
            <a:ext cx="3226620" cy="13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기본 문법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들여쓰기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 err="1">
                <a:ea typeface="NanumGothic" panose="020D0604000000000000" pitchFamily="34" charset="-127"/>
              </a:rPr>
              <a:t>파이썬은</a:t>
            </a:r>
            <a:r>
              <a:rPr lang="ko-KR" altLang="en-US" dirty="0">
                <a:ea typeface="NanumGothic" panose="020D0604000000000000" pitchFamily="34" charset="-127"/>
              </a:rPr>
              <a:t> 들여쓰기가 문법의 기본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주로 </a:t>
            </a:r>
            <a:r>
              <a:rPr lang="en-US" altLang="ko-KR" dirty="0">
                <a:ea typeface="NanumGothic" panose="020D0604000000000000" pitchFamily="34" charset="-127"/>
              </a:rPr>
              <a:t>Tab </a:t>
            </a:r>
            <a:r>
              <a:rPr lang="ko-KR" altLang="en-US" dirty="0">
                <a:ea typeface="NanumGothic" panose="020D0604000000000000" pitchFamily="34" charset="-127"/>
              </a:rPr>
              <a:t>버튼 이용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같은 블록은 들여쓰기 칸 수가 같아야 함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2F9EA-96F2-4777-AF26-DD31AC3E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29" y="4800316"/>
            <a:ext cx="4601217" cy="1476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F58A86-FC3A-415D-BF51-44D7213E4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739" y="4718072"/>
            <a:ext cx="3343742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B4B6CA-F515-467A-9CBA-D09890AFE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48" y="4733356"/>
            <a:ext cx="2962688" cy="1667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51D24-AE9F-4892-B8C5-1CF1566E57D8}"/>
              </a:ext>
            </a:extLst>
          </p:cNvPr>
          <p:cNvSpPr txBox="1"/>
          <p:nvPr/>
        </p:nvSpPr>
        <p:spPr>
          <a:xfrm>
            <a:off x="838200" y="6416807"/>
            <a:ext cx="18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들여쓰기 안함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63EBD-3BF8-43D9-ACD5-19DD20E9405F}"/>
              </a:ext>
            </a:extLst>
          </p:cNvPr>
          <p:cNvSpPr txBox="1"/>
          <p:nvPr/>
        </p:nvSpPr>
        <p:spPr>
          <a:xfrm>
            <a:off x="4195254" y="6328981"/>
            <a:ext cx="41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들여쓰기 안함</a:t>
            </a:r>
            <a:r>
              <a:rPr lang="en-US" altLang="ko-KR" dirty="0"/>
              <a:t>_</a:t>
            </a:r>
            <a:r>
              <a:rPr lang="ko-KR" altLang="en-US" dirty="0"/>
              <a:t>경고문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27D4-CEF1-4286-AD7D-F6F554C9F913}"/>
              </a:ext>
            </a:extLst>
          </p:cNvPr>
          <p:cNvSpPr txBox="1"/>
          <p:nvPr/>
        </p:nvSpPr>
        <p:spPr>
          <a:xfrm>
            <a:off x="9474926" y="6311900"/>
            <a:ext cx="18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들여쓰기</a:t>
            </a:r>
          </a:p>
        </p:txBody>
      </p:sp>
      <p:pic>
        <p:nvPicPr>
          <p:cNvPr id="1026" name="Picture 2" descr="https://dojang.io/pluginfile.php/13388/mod_page/content/3/004002.png">
            <a:extLst>
              <a:ext uri="{FF2B5EF4-FFF2-40B4-BE49-F238E27FC236}">
                <a16:creationId xmlns:a16="http://schemas.microsoft.com/office/drawing/2014/main" id="{CB1E968F-BC14-43CB-941F-4BEA5598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39" y="581103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1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변수</a:t>
            </a:r>
            <a:r>
              <a:rPr lang="en-US" altLang="ko-KR" sz="3200" dirty="0">
                <a:ea typeface="NanumGothic" panose="020D0604000000000000" pitchFamily="34" charset="-127"/>
              </a:rPr>
              <a:t>: </a:t>
            </a:r>
            <a:r>
              <a:rPr lang="ko-KR" altLang="en-US" sz="3200" dirty="0">
                <a:ea typeface="NanumGothic" panose="020D0604000000000000" pitchFamily="34" charset="-127"/>
              </a:rPr>
              <a:t>데이터를 담는 그릇의 개념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r>
              <a:rPr lang="ko-KR" altLang="en-US" sz="3200" dirty="0">
                <a:ea typeface="NanumGothic" panose="020D0604000000000000" pitchFamily="34" charset="-127"/>
              </a:rPr>
              <a:t>변수 이름 만드는 규칙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영문자</a:t>
            </a:r>
            <a:r>
              <a:rPr lang="en-US" altLang="ko-KR" sz="2800" dirty="0">
                <a:ea typeface="NanumGothic" panose="020D0604000000000000" pitchFamily="34" charset="-127"/>
              </a:rPr>
              <a:t>, </a:t>
            </a:r>
            <a:r>
              <a:rPr lang="ko-KR" altLang="en-US" sz="2800" dirty="0">
                <a:ea typeface="NanumGothic" panose="020D0604000000000000" pitchFamily="34" charset="-127"/>
              </a:rPr>
              <a:t>숫자</a:t>
            </a:r>
            <a:r>
              <a:rPr lang="en-US" altLang="ko-KR" sz="2800" dirty="0">
                <a:ea typeface="NanumGothic" panose="020D0604000000000000" pitchFamily="34" charset="-127"/>
              </a:rPr>
              <a:t>, </a:t>
            </a:r>
            <a:r>
              <a:rPr lang="ko-KR" altLang="en-US" sz="2800" dirty="0">
                <a:ea typeface="NanumGothic" panose="020D0604000000000000" pitchFamily="34" charset="-127"/>
              </a:rPr>
              <a:t>밑줄 가능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숫자로 시작 불가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키워드 사용 불가 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3BE86B-B28C-4772-9E45-152720C24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6225"/>
              </p:ext>
            </p:extLst>
          </p:nvPr>
        </p:nvGraphicFramePr>
        <p:xfrm>
          <a:off x="978263" y="4828540"/>
          <a:ext cx="96762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730">
                  <a:extLst>
                    <a:ext uri="{9D8B030D-6E8A-4147-A177-3AD203B41FA5}">
                      <a16:colId xmlns:a16="http://schemas.microsoft.com/office/drawing/2014/main" val="3939359328"/>
                    </a:ext>
                  </a:extLst>
                </a:gridCol>
                <a:gridCol w="1520381">
                  <a:extLst>
                    <a:ext uri="{9D8B030D-6E8A-4147-A177-3AD203B41FA5}">
                      <a16:colId xmlns:a16="http://schemas.microsoft.com/office/drawing/2014/main" val="187722997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758771843"/>
                    </a:ext>
                  </a:extLst>
                </a:gridCol>
                <a:gridCol w="4002300">
                  <a:extLst>
                    <a:ext uri="{9D8B030D-6E8A-4147-A177-3AD203B41FA5}">
                      <a16:colId xmlns:a16="http://schemas.microsoft.com/office/drawing/2014/main" val="699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3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밑줄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Pay_m1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Pay m1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공백 대신 밑줄 사용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숫자로 시작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Total3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3total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숫자는 뒤에 쓸 것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키워드 사용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Import_data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키워드를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포함한 단어는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3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변수 선언</a:t>
            </a:r>
            <a:r>
              <a:rPr lang="en-US" altLang="ko-KR" sz="3200" dirty="0">
                <a:ea typeface="NanumGothic" panose="020D0604000000000000" pitchFamily="34" charset="-127"/>
              </a:rPr>
              <a:t>: </a:t>
            </a:r>
            <a:r>
              <a:rPr lang="ko-KR" altLang="en-US" sz="3200" dirty="0">
                <a:ea typeface="NanumGothic" panose="020D0604000000000000" pitchFamily="34" charset="-127"/>
              </a:rPr>
              <a:t>변수를 사용하기 위해 만드는 것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r>
              <a:rPr lang="ko-KR" altLang="en-US" sz="3200" dirty="0">
                <a:ea typeface="NanumGothic" panose="020D0604000000000000" pitchFamily="34" charset="-127"/>
              </a:rPr>
              <a:t>변수를 만들면 사용 전에 꼭 초기화를 해야함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216DE7-18B1-41E5-819D-FC788DAB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3497"/>
            <a:ext cx="6125430" cy="1143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615D69-BFFB-4B0B-8317-90F0CEBE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72" y="3037560"/>
            <a:ext cx="5458587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978933-10EA-4081-91D2-F4BFEE73C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32"/>
          <a:stretch/>
        </p:blipFill>
        <p:spPr>
          <a:xfrm>
            <a:off x="7175049" y="3037560"/>
            <a:ext cx="4407352" cy="12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9DD030-26A9-497A-90B1-8051DD440D89}"/>
              </a:ext>
            </a:extLst>
          </p:cNvPr>
          <p:cNvSpPr txBox="1"/>
          <p:nvPr/>
        </p:nvSpPr>
        <p:spPr>
          <a:xfrm>
            <a:off x="2961478" y="4502031"/>
            <a:ext cx="18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선언 안함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BBB6-C44E-4596-B84E-0211B079CC31}"/>
              </a:ext>
            </a:extLst>
          </p:cNvPr>
          <p:cNvSpPr txBox="1"/>
          <p:nvPr/>
        </p:nvSpPr>
        <p:spPr>
          <a:xfrm>
            <a:off x="7742594" y="4332340"/>
            <a:ext cx="327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선언 안함</a:t>
            </a:r>
            <a:r>
              <a:rPr lang="en-US" altLang="ko-KR" dirty="0"/>
              <a:t>_</a:t>
            </a:r>
            <a:r>
              <a:rPr lang="ko-KR" altLang="en-US" dirty="0"/>
              <a:t>오류 메시지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CDF35-6292-4786-8478-5EA040D01052}"/>
              </a:ext>
            </a:extLst>
          </p:cNvPr>
          <p:cNvSpPr txBox="1"/>
          <p:nvPr/>
        </p:nvSpPr>
        <p:spPr>
          <a:xfrm>
            <a:off x="2760374" y="6311900"/>
            <a:ext cx="2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선언 후 초기화</a:t>
            </a:r>
          </a:p>
        </p:txBody>
      </p:sp>
    </p:spTree>
    <p:extLst>
      <p:ext uri="{BB962C8B-B14F-4D97-AF65-F5344CB8AC3E}">
        <p14:creationId xmlns:p14="http://schemas.microsoft.com/office/powerpoint/2010/main" val="388597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종류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ea typeface="NanumGothic" panose="020D0604000000000000" pitchFamily="34" charset="-127"/>
              </a:rPr>
              <a:t>자료형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프로그래밍을 할 때 쓰이는 숫자</a:t>
            </a:r>
            <a:r>
              <a:rPr lang="en-US" altLang="ko-KR" sz="2800" dirty="0">
                <a:ea typeface="NanumGothic" panose="020D0604000000000000" pitchFamily="34" charset="-127"/>
              </a:rPr>
              <a:t>, </a:t>
            </a:r>
            <a:r>
              <a:rPr lang="ko-KR" altLang="en-US" sz="2800" dirty="0">
                <a:ea typeface="NanumGothic" panose="020D0604000000000000" pitchFamily="34" charset="-127"/>
              </a:rPr>
              <a:t>문자열 등의 자료 형태로 사용하는 모든 것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800" dirty="0"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dirty="0" err="1">
                <a:ea typeface="NanumGothic" panose="020D0604000000000000" pitchFamily="34" charset="-127"/>
              </a:rPr>
              <a:t>파이썬의</a:t>
            </a:r>
            <a:r>
              <a:rPr lang="ko-KR" altLang="en-US" sz="3200" dirty="0">
                <a:ea typeface="NanumGothic" panose="020D0604000000000000" pitchFamily="34" charset="-127"/>
              </a:rPr>
              <a:t> 데이터 종류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문자형</a:t>
            </a:r>
            <a:r>
              <a:rPr lang="en-US" altLang="ko-KR" sz="2800" dirty="0">
                <a:ea typeface="NanumGothic" panose="020D0604000000000000" pitchFamily="34" charset="-127"/>
              </a:rPr>
              <a:t>(string): </a:t>
            </a:r>
            <a:r>
              <a:rPr lang="ko-KR" altLang="en-US" sz="2800" dirty="0">
                <a:ea typeface="NanumGothic" panose="020D0604000000000000" pitchFamily="34" charset="-127"/>
              </a:rPr>
              <a:t>문자로 이루어짐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정수형</a:t>
            </a:r>
            <a:r>
              <a:rPr lang="en-US" altLang="ko-KR" sz="2800" dirty="0">
                <a:ea typeface="NanumGothic" panose="020D0604000000000000" pitchFamily="34" charset="-127"/>
              </a:rPr>
              <a:t>(integer): </a:t>
            </a:r>
            <a:r>
              <a:rPr lang="ko-KR" altLang="en-US" sz="2800" dirty="0">
                <a:ea typeface="NanumGothic" panose="020D0604000000000000" pitchFamily="34" charset="-127"/>
              </a:rPr>
              <a:t>정수로 이루어짐 </a:t>
            </a:r>
            <a:r>
              <a:rPr lang="en-US" altLang="ko-KR" sz="2800" dirty="0">
                <a:ea typeface="NanumGothic" panose="020D0604000000000000" pitchFamily="34" charset="-127"/>
              </a:rPr>
              <a:t>	</a:t>
            </a:r>
            <a:r>
              <a:rPr lang="ko-KR" altLang="en-US" sz="2800" dirty="0">
                <a:ea typeface="NanumGothic" panose="020D0604000000000000" pitchFamily="34" charset="-127"/>
              </a:rPr>
              <a:t>예시</a:t>
            </a:r>
            <a:r>
              <a:rPr lang="en-US" altLang="ko-KR" sz="2800" dirty="0">
                <a:ea typeface="NanumGothic" panose="020D0604000000000000" pitchFamily="34" charset="-127"/>
              </a:rPr>
              <a:t>) 1,2,3,4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실수형</a:t>
            </a:r>
            <a:r>
              <a:rPr lang="en-US" altLang="ko-KR" sz="2800" dirty="0">
                <a:ea typeface="NanumGothic" panose="020D0604000000000000" pitchFamily="34" charset="-127"/>
              </a:rPr>
              <a:t>(float): </a:t>
            </a:r>
            <a:r>
              <a:rPr lang="ko-KR" altLang="en-US" sz="2800" dirty="0">
                <a:ea typeface="NanumGothic" panose="020D0604000000000000" pitchFamily="34" charset="-127"/>
              </a:rPr>
              <a:t>소수점 이하를 가지는 수 </a:t>
            </a:r>
            <a:r>
              <a:rPr lang="en-US" altLang="ko-KR" sz="2800" dirty="0">
                <a:ea typeface="NanumGothic" panose="020D0604000000000000" pitchFamily="34" charset="-127"/>
              </a:rPr>
              <a:t>	</a:t>
            </a:r>
            <a:r>
              <a:rPr lang="ko-KR" altLang="en-US" sz="2800" dirty="0">
                <a:ea typeface="NanumGothic" panose="020D0604000000000000" pitchFamily="34" charset="-127"/>
              </a:rPr>
              <a:t>예시</a:t>
            </a:r>
            <a:r>
              <a:rPr lang="en-US" altLang="ko-KR" sz="2800" dirty="0">
                <a:ea typeface="NanumGothic" panose="020D0604000000000000" pitchFamily="34" charset="-127"/>
              </a:rPr>
              <a:t>)11.5, 3.14</a:t>
            </a:r>
            <a:r>
              <a:rPr lang="ko-KR" altLang="en-US" sz="2800" dirty="0">
                <a:ea typeface="NanumGothic" panose="020D0604000000000000" pitchFamily="34" charset="-127"/>
              </a:rPr>
              <a:t> 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불형</a:t>
            </a:r>
            <a:r>
              <a:rPr lang="en-US" altLang="ko-KR" sz="2800" dirty="0">
                <a:ea typeface="NanumGothic" panose="020D0604000000000000" pitchFamily="34" charset="-127"/>
              </a:rPr>
              <a:t>(Boolean): </a:t>
            </a:r>
            <a:r>
              <a:rPr lang="ko-KR" altLang="en-US" sz="2800" dirty="0">
                <a:ea typeface="NanumGothic" panose="020D0604000000000000" pitchFamily="34" charset="-127"/>
              </a:rPr>
              <a:t>참</a:t>
            </a:r>
            <a:r>
              <a:rPr lang="en-US" altLang="ko-KR" sz="2800" dirty="0">
                <a:ea typeface="NanumGothic" panose="020D0604000000000000" pitchFamily="34" charset="-127"/>
              </a:rPr>
              <a:t>(True)</a:t>
            </a:r>
            <a:r>
              <a:rPr lang="ko-KR" altLang="en-US" sz="2800" dirty="0">
                <a:ea typeface="NanumGothic" panose="020D0604000000000000" pitchFamily="34" charset="-127"/>
              </a:rPr>
              <a:t>과 거짓</a:t>
            </a:r>
            <a:r>
              <a:rPr lang="en-US" altLang="ko-KR" sz="2800" dirty="0">
                <a:ea typeface="NanumGothic" panose="020D0604000000000000" pitchFamily="34" charset="-127"/>
              </a:rPr>
              <a:t>(False)</a:t>
            </a:r>
            <a:r>
              <a:rPr lang="ko-KR" altLang="en-US" sz="2800" dirty="0">
                <a:ea typeface="NanumGothic" panose="020D0604000000000000" pitchFamily="34" charset="-127"/>
              </a:rPr>
              <a:t>을 가짐</a:t>
            </a:r>
            <a:r>
              <a:rPr lang="en-US" altLang="ko-KR" sz="2800" dirty="0">
                <a:ea typeface="NanumGothic" panose="020D0604000000000000" pitchFamily="34" charset="-127"/>
              </a:rPr>
              <a:t> </a:t>
            </a:r>
            <a:endParaRPr lang="ko-KR" altLang="en-US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2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종류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ea typeface="NanumGothic" panose="020D0604000000000000" pitchFamily="34" charset="-127"/>
              </a:rPr>
              <a:t>type()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데이터 종류를 확인하는 함수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dirty="0" err="1">
                <a:ea typeface="NanumGothic" panose="020D0604000000000000" pitchFamily="34" charset="-127"/>
              </a:rPr>
              <a:t>파이썬의</a:t>
            </a:r>
            <a:r>
              <a:rPr lang="ko-KR" altLang="en-US" sz="3200" dirty="0">
                <a:ea typeface="NanumGothic" panose="020D0604000000000000" pitchFamily="34" charset="-127"/>
              </a:rPr>
              <a:t> 변수는 만능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ea typeface="NanumGothic" panose="020D0604000000000000" pitchFamily="34" charset="-127"/>
              </a:rPr>
              <a:t>처음 데이터와 다른 종류의 데이터를 저장 가능</a:t>
            </a:r>
            <a:endParaRPr lang="en-US" altLang="ko-KR" sz="2800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CE5E49-B6B6-4EA5-BD90-7FE6436B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679" y="1012496"/>
            <a:ext cx="2867425" cy="2105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65958B-3C4F-4556-ABFC-6CF35437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910" y="1012496"/>
            <a:ext cx="1958696" cy="1570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5F8871-1D77-412B-93D8-DD9675674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621" y="3987727"/>
            <a:ext cx="1566979" cy="22689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72563-79F4-4FFE-8C11-BB34BE940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10" y="3993897"/>
            <a:ext cx="2070483" cy="25673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8DCAEC-82CC-4C90-B2BA-E01C09251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270" y="3993897"/>
            <a:ext cx="257210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9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63712-4857-43E9-A00D-A3F68F4BC281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4237baa0-6fbd-4460-82d3-98341173598a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692</Words>
  <Application>Microsoft Office PowerPoint</Application>
  <PresentationFormat>와이드스크린</PresentationFormat>
  <Paragraphs>170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컴퓨터과학적사고_2주차 실습</vt:lpstr>
      <vt:lpstr>금일 실습시간</vt:lpstr>
      <vt:lpstr>Python 기본 문법</vt:lpstr>
      <vt:lpstr>Python 기본 문법</vt:lpstr>
      <vt:lpstr>Python 기본 문법</vt:lpstr>
      <vt:lpstr>변수</vt:lpstr>
      <vt:lpstr>변수</vt:lpstr>
      <vt:lpstr>데이터 종류</vt:lpstr>
      <vt:lpstr>데이터 종류</vt:lpstr>
      <vt:lpstr>데이터 종류 바꾸기</vt:lpstr>
      <vt:lpstr>데이터 종류 바꾸기</vt:lpstr>
      <vt:lpstr>데이터 출력과 입력</vt:lpstr>
      <vt:lpstr>데이터 출력과 입력</vt:lpstr>
      <vt:lpstr>데이터 출력과 입력</vt:lpstr>
      <vt:lpstr>수업 중 실습 과제</vt:lpstr>
      <vt:lpstr>실습 과제 01</vt:lpstr>
      <vt:lpstr>실습 과제 02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나소진</cp:lastModifiedBy>
  <cp:revision>34</cp:revision>
  <dcterms:created xsi:type="dcterms:W3CDTF">2022-09-01T06:32:13Z</dcterms:created>
  <dcterms:modified xsi:type="dcterms:W3CDTF">2023-03-08T02:06:46Z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