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91" r:id="rId6"/>
    <p:sldId id="292" r:id="rId7"/>
    <p:sldId id="257" r:id="rId8"/>
    <p:sldId id="280" r:id="rId9"/>
    <p:sldId id="293" r:id="rId10"/>
    <p:sldId id="294" r:id="rId11"/>
    <p:sldId id="295" r:id="rId12"/>
    <p:sldId id="296" r:id="rId13"/>
    <p:sldId id="302" r:id="rId14"/>
    <p:sldId id="297" r:id="rId15"/>
    <p:sldId id="298" r:id="rId16"/>
    <p:sldId id="299" r:id="rId17"/>
    <p:sldId id="300" r:id="rId18"/>
    <p:sldId id="301" r:id="rId19"/>
    <p:sldId id="276" r:id="rId20"/>
    <p:sldId id="277" r:id="rId21"/>
    <p:sldId id="272" r:id="rId22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550" autoAdjust="0"/>
  </p:normalViewPr>
  <p:slideViewPr>
    <p:cSldViewPr snapToGrid="0">
      <p:cViewPr>
        <p:scale>
          <a:sx n="66" d="100"/>
          <a:sy n="66" d="100"/>
        </p:scale>
        <p:origin x="-144" y="9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정" userId="76e40750-9619-419b-8a73-9f9aa43bfdb9" providerId="ADAL" clId="{13EF5E48-BC88-4E46-BAB1-AAA74CAEA564}"/>
    <pc:docChg chg="custSel modSld">
      <pc:chgData name="김현정" userId="76e40750-9619-419b-8a73-9f9aa43bfdb9" providerId="ADAL" clId="{13EF5E48-BC88-4E46-BAB1-AAA74CAEA564}" dt="2023-03-13T04:37:33.250" v="38" actId="113"/>
      <pc:docMkLst>
        <pc:docMk/>
      </pc:docMkLst>
      <pc:sldChg chg="modSp">
        <pc:chgData name="김현정" userId="76e40750-9619-419b-8a73-9f9aa43bfdb9" providerId="ADAL" clId="{13EF5E48-BC88-4E46-BAB1-AAA74CAEA564}" dt="2023-03-08T03:00:50.047" v="7" actId="20577"/>
        <pc:sldMkLst>
          <pc:docMk/>
          <pc:sldMk cId="3588343534" sldId="256"/>
        </pc:sldMkLst>
        <pc:spChg chg="mod">
          <ac:chgData name="김현정" userId="76e40750-9619-419b-8a73-9f9aa43bfdb9" providerId="ADAL" clId="{13EF5E48-BC88-4E46-BAB1-AAA74CAEA564}" dt="2023-03-08T03:00:50.047" v="7" actId="20577"/>
          <ac:spMkLst>
            <pc:docMk/>
            <pc:sldMk cId="3588343534" sldId="256"/>
            <ac:spMk id="3" creationId="{E7EE27FC-B1BB-424C-8D5A-6C0A4B49A7E8}"/>
          </ac:spMkLst>
        </pc:spChg>
      </pc:sldChg>
      <pc:sldChg chg="modSp">
        <pc:chgData name="김현정" userId="76e40750-9619-419b-8a73-9f9aa43bfdb9" providerId="ADAL" clId="{13EF5E48-BC88-4E46-BAB1-AAA74CAEA564}" dt="2023-03-13T04:37:33.250" v="38" actId="113"/>
        <pc:sldMkLst>
          <pc:docMk/>
          <pc:sldMk cId="3812040942" sldId="272"/>
        </pc:sldMkLst>
        <pc:spChg chg="mod">
          <ac:chgData name="김현정" userId="76e40750-9619-419b-8a73-9f9aa43bfdb9" providerId="ADAL" clId="{13EF5E48-BC88-4E46-BAB1-AAA74CAEA564}" dt="2023-03-13T04:37:33.250" v="38" actId="113"/>
          <ac:spMkLst>
            <pc:docMk/>
            <pc:sldMk cId="3812040942" sldId="272"/>
            <ac:spMk id="3" creationId="{1F085B70-BE78-D548-B2D9-4A07416257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D29-25DE-4DCF-9403-0DF719A4A0D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7E25-6092-40D2-84D6-1F9AA6FE0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2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참고만 하면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7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97DE7-B540-49E6-B2DD-1DD0C712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8A0B61-5175-4B59-ABA6-E6D679F0D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9302C-D8DB-49E6-9CC2-5E988D39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ED91E-DAA4-4473-BE0F-F1EC0788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3AC82-E527-4F06-865F-DEB03480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C7F2B-7FFB-49B4-B604-B1042452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914B7-522C-4730-BC57-40AE05181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2AEB5-A35E-49AC-8BFA-4DC5DE29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91DCC-C0BA-414E-9F43-EA1EA9A3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60A9F-BA9B-494C-8D31-C39AC8C9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3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59FEA-E82C-4B7B-8DAD-F316B48B9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7054A9-CCED-46C1-A8F9-49F24A994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6D3A8-A717-40E8-A4AB-06B57FF2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50154-84FF-47A8-A70F-F999DB12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CADE0-DA88-4C1F-A873-BE2178C3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E36E4-E1ED-40F5-ACB1-CE6CCD5E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4ECDB-3576-44D2-B64C-636CA313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E4751-8210-4E6E-8115-887CF4CF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A966F-9B71-4153-AD96-4442ADB3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1E9F2-4154-4640-9E22-76571272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9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65145-8BE5-46D2-BBEB-009A3A90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D7237-FADA-4D1A-A77B-1A2C7EBB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03511-037A-4A42-B193-3B386FE4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AB3EC-AD29-4A99-93C1-A1E18C6F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CA987-B30D-4560-808A-31A267D1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3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1437E-8E31-45C8-ACF8-0B631B4A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D3397-0474-43E7-9B6F-DF07A8F05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0BF4DD-0FD8-4B4B-986B-9FBCAF42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7C8A1-2297-46EB-9AA9-BB8B4CF6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2B81A-A264-45E7-9FD4-9A1FB827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4FF0A-684D-4820-98F4-FFB1899C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9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23E3B-4392-4D38-9263-90243D21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7CD7-40F1-4B81-8E06-26072138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65BD11-BB35-4E9A-AE3C-813953107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75E0B-5470-428E-9E67-D53DE528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4A3961-509F-4384-9C06-EB38DC8E4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8DC56A-69C2-4E82-BB3D-5A7D51C1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7ED900-C024-4758-8BE8-7C3AE90D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EA2C1C-D6CE-4B79-9CC8-1514D69D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49340-D51C-4DE3-A505-EACBC304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FBC503-B10E-499F-8078-366D448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0A32C-F8AF-4056-9BA2-3BD440EB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93ADF-2829-4AB9-B7F2-08C15865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E8DB97-E452-4C1F-94E1-AC29BE73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A9F75-D7B9-483D-BC3C-3E55B128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E3D80-FCDF-44E6-B39C-7EF276CC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2AA4-593C-4BCE-8096-290C7A5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E9FA1-022F-4576-A7EA-28C6769A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46F92-8B71-4239-9ECE-D968AA45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55061-DFE4-4CCB-859D-6927CBC7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C817E-1861-43CA-93F6-87AA4448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48AC0-5187-4E8F-B95C-B6A201B5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0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65A5-ED5D-434E-ADD1-918A16F6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1C32A5-D461-4D38-BBA1-0C5AC5784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31753-0F84-4557-95D1-A355FBE25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34913-CAB4-4AD6-9A86-B78DB2DE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39DA3-3A5E-45D5-B0E9-E61F194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BD6A2-56A5-401F-B005-9F33C4B3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7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20AA2-C76F-4C1F-A177-F05B3411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08696-257A-42B5-9DAC-9F800004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87E41-FBF9-44CC-B576-E82CDAB4D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9223-6E93-4D08-ACC7-676E5ABC5522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1AB7E-4D98-4407-8D09-57CA7E226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7963B-4575-4F82-9B5F-4BA362FFB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7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wonderland677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B1A91-B0E3-49A0-9BBB-D8F0166A1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/>
              <a:t>컴퓨터과학적사고</a:t>
            </a:r>
            <a:r>
              <a:rPr lang="en-US" altLang="ko-KR" sz="4800" b="1" dirty="0"/>
              <a:t>_3</a:t>
            </a:r>
            <a:r>
              <a:rPr lang="ko-KR" altLang="en-US" sz="4800" b="1" dirty="0"/>
              <a:t>주차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E27FC-B1BB-424C-8D5A-6C0A4B49A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2023 .03 .15</a:t>
            </a:r>
          </a:p>
          <a:p>
            <a:r>
              <a:rPr lang="en-US" altLang="ko-KR" dirty="0"/>
              <a:t>TA : </a:t>
            </a:r>
            <a:r>
              <a:rPr lang="ko-KR" altLang="en-US" dirty="0"/>
              <a:t>김 현 정</a:t>
            </a:r>
          </a:p>
          <a:p>
            <a:r>
              <a:rPr lang="en-US" altLang="ko-KR" dirty="0"/>
              <a:t>wonderland6773@gmail.com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4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E850612-7C9C-4405-BA0C-7BF2D83F4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문자열도 비교 가능</a:t>
            </a:r>
            <a:endParaRPr lang="en-US" altLang="ko-KR" dirty="0"/>
          </a:p>
          <a:p>
            <a:pPr lvl="1"/>
            <a:r>
              <a:rPr lang="ko-KR" altLang="en-US" dirty="0"/>
              <a:t>대소문자 구분하기에 대소문자가 다르면 다른 문자열로 판단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비교 연산자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74A70-44FA-4F0C-8FEB-B25B331765D8}"/>
              </a:ext>
            </a:extLst>
          </p:cNvPr>
          <p:cNvSpPr txBox="1"/>
          <p:nvPr/>
        </p:nvSpPr>
        <p:spPr>
          <a:xfrm>
            <a:off x="564026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3A6EFA-C6EF-4048-AC22-C670A012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39" y="2976499"/>
            <a:ext cx="6211167" cy="905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472897-A2D9-469F-9710-F8789E66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445" y="2971800"/>
            <a:ext cx="3268196" cy="97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논리 연산자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논리 연산자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AND(</a:t>
            </a:r>
            <a:r>
              <a:rPr lang="ko-KR" altLang="en-US" dirty="0">
                <a:ea typeface="NanumGothic" panose="020D0604000000000000" pitchFamily="34" charset="-127"/>
              </a:rPr>
              <a:t>논리곱</a:t>
            </a:r>
            <a:r>
              <a:rPr lang="en-US" altLang="ko-KR" dirty="0">
                <a:ea typeface="NanumGothic" panose="020D0604000000000000" pitchFamily="34" charset="-127"/>
              </a:rPr>
              <a:t>), OR(</a:t>
            </a:r>
            <a:r>
              <a:rPr lang="ko-KR" altLang="en-US" dirty="0">
                <a:ea typeface="NanumGothic" panose="020D0604000000000000" pitchFamily="34" charset="-127"/>
              </a:rPr>
              <a:t>논리합</a:t>
            </a:r>
            <a:r>
              <a:rPr lang="en-US" altLang="ko-KR" dirty="0">
                <a:ea typeface="NanumGothic" panose="020D0604000000000000" pitchFamily="34" charset="-127"/>
              </a:rPr>
              <a:t>), NOT(</a:t>
            </a:r>
            <a:r>
              <a:rPr lang="ko-KR" altLang="en-US" dirty="0">
                <a:ea typeface="NanumGothic" panose="020D0604000000000000" pitchFamily="34" charset="-127"/>
              </a:rPr>
              <a:t>부정</a:t>
            </a:r>
            <a:r>
              <a:rPr lang="en-US" altLang="ko-KR" dirty="0">
                <a:ea typeface="NanumGothic" panose="020D0604000000000000" pitchFamily="34" charset="-127"/>
              </a:rPr>
              <a:t>)</a:t>
            </a: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논리 연산자 결과는 언제나 불형</a:t>
            </a:r>
            <a:r>
              <a:rPr lang="en-US" altLang="ko-KR" dirty="0">
                <a:ea typeface="NanumGothic" panose="020D0604000000000000" pitchFamily="34" charset="-127"/>
              </a:rPr>
              <a:t>(True, False)</a:t>
            </a:r>
          </a:p>
          <a:p>
            <a:pPr marL="457200" lvl="1" indent="0">
              <a:buNone/>
            </a:pPr>
            <a:endParaRPr lang="en-US" altLang="ko-KR" dirty="0">
              <a:ea typeface="NanumGothic" panose="020D0604000000000000" pitchFamily="34" charset="-127"/>
            </a:endParaRPr>
          </a:p>
          <a:p>
            <a:r>
              <a:rPr lang="en-US" altLang="ko-KR" dirty="0">
                <a:ea typeface="NanumGothic" panose="020D0604000000000000" pitchFamily="34" charset="-127"/>
              </a:rPr>
              <a:t>AND: </a:t>
            </a:r>
            <a:r>
              <a:rPr lang="ko-KR" altLang="en-US" dirty="0">
                <a:ea typeface="NanumGothic" panose="020D0604000000000000" pitchFamily="34" charset="-127"/>
              </a:rPr>
              <a:t>두 조건이 모두 참</a:t>
            </a:r>
            <a:r>
              <a:rPr lang="en-US" altLang="ko-KR" dirty="0">
                <a:ea typeface="NanumGothic" panose="020D0604000000000000" pitchFamily="34" charset="-127"/>
              </a:rPr>
              <a:t>(True)</a:t>
            </a:r>
            <a:r>
              <a:rPr lang="ko-KR" altLang="en-US" dirty="0">
                <a:ea typeface="NanumGothic" panose="020D0604000000000000" pitchFamily="34" charset="-127"/>
              </a:rPr>
              <a:t>일</a:t>
            </a:r>
            <a:r>
              <a:rPr lang="en-US" altLang="ko-KR" dirty="0">
                <a:ea typeface="NanumGothic" panose="020D0604000000000000" pitchFamily="34" charset="-127"/>
              </a:rPr>
              <a:t> </a:t>
            </a:r>
            <a:r>
              <a:rPr lang="ko-KR" altLang="en-US" dirty="0">
                <a:ea typeface="NanumGothic" panose="020D0604000000000000" pitchFamily="34" charset="-127"/>
              </a:rPr>
              <a:t>경우에만 결과가 참이 됨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74A70-44FA-4F0C-8FEB-B25B331765D8}"/>
              </a:ext>
            </a:extLst>
          </p:cNvPr>
          <p:cNvSpPr txBox="1"/>
          <p:nvPr/>
        </p:nvSpPr>
        <p:spPr>
          <a:xfrm>
            <a:off x="564026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BEDD8DC-FC36-42EC-AD92-4E035EB4F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67709"/>
              </p:ext>
            </p:extLst>
          </p:nvPr>
        </p:nvGraphicFramePr>
        <p:xfrm>
          <a:off x="4475285" y="4136390"/>
          <a:ext cx="2086707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69">
                  <a:extLst>
                    <a:ext uri="{9D8B030D-6E8A-4147-A177-3AD203B41FA5}">
                      <a16:colId xmlns:a16="http://schemas.microsoft.com/office/drawing/2014/main" val="4249502792"/>
                    </a:ext>
                  </a:extLst>
                </a:gridCol>
                <a:gridCol w="695569">
                  <a:extLst>
                    <a:ext uri="{9D8B030D-6E8A-4147-A177-3AD203B41FA5}">
                      <a16:colId xmlns:a16="http://schemas.microsoft.com/office/drawing/2014/main" val="3027799170"/>
                    </a:ext>
                  </a:extLst>
                </a:gridCol>
                <a:gridCol w="695569">
                  <a:extLst>
                    <a:ext uri="{9D8B030D-6E8A-4147-A177-3AD203B41FA5}">
                      <a16:colId xmlns:a16="http://schemas.microsoft.com/office/drawing/2014/main" val="140611108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 </a:t>
                      </a:r>
                      <a:r>
                        <a:rPr lang="ko-KR" altLang="en-US" dirty="0"/>
                        <a:t>연산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8981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4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26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5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3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0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20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논리 연산자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NanumGothic" panose="020D0604000000000000" pitchFamily="34" charset="-127"/>
              </a:rPr>
              <a:t>OR: </a:t>
            </a:r>
            <a:r>
              <a:rPr lang="ko-KR" altLang="en-US" dirty="0">
                <a:ea typeface="NanumGothic" panose="020D0604000000000000" pitchFamily="34" charset="-127"/>
              </a:rPr>
              <a:t>두 조건이 모두 거짓</a:t>
            </a:r>
            <a:r>
              <a:rPr lang="en-US" altLang="ko-KR" dirty="0">
                <a:ea typeface="NanumGothic" panose="020D0604000000000000" pitchFamily="34" charset="-127"/>
              </a:rPr>
              <a:t>(False)</a:t>
            </a:r>
            <a:r>
              <a:rPr lang="ko-KR" altLang="en-US" dirty="0">
                <a:ea typeface="NanumGothic" panose="020D0604000000000000" pitchFamily="34" charset="-127"/>
              </a:rPr>
              <a:t>일 경우에만 결과가 거짓이 됨</a:t>
            </a:r>
            <a:endParaRPr lang="en-US" altLang="ko-KR" dirty="0">
              <a:ea typeface="NanumGothic" panose="020D0604000000000000" pitchFamily="34" charset="-127"/>
            </a:endParaRPr>
          </a:p>
          <a:p>
            <a:endParaRPr lang="en-US" altLang="ko-KR" dirty="0">
              <a:ea typeface="NanumGothic" panose="020D0604000000000000" pitchFamily="34" charset="-127"/>
            </a:endParaRPr>
          </a:p>
          <a:p>
            <a:endParaRPr lang="en-US" altLang="ko-KR" dirty="0">
              <a:ea typeface="NanumGothic" panose="020D0604000000000000" pitchFamily="34" charset="-127"/>
            </a:endParaRPr>
          </a:p>
          <a:p>
            <a:endParaRPr lang="en-US" altLang="ko-KR" dirty="0">
              <a:ea typeface="NanumGothic" panose="020D0604000000000000" pitchFamily="34" charset="-127"/>
            </a:endParaRPr>
          </a:p>
          <a:p>
            <a:endParaRPr lang="en-US" altLang="ko-KR" dirty="0">
              <a:ea typeface="NanumGothic" panose="020D0604000000000000" pitchFamily="34" charset="-127"/>
            </a:endParaRPr>
          </a:p>
          <a:p>
            <a:endParaRPr lang="en-US" altLang="ko-KR" dirty="0">
              <a:ea typeface="NanumGothic" panose="020D0604000000000000" pitchFamily="34" charset="-127"/>
            </a:endParaRPr>
          </a:p>
          <a:p>
            <a:r>
              <a:rPr lang="en-US" altLang="ko-KR" dirty="0">
                <a:ea typeface="NanumGothic" panose="020D0604000000000000" pitchFamily="34" charset="-127"/>
              </a:rPr>
              <a:t>NOT: </a:t>
            </a:r>
            <a:r>
              <a:rPr lang="ko-KR" altLang="en-US" dirty="0">
                <a:ea typeface="NanumGothic" panose="020D0604000000000000" pitchFamily="34" charset="-127"/>
              </a:rPr>
              <a:t>참과 거짓을 바꿔주는 연산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74A70-44FA-4F0C-8FEB-B25B331765D8}"/>
              </a:ext>
            </a:extLst>
          </p:cNvPr>
          <p:cNvSpPr txBox="1"/>
          <p:nvPr/>
        </p:nvSpPr>
        <p:spPr>
          <a:xfrm>
            <a:off x="564026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BEDD8DC-FC36-42EC-AD92-4E035EB4F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37553"/>
              </p:ext>
            </p:extLst>
          </p:nvPr>
        </p:nvGraphicFramePr>
        <p:xfrm>
          <a:off x="4596911" y="2478723"/>
          <a:ext cx="2086707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69">
                  <a:extLst>
                    <a:ext uri="{9D8B030D-6E8A-4147-A177-3AD203B41FA5}">
                      <a16:colId xmlns:a16="http://schemas.microsoft.com/office/drawing/2014/main" val="4249502792"/>
                    </a:ext>
                  </a:extLst>
                </a:gridCol>
                <a:gridCol w="695569">
                  <a:extLst>
                    <a:ext uri="{9D8B030D-6E8A-4147-A177-3AD203B41FA5}">
                      <a16:colId xmlns:a16="http://schemas.microsoft.com/office/drawing/2014/main" val="3027799170"/>
                    </a:ext>
                  </a:extLst>
                </a:gridCol>
                <a:gridCol w="695569">
                  <a:extLst>
                    <a:ext uri="{9D8B030D-6E8A-4147-A177-3AD203B41FA5}">
                      <a16:colId xmlns:a16="http://schemas.microsoft.com/office/drawing/2014/main" val="140611108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 </a:t>
                      </a:r>
                      <a:r>
                        <a:rPr lang="ko-KR" altLang="en-US" dirty="0"/>
                        <a:t>연산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8981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4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26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5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3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0679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650F620-2538-471B-B0CB-6F9152373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49089"/>
              </p:ext>
            </p:extLst>
          </p:nvPr>
        </p:nvGraphicFramePr>
        <p:xfrm>
          <a:off x="6561993" y="4878070"/>
          <a:ext cx="141661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588243181"/>
                    </a:ext>
                  </a:extLst>
                </a:gridCol>
                <a:gridCol w="695569">
                  <a:extLst>
                    <a:ext uri="{9D8B030D-6E8A-4147-A177-3AD203B41FA5}">
                      <a16:colId xmlns:a16="http://schemas.microsoft.com/office/drawing/2014/main" val="18642575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</a:t>
                      </a:r>
                      <a:r>
                        <a:rPr lang="ko-KR" altLang="en-US" dirty="0"/>
                        <a:t>연산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5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48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2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6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513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논리 연산자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A953ACB-9148-4769-B11E-AA983BCDB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7028" y="5278367"/>
            <a:ext cx="3839392" cy="107798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74A70-44FA-4F0C-8FEB-B25B331765D8}"/>
              </a:ext>
            </a:extLst>
          </p:cNvPr>
          <p:cNvSpPr txBox="1"/>
          <p:nvPr/>
        </p:nvSpPr>
        <p:spPr>
          <a:xfrm>
            <a:off x="564026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4A3216-A9AB-4CF3-A0B0-B0C40FF8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201640" cy="17052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7DDE83-BC99-4631-993D-61E2F2267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028" y="1825625"/>
            <a:ext cx="2539149" cy="17052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A7AFB2-F9CB-4A9B-B700-9F98EA026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77349"/>
            <a:ext cx="8869013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연산자 우선순위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연산자 우선순위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산술 </a:t>
            </a:r>
            <a:r>
              <a:rPr lang="en-US" altLang="ko-KR" dirty="0">
                <a:ea typeface="NanumGothic" panose="020D0604000000000000" pitchFamily="34" charset="-127"/>
              </a:rPr>
              <a:t>&gt; </a:t>
            </a:r>
            <a:r>
              <a:rPr lang="ko-KR" altLang="en-US" dirty="0">
                <a:ea typeface="NanumGothic" panose="020D0604000000000000" pitchFamily="34" charset="-127"/>
              </a:rPr>
              <a:t>비교</a:t>
            </a:r>
            <a:r>
              <a:rPr lang="en-US" altLang="ko-KR" dirty="0">
                <a:ea typeface="NanumGothic" panose="020D0604000000000000" pitchFamily="34" charset="-127"/>
              </a:rPr>
              <a:t> &gt; </a:t>
            </a:r>
            <a:r>
              <a:rPr lang="ko-KR" altLang="en-US" dirty="0">
                <a:ea typeface="NanumGothic" panose="020D0604000000000000" pitchFamily="34" charset="-127"/>
              </a:rPr>
              <a:t>논리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74A70-44FA-4F0C-8FEB-B25B331765D8}"/>
              </a:ext>
            </a:extLst>
          </p:cNvPr>
          <p:cNvSpPr txBox="1"/>
          <p:nvPr/>
        </p:nvSpPr>
        <p:spPr>
          <a:xfrm>
            <a:off x="564026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F22FC8-6A5E-493A-B93B-3D36EEB7A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72363"/>
              </p:ext>
            </p:extLst>
          </p:nvPr>
        </p:nvGraphicFramePr>
        <p:xfrm>
          <a:off x="4406222" y="1462091"/>
          <a:ext cx="6504750" cy="525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71">
                  <a:extLst>
                    <a:ext uri="{9D8B030D-6E8A-4147-A177-3AD203B41FA5}">
                      <a16:colId xmlns:a16="http://schemas.microsoft.com/office/drawing/2014/main" val="767466829"/>
                    </a:ext>
                  </a:extLst>
                </a:gridCol>
                <a:gridCol w="1357171">
                  <a:extLst>
                    <a:ext uri="{9D8B030D-6E8A-4147-A177-3AD203B41FA5}">
                      <a16:colId xmlns:a16="http://schemas.microsoft.com/office/drawing/2014/main" val="3401319417"/>
                    </a:ext>
                  </a:extLst>
                </a:gridCol>
                <a:gridCol w="4387308">
                  <a:extLst>
                    <a:ext uri="{9D8B030D-6E8A-4147-A177-3AD203B41FA5}">
                      <a16:colId xmlns:a16="http://schemas.microsoft.com/office/drawing/2014/main" val="1342819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우선순위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연산자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설명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1517015752"/>
                  </a:ext>
                </a:extLst>
              </a:tr>
              <a:tr h="231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1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(</a:t>
                      </a:r>
                      <a:r>
                        <a:rPr lang="ko-KR" altLang="en-US" sz="1200">
                          <a:effectLst/>
                        </a:rPr>
                        <a:t>값</a:t>
                      </a:r>
                      <a:r>
                        <a:rPr lang="en-US" altLang="ko-KR" sz="1200">
                          <a:effectLst/>
                        </a:rPr>
                        <a:t>...), [</a:t>
                      </a:r>
                      <a:r>
                        <a:rPr lang="ko-KR" altLang="en-US" sz="1200">
                          <a:effectLst/>
                        </a:rPr>
                        <a:t>값</a:t>
                      </a:r>
                      <a:r>
                        <a:rPr lang="en-US" altLang="ko-KR" sz="1200">
                          <a:effectLst/>
                        </a:rPr>
                        <a:t>...],</a:t>
                      </a:r>
                      <a:br>
                        <a:rPr lang="en-US" altLang="ko-KR" sz="1200">
                          <a:effectLst/>
                        </a:rPr>
                      </a:br>
                      <a:r>
                        <a:rPr lang="en-US" altLang="ko-KR" sz="1200">
                          <a:effectLst/>
                        </a:rPr>
                        <a:t>{</a:t>
                      </a:r>
                      <a:r>
                        <a:rPr lang="ko-KR" altLang="en-US" sz="1200">
                          <a:effectLst/>
                        </a:rPr>
                        <a:t>키</a:t>
                      </a:r>
                      <a:r>
                        <a:rPr lang="en-US" altLang="ko-KR" sz="1200">
                          <a:effectLst/>
                        </a:rPr>
                        <a:t>: </a:t>
                      </a:r>
                      <a:r>
                        <a:rPr lang="ko-KR" altLang="en-US" sz="1200">
                          <a:effectLst/>
                        </a:rPr>
                        <a:t>값</a:t>
                      </a:r>
                      <a:r>
                        <a:rPr lang="en-US" altLang="ko-KR" sz="1200">
                          <a:effectLst/>
                        </a:rPr>
                        <a:t>...}, {</a:t>
                      </a:r>
                      <a:r>
                        <a:rPr lang="ko-KR" altLang="en-US" sz="1200">
                          <a:effectLst/>
                        </a:rPr>
                        <a:t>값</a:t>
                      </a:r>
                      <a:r>
                        <a:rPr lang="en-US" altLang="ko-KR" sz="1200">
                          <a:effectLst/>
                        </a:rPr>
                        <a:t>...}</a:t>
                      </a:r>
                      <a:endParaRPr lang="ko-KR" altLang="en-US" sz="1200">
                        <a:effectLst/>
                      </a:endParaRP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effectLst/>
                        </a:rPr>
                        <a:t>튜플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리스트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딕셔너리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세트 생성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445275557"/>
                  </a:ext>
                </a:extLst>
              </a:tr>
              <a:tr h="33404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2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x[</a:t>
                      </a:r>
                      <a:r>
                        <a:rPr lang="ko-KR" altLang="en-US" sz="1200" dirty="0">
                          <a:effectLst/>
                        </a:rPr>
                        <a:t>인덱스</a:t>
                      </a:r>
                      <a:r>
                        <a:rPr lang="en-US" altLang="ko-KR" sz="1200" dirty="0">
                          <a:effectLst/>
                        </a:rPr>
                        <a:t>],</a:t>
                      </a:r>
                      <a:br>
                        <a:rPr lang="en-US" altLang="ko-KR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x[</a:t>
                      </a:r>
                      <a:r>
                        <a:rPr lang="ko-KR" altLang="en-US" sz="1200" dirty="0">
                          <a:effectLst/>
                        </a:rPr>
                        <a:t>인덱스</a:t>
                      </a:r>
                      <a:r>
                        <a:rPr lang="en-US" altLang="ko-KR" sz="1200" dirty="0">
                          <a:effectLst/>
                        </a:rPr>
                        <a:t>:</a:t>
                      </a:r>
                      <a:r>
                        <a:rPr lang="ko-KR" altLang="en-US" sz="1200" dirty="0">
                          <a:effectLst/>
                        </a:rPr>
                        <a:t>인덱스</a:t>
                      </a:r>
                      <a:r>
                        <a:rPr lang="en-US" altLang="ko-KR" sz="1200" dirty="0">
                          <a:effectLst/>
                        </a:rPr>
                        <a:t>],</a:t>
                      </a:r>
                      <a:br>
                        <a:rPr lang="en-US" altLang="ko-KR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x(</a:t>
                      </a:r>
                      <a:r>
                        <a:rPr lang="ko-KR" altLang="en-US" sz="1200" dirty="0">
                          <a:effectLst/>
                        </a:rPr>
                        <a:t>인수</a:t>
                      </a:r>
                      <a:r>
                        <a:rPr lang="en-US" altLang="ko-KR" sz="1200" dirty="0">
                          <a:effectLst/>
                        </a:rPr>
                        <a:t>...), x.</a:t>
                      </a:r>
                      <a:r>
                        <a:rPr lang="ko-KR" altLang="en-US" sz="1200" dirty="0">
                          <a:effectLst/>
                        </a:rPr>
                        <a:t>속성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리스트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 err="1">
                          <a:effectLst/>
                        </a:rPr>
                        <a:t>튜플</a:t>
                      </a:r>
                      <a:r>
                        <a:rPr lang="en-US" altLang="ko-KR" sz="1200" dirty="0">
                          <a:effectLst/>
                        </a:rPr>
                        <a:t>) </a:t>
                      </a:r>
                      <a:r>
                        <a:rPr lang="ko-KR" altLang="en-US" sz="1200" dirty="0">
                          <a:effectLst/>
                        </a:rPr>
                        <a:t>첨자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슬라이싱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함수 호출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속성 참조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2216542735"/>
                  </a:ext>
                </a:extLst>
              </a:tr>
              <a:tr h="1293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3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await x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await </a:t>
                      </a:r>
                      <a:r>
                        <a:rPr lang="ko-KR" altLang="en-US" sz="1200" dirty="0">
                          <a:effectLst/>
                        </a:rPr>
                        <a:t>표현식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2274575547"/>
                  </a:ext>
                </a:extLst>
              </a:tr>
              <a:tr h="1293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4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**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거듭제곱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3888973263"/>
                  </a:ext>
                </a:extLst>
              </a:tr>
              <a:tr h="1293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5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+x, -x, ~x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단항 덧셈</a:t>
                      </a:r>
                      <a:r>
                        <a:rPr lang="en-US" altLang="ko-KR" sz="1200">
                          <a:effectLst/>
                        </a:rPr>
                        <a:t>(</a:t>
                      </a:r>
                      <a:r>
                        <a:rPr lang="ko-KR" altLang="en-US" sz="1200">
                          <a:effectLst/>
                        </a:rPr>
                        <a:t>양의 부호</a:t>
                      </a:r>
                      <a:r>
                        <a:rPr lang="en-US" altLang="ko-KR" sz="1200">
                          <a:effectLst/>
                        </a:rPr>
                        <a:t>), </a:t>
                      </a:r>
                      <a:r>
                        <a:rPr lang="ko-KR" altLang="en-US" sz="1200">
                          <a:effectLst/>
                        </a:rPr>
                        <a:t>단항 뺄셈</a:t>
                      </a:r>
                      <a:r>
                        <a:rPr lang="en-US" altLang="ko-KR" sz="1200">
                          <a:effectLst/>
                        </a:rPr>
                        <a:t>(</a:t>
                      </a:r>
                      <a:r>
                        <a:rPr lang="ko-KR" altLang="en-US" sz="1200">
                          <a:effectLst/>
                        </a:rPr>
                        <a:t>음의 부호</a:t>
                      </a:r>
                      <a:r>
                        <a:rPr lang="en-US" altLang="ko-KR" sz="1200">
                          <a:effectLst/>
                        </a:rPr>
                        <a:t>), </a:t>
                      </a:r>
                      <a:r>
                        <a:rPr lang="ko-KR" altLang="en-US" sz="1200">
                          <a:effectLst/>
                        </a:rPr>
                        <a:t>비트 </a:t>
                      </a:r>
                      <a:r>
                        <a:rPr lang="en-US" altLang="ko-KR" sz="1200">
                          <a:effectLst/>
                        </a:rPr>
                        <a:t>NOT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2196853230"/>
                  </a:ext>
                </a:extLst>
              </a:tr>
              <a:tr h="1293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6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*</a:t>
                      </a:r>
                      <a:r>
                        <a:rPr lang="en-US" altLang="ko-KR" sz="1200" dirty="0">
                          <a:effectLst/>
                        </a:rPr>
                        <a:t>, @, /, //, %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곱셈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행렬 곱셈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나눗셈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버림 나눗셈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나머지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2736170610"/>
                  </a:ext>
                </a:extLst>
              </a:tr>
              <a:tr h="1293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7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+, -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덧셈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뺄셈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1207726931"/>
                  </a:ext>
                </a:extLst>
              </a:tr>
              <a:tr h="1293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8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&lt;&lt;, &gt;&gt;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비트 시프트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3101774510"/>
                  </a:ext>
                </a:extLst>
              </a:tr>
              <a:tr h="1293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9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&amp;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비트 </a:t>
                      </a:r>
                      <a:r>
                        <a:rPr lang="en-US" sz="1200">
                          <a:effectLst/>
                        </a:rPr>
                        <a:t>AND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3286641012"/>
                  </a:ext>
                </a:extLst>
              </a:tr>
              <a:tr h="1293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^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비트 </a:t>
                      </a:r>
                      <a:r>
                        <a:rPr lang="en-US" sz="1200" dirty="0">
                          <a:effectLst/>
                        </a:rPr>
                        <a:t>XOR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1005054584"/>
                  </a:ext>
                </a:extLst>
              </a:tr>
              <a:tr h="1293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11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|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비트 </a:t>
                      </a:r>
                      <a:r>
                        <a:rPr lang="en-US" sz="1200">
                          <a:effectLst/>
                        </a:rPr>
                        <a:t>OR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2040640176"/>
                  </a:ext>
                </a:extLst>
              </a:tr>
              <a:tr h="231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12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in, not in, is, is not,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&lt;, &lt;=, &gt;, &gt;=, !=, ==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포함 연산자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객체 비교 연산자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비교 연산자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1490716510"/>
                  </a:ext>
                </a:extLst>
              </a:tr>
              <a:tr h="1293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13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not x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논리 </a:t>
                      </a:r>
                      <a:r>
                        <a:rPr lang="en-US" sz="1200">
                          <a:effectLst/>
                        </a:rPr>
                        <a:t>NOT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651125965"/>
                  </a:ext>
                </a:extLst>
              </a:tr>
              <a:tr h="1293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14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and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논리 </a:t>
                      </a:r>
                      <a:r>
                        <a:rPr lang="en-US" sz="1200">
                          <a:effectLst/>
                        </a:rPr>
                        <a:t>AND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3885642967"/>
                  </a:ext>
                </a:extLst>
              </a:tr>
              <a:tr h="1293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15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or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논리 </a:t>
                      </a:r>
                      <a:r>
                        <a:rPr lang="en-US" sz="1200">
                          <a:effectLst/>
                        </a:rPr>
                        <a:t>OR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387528993"/>
                  </a:ext>
                </a:extLst>
              </a:tr>
              <a:tr h="1293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16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if else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조건부 표현식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854399317"/>
                  </a:ext>
                </a:extLst>
              </a:tr>
              <a:tr h="1293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17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lambda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람다 표현식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414196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746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수업 중 실습 과제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생수 </a:t>
            </a:r>
            <a:r>
              <a:rPr lang="en-US" altLang="ko-KR" dirty="0">
                <a:ea typeface="NanumGothic" panose="020D0604000000000000" pitchFamily="34" charset="-127"/>
              </a:rPr>
              <a:t>12</a:t>
            </a:r>
            <a:r>
              <a:rPr lang="ko-KR" altLang="en-US" dirty="0">
                <a:ea typeface="NanumGothic" panose="020D0604000000000000" pitchFamily="34" charset="-127"/>
              </a:rPr>
              <a:t>개를 묶어서 </a:t>
            </a:r>
            <a:r>
              <a:rPr lang="en-US" altLang="ko-KR" dirty="0">
                <a:ea typeface="NanumGothic" panose="020D0604000000000000" pitchFamily="34" charset="-127"/>
              </a:rPr>
              <a:t>1</a:t>
            </a:r>
            <a:r>
              <a:rPr lang="ko-KR" altLang="en-US" dirty="0">
                <a:ea typeface="NanumGothic" panose="020D0604000000000000" pitchFamily="34" charset="-127"/>
              </a:rPr>
              <a:t>팩으로 판매하고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낱개로도 판매한다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1</a:t>
            </a:r>
            <a:r>
              <a:rPr lang="ko-KR" altLang="en-US" dirty="0">
                <a:ea typeface="NanumGothic" panose="020D0604000000000000" pitchFamily="34" charset="-127"/>
              </a:rPr>
              <a:t>인당 </a:t>
            </a:r>
            <a:r>
              <a:rPr lang="en-US" altLang="ko-KR" dirty="0">
                <a:ea typeface="NanumGothic" panose="020D0604000000000000" pitchFamily="34" charset="-127"/>
              </a:rPr>
              <a:t>1</a:t>
            </a:r>
            <a:r>
              <a:rPr lang="ko-KR" altLang="en-US" dirty="0">
                <a:ea typeface="NanumGothic" panose="020D0604000000000000" pitchFamily="34" charset="-127"/>
              </a:rPr>
              <a:t>개씩 받는다는 가정하에 전체 인원을 입력 받고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생수 몇 팩과 낱개로 몇 개를 구매해야 하는지 출력하는 코드를 </a:t>
            </a:r>
            <a:r>
              <a:rPr lang="ko-KR" altLang="en-US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ADD2DD-D725-44FF-B13F-6E40966E4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542" y="3400732"/>
            <a:ext cx="2818384" cy="12221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EACA95-D55D-4B26-BAC0-D5F01CFDD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096" y="5040864"/>
            <a:ext cx="2757275" cy="11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7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</a:t>
            </a:r>
            <a:r>
              <a:rPr lang="en-US" altLang="ko-KR" b="1"/>
              <a:t>_1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ea typeface="NanumGothic" panose="020D0604000000000000" pitchFamily="34" charset="-127"/>
              </a:rPr>
              <a:t>사용자로부터 숫자를 입력 받아 짝수는 짝수로</a:t>
            </a:r>
            <a:r>
              <a:rPr lang="en-US" altLang="ko-KR" sz="3200" dirty="0">
                <a:ea typeface="NanumGothic" panose="020D0604000000000000" pitchFamily="34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3200" dirty="0">
                <a:ea typeface="NanumGothic" panose="020D0604000000000000" pitchFamily="34" charset="-127"/>
              </a:rPr>
              <a:t>홀수는 큰 수 중 가장 가까운 짝수로</a:t>
            </a:r>
            <a:r>
              <a:rPr lang="en-US" altLang="ko-KR" sz="3200" dirty="0">
                <a:ea typeface="NanumGothic" panose="020D0604000000000000" pitchFamily="34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3200" dirty="0">
                <a:ea typeface="NanumGothic" panose="020D0604000000000000" pitchFamily="34" charset="-127"/>
              </a:rPr>
              <a:t>출력하는 코드를 </a:t>
            </a:r>
            <a:r>
              <a:rPr lang="ko-KR" altLang="en-US" sz="3200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sz="3200" dirty="0">
                <a:ea typeface="NanumGothic" panose="020D0604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3200" dirty="0">
                <a:ea typeface="NanumGothic" panose="020D0604000000000000" pitchFamily="34" charset="-127"/>
              </a:rPr>
              <a:t>(HINT: True</a:t>
            </a:r>
            <a:r>
              <a:rPr lang="ko-KR" altLang="en-US" sz="3200" dirty="0">
                <a:ea typeface="NanumGothic" panose="020D0604000000000000" pitchFamily="34" charset="-127"/>
              </a:rPr>
              <a:t>는 </a:t>
            </a:r>
            <a:r>
              <a:rPr lang="en-US" altLang="ko-KR" sz="3200" dirty="0">
                <a:ea typeface="NanumGothic" panose="020D0604000000000000" pitchFamily="34" charset="-127"/>
              </a:rPr>
              <a:t>1, False</a:t>
            </a:r>
            <a:r>
              <a:rPr lang="ko-KR" altLang="en-US" sz="3200" dirty="0">
                <a:ea typeface="NanumGothic" panose="020D0604000000000000" pitchFamily="34" charset="-127"/>
              </a:rPr>
              <a:t>는 </a:t>
            </a:r>
            <a:r>
              <a:rPr lang="en-US" altLang="ko-KR" sz="3200" dirty="0">
                <a:ea typeface="NanumGothic" panose="020D0604000000000000" pitchFamily="34" charset="-127"/>
              </a:rPr>
              <a:t>0)</a:t>
            </a:r>
          </a:p>
          <a:p>
            <a:pPr marL="0" indent="0">
              <a:buNone/>
            </a:pPr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081872-A17D-46E3-BF71-58923953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322" y="2892669"/>
            <a:ext cx="3565468" cy="10726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9A3909-3E1F-4F4B-A83E-BD42E2CD2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322" y="4496044"/>
            <a:ext cx="3497168" cy="107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42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</a:t>
            </a:r>
            <a:r>
              <a:rPr lang="en-US" altLang="ko-KR" b="1" dirty="0"/>
              <a:t>_2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ea typeface="NanumGothic" panose="020D0604000000000000" pitchFamily="34" charset="-127"/>
              </a:rPr>
              <a:t>피자 </a:t>
            </a:r>
            <a:r>
              <a:rPr lang="en-US" altLang="ko-KR" sz="2400" dirty="0">
                <a:ea typeface="NanumGothic" panose="020D0604000000000000" pitchFamily="34" charset="-127"/>
              </a:rPr>
              <a:t>1</a:t>
            </a:r>
            <a:r>
              <a:rPr lang="ko-KR" altLang="en-US" sz="2400" dirty="0">
                <a:ea typeface="NanumGothic" panose="020D0604000000000000" pitchFamily="34" charset="-127"/>
              </a:rPr>
              <a:t>판에 </a:t>
            </a:r>
            <a:r>
              <a:rPr lang="en-US" altLang="ko-KR" sz="2400" dirty="0">
                <a:ea typeface="NanumGothic" panose="020D0604000000000000" pitchFamily="34" charset="-127"/>
              </a:rPr>
              <a:t>12000</a:t>
            </a:r>
            <a:r>
              <a:rPr lang="ko-KR" altLang="en-US" sz="2400" dirty="0">
                <a:ea typeface="NanumGothic" panose="020D0604000000000000" pitchFamily="34" charset="-127"/>
              </a:rPr>
              <a:t>원</a:t>
            </a:r>
            <a:r>
              <a:rPr lang="en-US" altLang="ko-KR" sz="2400" dirty="0">
                <a:ea typeface="NanumGothic" panose="020D0604000000000000" pitchFamily="34" charset="-127"/>
              </a:rPr>
              <a:t>, 4</a:t>
            </a:r>
            <a:r>
              <a:rPr lang="ko-KR" altLang="en-US" sz="2400" dirty="0">
                <a:ea typeface="NanumGothic" panose="020D0604000000000000" pitchFamily="34" charset="-127"/>
              </a:rPr>
              <a:t>명이서 </a:t>
            </a:r>
            <a:r>
              <a:rPr lang="en-US" altLang="ko-KR" sz="2400" dirty="0">
                <a:ea typeface="NanumGothic" panose="020D0604000000000000" pitchFamily="34" charset="-127"/>
              </a:rPr>
              <a:t>1</a:t>
            </a:r>
            <a:r>
              <a:rPr lang="ko-KR" altLang="en-US" sz="2400" dirty="0">
                <a:ea typeface="NanumGothic" panose="020D0604000000000000" pitchFamily="34" charset="-127"/>
              </a:rPr>
              <a:t>판을 먹는다</a:t>
            </a:r>
            <a:r>
              <a:rPr lang="en-US" altLang="ko-KR" sz="2400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ea typeface="NanumGothic" panose="020D0604000000000000" pitchFamily="34" charset="-127"/>
              </a:rPr>
              <a:t>인원 수를 입력 받아 몇 판을 시켜야 하는지</a:t>
            </a:r>
            <a:r>
              <a:rPr lang="en-US" altLang="ko-KR" sz="2400" dirty="0">
                <a:ea typeface="NanumGothic" panose="020D0604000000000000" pitchFamily="34" charset="-127"/>
              </a:rPr>
              <a:t>, </a:t>
            </a:r>
            <a:r>
              <a:rPr lang="ko-KR" altLang="en-US" sz="2400" dirty="0">
                <a:ea typeface="NanumGothic" panose="020D0604000000000000" pitchFamily="34" charset="-127"/>
              </a:rPr>
              <a:t>피자 가격을 계산하는 코드를 </a:t>
            </a:r>
            <a:r>
              <a:rPr lang="ko-KR" altLang="en-US" sz="2400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sz="2400" dirty="0">
                <a:ea typeface="NanumGothic" panose="020D0604000000000000" pitchFamily="34" charset="-127"/>
              </a:rPr>
              <a:t>.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ea typeface="NanumGothic" panose="020D0604000000000000" pitchFamily="34" charset="-127"/>
              </a:rPr>
              <a:t>(</a:t>
            </a:r>
            <a:r>
              <a:rPr lang="ko-KR" altLang="en-US" sz="2400" dirty="0">
                <a:ea typeface="NanumGothic" panose="020D0604000000000000" pitchFamily="34" charset="-127"/>
              </a:rPr>
              <a:t>단</a:t>
            </a:r>
            <a:r>
              <a:rPr lang="en-US" altLang="ko-KR" sz="2400" dirty="0">
                <a:ea typeface="NanumGothic" panose="020D0604000000000000" pitchFamily="34" charset="-127"/>
              </a:rPr>
              <a:t>, </a:t>
            </a:r>
            <a:r>
              <a:rPr lang="ko-KR" altLang="en-US" sz="2400" dirty="0">
                <a:ea typeface="NanumGothic" panose="020D0604000000000000" pitchFamily="34" charset="-127"/>
              </a:rPr>
              <a:t>인원은 최소 </a:t>
            </a:r>
            <a:r>
              <a:rPr lang="en-US" altLang="ko-KR" sz="2400" dirty="0">
                <a:ea typeface="NanumGothic" panose="020D0604000000000000" pitchFamily="34" charset="-127"/>
              </a:rPr>
              <a:t>4</a:t>
            </a:r>
            <a:r>
              <a:rPr lang="ko-KR" altLang="en-US" sz="2400" dirty="0">
                <a:ea typeface="NanumGothic" panose="020D0604000000000000" pitchFamily="34" charset="-127"/>
              </a:rPr>
              <a:t>명 이상이며 피자가 남아도 되지만 모자라면 안된다</a:t>
            </a:r>
            <a:r>
              <a:rPr lang="en-US" altLang="ko-KR" sz="2400" dirty="0">
                <a:ea typeface="NanumGothic" panose="020D0604000000000000" pitchFamily="34" charset="-127"/>
              </a:rPr>
              <a:t>.)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1C2967-D07E-45AE-84CA-BF0450CA2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719941"/>
            <a:ext cx="2470896" cy="11422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1961C7-20F7-4FFC-9D22-F43E074C4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5092406"/>
            <a:ext cx="2416447" cy="111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1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3502-8DF8-8848-8A1A-72E176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실습</a:t>
            </a:r>
            <a:r>
              <a:rPr kumimoji="1" lang="ko-KR" altLang="en-US" b="1" dirty="0"/>
              <a:t> 시 유의사항 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5B70-BE78-D548-B2D9-4A0741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ore-KR" altLang="en-US" sz="2400" dirty="0"/>
              <a:t>실습</a:t>
            </a:r>
            <a:r>
              <a:rPr kumimoji="1" lang="ko-KR" altLang="en-US" sz="2400" dirty="0"/>
              <a:t> 혹은 과제 질문은 조교 </a:t>
            </a:r>
            <a:r>
              <a:rPr kumimoji="1" lang="ko-KR" altLang="en-US" sz="2400"/>
              <a:t>이메일로 문의</a:t>
            </a:r>
            <a:endParaRPr kumimoji="1" lang="en-US" altLang="ko-KR" sz="2400" dirty="0"/>
          </a:p>
          <a:p>
            <a:pPr lvl="1"/>
            <a:r>
              <a:rPr kumimoji="1" lang="ko-KR" altLang="en-US" sz="1800" dirty="0"/>
              <a:t>김현정 </a:t>
            </a:r>
            <a:r>
              <a:rPr kumimoji="1" lang="en-US" altLang="ko-KR" sz="1800" dirty="0"/>
              <a:t>TA : </a:t>
            </a:r>
            <a:r>
              <a:rPr kumimoji="1" lang="en-US" altLang="ko-KR" sz="1800" dirty="0">
                <a:hlinkClick r:id="rId2"/>
              </a:rPr>
              <a:t>wonderland6773@gmail.com</a:t>
            </a:r>
            <a:r>
              <a:rPr kumimoji="1" lang="en-US" altLang="ko-KR" sz="1800" dirty="0"/>
              <a:t> </a:t>
            </a:r>
            <a:endParaRPr kumimoji="1" lang="en-US" altLang="ko-Kore-KR" sz="1800" dirty="0"/>
          </a:p>
          <a:p>
            <a:pPr lvl="1"/>
            <a:r>
              <a:rPr kumimoji="1" lang="ko-KR" altLang="en-US" sz="1800" dirty="0"/>
              <a:t>코드에 대한 문의는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스크린 샷이 아닌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텍스트 코드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로 문의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하루 전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에는 받지 않음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2000" dirty="0"/>
              <a:t>화요일 자정까지 마감인 과제는 월요일 자정까지 문의 받음</a:t>
            </a:r>
            <a:endParaRPr kumimoji="1" lang="en-US" altLang="ko-KR" sz="2000" dirty="0"/>
          </a:p>
          <a:p>
            <a:pPr lvl="2"/>
            <a:endParaRPr kumimoji="1" lang="en-US" altLang="ko-Kore-KR" sz="1400" dirty="0"/>
          </a:p>
          <a:p>
            <a:pPr lvl="2"/>
            <a:endParaRPr kumimoji="1" lang="en-US" altLang="ko-Kore-KR" sz="1400" dirty="0"/>
          </a:p>
          <a:p>
            <a:r>
              <a:rPr kumimoji="1" lang="ko-KR" altLang="en-US" sz="2200" dirty="0"/>
              <a:t>과제 제출 기한</a:t>
            </a:r>
            <a:endParaRPr kumimoji="1" lang="en-US" altLang="ko-KR" sz="22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파일명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: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학번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.zip</a:t>
            </a:r>
          </a:p>
          <a:p>
            <a:pPr lvl="2"/>
            <a:r>
              <a:rPr kumimoji="1" lang="ko-KR" altLang="en-US" sz="1600" b="1" dirty="0"/>
              <a:t>코드와 실행화면이 보이게 스크린샷 제출</a:t>
            </a:r>
            <a:endParaRPr kumimoji="1" lang="en-US" altLang="ko-KR" sz="1600" b="1" dirty="0"/>
          </a:p>
          <a:p>
            <a:pPr lvl="2"/>
            <a:r>
              <a:rPr kumimoji="1" lang="ko-KR" altLang="en-US" sz="1600" b="1" dirty="0"/>
              <a:t>실행화면 상단에 학번</a:t>
            </a:r>
            <a:r>
              <a:rPr kumimoji="1" lang="en-US" altLang="ko-KR" sz="1600" b="1" dirty="0"/>
              <a:t>_</a:t>
            </a:r>
            <a:r>
              <a:rPr kumimoji="1" lang="ko-KR" altLang="en-US" sz="1600" b="1" dirty="0"/>
              <a:t>이름 출력하기</a:t>
            </a:r>
            <a:endParaRPr kumimoji="1" lang="en-US" altLang="ko-KR" sz="18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공지일로부터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1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주일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ko-KR" sz="1800" b="1" dirty="0">
                <a:solidFill>
                  <a:srgbClr val="FF0000"/>
                </a:solidFill>
              </a:rPr>
              <a:t>3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월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21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일 화요일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23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시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59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분까지 제출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지각 제출 불가</a:t>
            </a:r>
            <a:endParaRPr kumimoji="1" lang="en-US" altLang="ko-KR" sz="18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DC58-B4AE-8549-867A-43EC488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4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저번 주 과제 풀이</a:t>
            </a:r>
            <a:r>
              <a:rPr lang="en-US" altLang="ko-KR" b="1" dirty="0"/>
              <a:t>_1</a:t>
            </a:r>
            <a:endParaRPr lang="ko-KR" altLang="en-US" sz="1400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7A5DA2-EBCB-44F4-A23F-58BA3811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ea typeface="NanumGothic" panose="020D0604000000000000" pitchFamily="34" charset="-127"/>
              </a:rPr>
              <a:t>출력문을 보고</a:t>
            </a:r>
            <a:r>
              <a:rPr lang="en-US" altLang="ko-KR" sz="3200" dirty="0">
                <a:ea typeface="NanumGothic" panose="020D0604000000000000" pitchFamily="34" charset="-127"/>
              </a:rPr>
              <a:t>, </a:t>
            </a:r>
            <a:r>
              <a:rPr lang="ko-KR" altLang="en-US" sz="3200" dirty="0">
                <a:ea typeface="NanumGothic" panose="020D0604000000000000" pitchFamily="34" charset="-127"/>
              </a:rPr>
              <a:t>빈칸에 들어갈 코드를 정확하게 </a:t>
            </a:r>
            <a:r>
              <a:rPr lang="ko-KR" altLang="en-US" sz="3200" dirty="0" err="1">
                <a:ea typeface="NanumGothic" panose="020D0604000000000000" pitchFamily="34" charset="-127"/>
              </a:rPr>
              <a:t>기입하시오</a:t>
            </a:r>
            <a:r>
              <a:rPr lang="en-US" altLang="ko-KR" sz="3200" dirty="0">
                <a:ea typeface="NanumGothic" panose="020D0604000000000000" pitchFamily="34" charset="-127"/>
              </a:rPr>
              <a:t>.</a:t>
            </a:r>
          </a:p>
          <a:p>
            <a:pPr marL="0" indent="0">
              <a:buNone/>
            </a:pP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E96914-F234-48CD-B51A-92301D55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6538"/>
            <a:ext cx="5620534" cy="35723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BC8DAD-CC40-4049-B9F0-92DAD7C18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367" y="2966538"/>
            <a:ext cx="3011865" cy="148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6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저번 주 과제 풀이</a:t>
            </a:r>
            <a:r>
              <a:rPr lang="en-US" altLang="ko-KR" b="1" dirty="0"/>
              <a:t>_2</a:t>
            </a:r>
            <a:endParaRPr lang="ko-KR" altLang="en-US" sz="1400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443C653-277C-4096-889B-CE9C06FBA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200" dirty="0"/>
              <a:t>공식</a:t>
            </a:r>
            <a:r>
              <a:rPr lang="en-US" altLang="ko-KR" sz="3200" dirty="0"/>
              <a:t>: (0.394 * a )+ 4.15934  </a:t>
            </a:r>
          </a:p>
          <a:p>
            <a:pPr marL="0" indent="0">
              <a:buNone/>
            </a:pPr>
            <a:r>
              <a:rPr lang="ko-KR" altLang="en-US" sz="3200" dirty="0"/>
              <a:t>출력문을 참고하여 사용자에게 정수 </a:t>
            </a:r>
            <a:r>
              <a:rPr lang="en-US" altLang="ko-KR" sz="3200" dirty="0"/>
              <a:t>a</a:t>
            </a:r>
            <a:r>
              <a:rPr lang="ko-KR" altLang="en-US" sz="3200" dirty="0"/>
              <a:t>를 입력 받아</a:t>
            </a:r>
            <a:r>
              <a:rPr lang="en-US" altLang="ko-KR" sz="3200" dirty="0"/>
              <a:t>, </a:t>
            </a:r>
          </a:p>
          <a:p>
            <a:pPr marL="0" indent="0">
              <a:buNone/>
            </a:pPr>
            <a:r>
              <a:rPr lang="ko-KR" altLang="en-US" sz="3200" dirty="0"/>
              <a:t>소수점 둘째자리 까지 출력하는 코드를 </a:t>
            </a:r>
            <a:r>
              <a:rPr lang="ko-KR" altLang="en-US" sz="3200" dirty="0" err="1"/>
              <a:t>작성하시오</a:t>
            </a:r>
            <a:r>
              <a:rPr lang="en-US" altLang="ko-KR" sz="3200" dirty="0"/>
              <a:t>.</a:t>
            </a:r>
          </a:p>
          <a:p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DD4B76-85EA-4336-872E-7A32618DF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64" y="3926571"/>
            <a:ext cx="5442510" cy="20126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1BE225-DEDD-422B-934D-16F91988D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794" y="3688836"/>
            <a:ext cx="2675358" cy="10751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F3CF18-4BEE-44FE-BE71-A8E6F871A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794" y="4943352"/>
            <a:ext cx="2753416" cy="107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2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금일 실습시간</a:t>
            </a:r>
            <a:endParaRPr lang="ko-KR" altLang="en-US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연산자와 피연산자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산술 연산자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비교 연산자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논리 연산자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연산자 우선순위</a:t>
            </a:r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6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연산자와 피연산자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연산자</a:t>
            </a:r>
            <a:endParaRPr lang="en-US" altLang="ko-KR" dirty="0">
              <a:ea typeface="NanumGothic" panose="020D0604000000000000" pitchFamily="34" charset="-127"/>
            </a:endParaRPr>
          </a:p>
          <a:p>
            <a:endParaRPr lang="en-US" altLang="ko-KR" dirty="0">
              <a:ea typeface="NanumGothic" panose="020D0604000000000000" pitchFamily="34" charset="-127"/>
            </a:endParaRPr>
          </a:p>
          <a:p>
            <a:endParaRPr lang="en-US" altLang="ko-KR" dirty="0"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ea typeface="NanumGothic" panose="020D0604000000000000" pitchFamily="34" charset="-127"/>
            </a:endParaRPr>
          </a:p>
          <a:p>
            <a:r>
              <a:rPr lang="ko-KR" altLang="en-US" dirty="0">
                <a:ea typeface="NanumGothic" panose="020D0604000000000000" pitchFamily="34" charset="-127"/>
              </a:rPr>
              <a:t>피연산자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연산의 대상이 되는 기호나 숫자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endParaRPr lang="en-US" altLang="ko-KR" dirty="0">
              <a:ea typeface="NanumGothic" panose="020D0604000000000000" pitchFamily="34" charset="-127"/>
            </a:endParaRPr>
          </a:p>
          <a:p>
            <a:r>
              <a:rPr lang="ko-KR" altLang="en-US" dirty="0">
                <a:ea typeface="NanumGothic" panose="020D0604000000000000" pitchFamily="34" charset="-127"/>
              </a:rPr>
              <a:t>예시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2D34A27-7916-41C3-A67E-4840C5449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44677"/>
              </p:ext>
            </p:extLst>
          </p:nvPr>
        </p:nvGraphicFramePr>
        <p:xfrm>
          <a:off x="2756430" y="1686597"/>
          <a:ext cx="21710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16">
                  <a:extLst>
                    <a:ext uri="{9D8B030D-6E8A-4147-A177-3AD203B41FA5}">
                      <a16:colId xmlns:a16="http://schemas.microsoft.com/office/drawing/2014/main" val="2841643396"/>
                    </a:ext>
                  </a:extLst>
                </a:gridCol>
                <a:gridCol w="1085516">
                  <a:extLst>
                    <a:ext uri="{9D8B030D-6E8A-4147-A177-3AD203B41FA5}">
                      <a16:colId xmlns:a16="http://schemas.microsoft.com/office/drawing/2014/main" val="2874685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0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덧셈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4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뺄셈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66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나눗셈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9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060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474A70-44FA-4F0C-8FEB-B25B331765D8}"/>
              </a:ext>
            </a:extLst>
          </p:cNvPr>
          <p:cNvSpPr txBox="1"/>
          <p:nvPr/>
        </p:nvSpPr>
        <p:spPr>
          <a:xfrm>
            <a:off x="564026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F9C0271-D552-40B5-830F-42640F6C6F45}"/>
              </a:ext>
            </a:extLst>
          </p:cNvPr>
          <p:cNvGrpSpPr/>
          <p:nvPr/>
        </p:nvGrpSpPr>
        <p:grpSpPr>
          <a:xfrm>
            <a:off x="2432518" y="5281709"/>
            <a:ext cx="2987313" cy="1091616"/>
            <a:chOff x="2415970" y="4964914"/>
            <a:chExt cx="2987313" cy="10916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CDD9F-7428-42A2-A672-1825B9DDA2CC}"/>
                </a:ext>
              </a:extLst>
            </p:cNvPr>
            <p:cNvSpPr txBox="1"/>
            <p:nvPr/>
          </p:nvSpPr>
          <p:spPr>
            <a:xfrm>
              <a:off x="2673683" y="5100305"/>
              <a:ext cx="25049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/>
                <a:t>5   *   3</a:t>
              </a:r>
              <a:endParaRPr lang="ko-KR" altLang="en-US" sz="48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2574FD3-07D8-499D-B6F9-5A02F69024A9}"/>
                </a:ext>
              </a:extLst>
            </p:cNvPr>
            <p:cNvSpPr/>
            <p:nvPr/>
          </p:nvSpPr>
          <p:spPr>
            <a:xfrm>
              <a:off x="2415970" y="4964914"/>
              <a:ext cx="984738" cy="1081454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30A0BC6-290E-4B7B-A76B-A157295C2F47}"/>
                </a:ext>
              </a:extLst>
            </p:cNvPr>
            <p:cNvSpPr/>
            <p:nvPr/>
          </p:nvSpPr>
          <p:spPr>
            <a:xfrm>
              <a:off x="3400708" y="4964914"/>
              <a:ext cx="984738" cy="1081454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82CD7EC-E807-4BF6-B654-C16FDE4AAC0A}"/>
                </a:ext>
              </a:extLst>
            </p:cNvPr>
            <p:cNvSpPr/>
            <p:nvPr/>
          </p:nvSpPr>
          <p:spPr>
            <a:xfrm>
              <a:off x="4418545" y="4975076"/>
              <a:ext cx="984738" cy="1081454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02DC5E-F5D3-4A13-AEC5-C5148D3F4372}"/>
              </a:ext>
            </a:extLst>
          </p:cNvPr>
          <p:cNvSpPr txBox="1"/>
          <p:nvPr/>
        </p:nvSpPr>
        <p:spPr>
          <a:xfrm>
            <a:off x="3471043" y="6386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연산자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B4E98-7FF8-4156-AD5F-1FAF9EC472F4}"/>
              </a:ext>
            </a:extLst>
          </p:cNvPr>
          <p:cNvSpPr txBox="1"/>
          <p:nvPr/>
        </p:nvSpPr>
        <p:spPr>
          <a:xfrm>
            <a:off x="2432518" y="4881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피연산자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5DBE-9783-4B1A-81CD-D965145A064F}"/>
              </a:ext>
            </a:extLst>
          </p:cNvPr>
          <p:cNvSpPr txBox="1"/>
          <p:nvPr/>
        </p:nvSpPr>
        <p:spPr>
          <a:xfrm>
            <a:off x="4408000" y="48800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피연산자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8C9BDA-8653-4585-B973-4E2935A6CAA2}"/>
              </a:ext>
            </a:extLst>
          </p:cNvPr>
          <p:cNvSpPr/>
          <p:nvPr/>
        </p:nvSpPr>
        <p:spPr>
          <a:xfrm>
            <a:off x="5515996" y="1754491"/>
            <a:ext cx="4765431" cy="1975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대입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연산자</a:t>
            </a:r>
            <a:r>
              <a:rPr lang="en-US" altLang="ko-KR" dirty="0">
                <a:solidFill>
                  <a:schemeClr val="tx1"/>
                </a:solidFill>
              </a:rPr>
              <a:t>(=)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오른쪽에 있는 것을 왼쪽에 </a:t>
            </a:r>
            <a:r>
              <a:rPr lang="ko-KR" altLang="en-US" b="1" dirty="0">
                <a:solidFill>
                  <a:srgbClr val="FF0000"/>
                </a:solidFill>
              </a:rPr>
              <a:t>대입</a:t>
            </a:r>
            <a:r>
              <a:rPr lang="ko-KR" altLang="en-US" dirty="0">
                <a:solidFill>
                  <a:srgbClr val="FF0000"/>
                </a:solidFill>
              </a:rPr>
              <a:t>하라는 의미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수학에서의 같다</a:t>
            </a:r>
            <a:r>
              <a:rPr lang="en-US" altLang="ko-KR" dirty="0">
                <a:solidFill>
                  <a:srgbClr val="FF0000"/>
                </a:solidFill>
              </a:rPr>
              <a:t>(=)</a:t>
            </a:r>
            <a:r>
              <a:rPr lang="ko-KR" altLang="en-US" dirty="0">
                <a:solidFill>
                  <a:srgbClr val="FF0000"/>
                </a:solidFill>
              </a:rPr>
              <a:t>와 의미가 다름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== 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같음</a:t>
            </a:r>
            <a:r>
              <a:rPr lang="ko-KR" altLang="en-US" dirty="0">
                <a:solidFill>
                  <a:srgbClr val="FF0000"/>
                </a:solidFill>
              </a:rPr>
              <a:t>의 의미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56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산술 연산자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산술 연산자</a:t>
            </a:r>
            <a:r>
              <a:rPr lang="en-US" altLang="ko-KR" dirty="0">
                <a:ea typeface="NanumGothic" panose="020D0604000000000000" pitchFamily="34" charset="-127"/>
              </a:rPr>
              <a:t>: </a:t>
            </a:r>
            <a:r>
              <a:rPr lang="ko-KR" altLang="en-US" dirty="0">
                <a:ea typeface="NanumGothic" panose="020D0604000000000000" pitchFamily="34" charset="-127"/>
              </a:rPr>
              <a:t>산술 연산에 사용되는 연산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74A70-44FA-4F0C-8FEB-B25B331765D8}"/>
              </a:ext>
            </a:extLst>
          </p:cNvPr>
          <p:cNvSpPr txBox="1"/>
          <p:nvPr/>
        </p:nvSpPr>
        <p:spPr>
          <a:xfrm>
            <a:off x="564026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22F0F6F-D95A-49AC-BD82-57DCAFC2B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06059"/>
              </p:ext>
            </p:extLst>
          </p:nvPr>
        </p:nvGraphicFramePr>
        <p:xfrm>
          <a:off x="2187105" y="2424112"/>
          <a:ext cx="690631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574">
                  <a:extLst>
                    <a:ext uri="{9D8B030D-6E8A-4147-A177-3AD203B41FA5}">
                      <a16:colId xmlns:a16="http://schemas.microsoft.com/office/drawing/2014/main" val="2841643396"/>
                    </a:ext>
                  </a:extLst>
                </a:gridCol>
                <a:gridCol w="1046574">
                  <a:extLst>
                    <a:ext uri="{9D8B030D-6E8A-4147-A177-3AD203B41FA5}">
                      <a16:colId xmlns:a16="http://schemas.microsoft.com/office/drawing/2014/main" val="2874685277"/>
                    </a:ext>
                  </a:extLst>
                </a:gridCol>
                <a:gridCol w="1085063">
                  <a:extLst>
                    <a:ext uri="{9D8B030D-6E8A-4147-A177-3AD203B41FA5}">
                      <a16:colId xmlns:a16="http://schemas.microsoft.com/office/drawing/2014/main" val="140137266"/>
                    </a:ext>
                  </a:extLst>
                </a:gridCol>
                <a:gridCol w="1864054">
                  <a:extLst>
                    <a:ext uri="{9D8B030D-6E8A-4147-A177-3AD203B41FA5}">
                      <a16:colId xmlns:a16="http://schemas.microsoft.com/office/drawing/2014/main" val="835263787"/>
                    </a:ext>
                  </a:extLst>
                </a:gridCol>
                <a:gridCol w="1864054">
                  <a:extLst>
                    <a:ext uri="{9D8B030D-6E8A-4147-A177-3AD203B41FA5}">
                      <a16:colId xmlns:a16="http://schemas.microsoft.com/office/drawing/2014/main" val="1651318051"/>
                    </a:ext>
                  </a:extLst>
                </a:gridCol>
              </a:tblGrid>
              <a:tr h="265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표현식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우선순위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093532"/>
                  </a:ext>
                </a:extLst>
              </a:tr>
              <a:tr h="265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지수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A **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의</a:t>
                      </a:r>
                      <a:r>
                        <a:rPr lang="en-US" altLang="ko-KR" dirty="0"/>
                        <a:t> B</a:t>
                      </a:r>
                      <a:r>
                        <a:rPr lang="ko-KR" altLang="en-US" dirty="0"/>
                        <a:t>승</a:t>
                      </a:r>
                      <a:r>
                        <a:rPr lang="en-US" altLang="ko-KR" dirty="0"/>
                        <a:t>(A^B)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높다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46146"/>
                  </a:ext>
                </a:extLst>
              </a:tr>
              <a:tr h="458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음수를 양수로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양수를 음수로</a:t>
                      </a:r>
                      <a:endParaRPr lang="en-US" altLang="ko-KR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09174"/>
                  </a:ext>
                </a:extLst>
              </a:tr>
              <a:tr h="265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*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를 곱한다</a:t>
                      </a:r>
                      <a:endParaRPr lang="en-US" altLang="ko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667083"/>
                  </a:ext>
                </a:extLst>
              </a:tr>
              <a:tr h="265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/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나눗셈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 / B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</a:t>
                      </a:r>
                      <a:r>
                        <a:rPr lang="ko-KR" altLang="en-US" b="0" dirty="0"/>
                        <a:t>를 </a:t>
                      </a:r>
                      <a:r>
                        <a:rPr lang="en-US" altLang="ko-KR" b="0" dirty="0"/>
                        <a:t>B</a:t>
                      </a:r>
                      <a:r>
                        <a:rPr lang="ko-KR" altLang="en-US" b="0" dirty="0"/>
                        <a:t>로 나눈다</a:t>
                      </a:r>
                      <a:endParaRPr lang="en-US" altLang="ko-KR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93450"/>
                  </a:ext>
                </a:extLst>
              </a:tr>
              <a:tr h="458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//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 // B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나눗셈을 한 후 몫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64385"/>
                  </a:ext>
                </a:extLst>
              </a:tr>
              <a:tr h="458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%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 % B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나눗셈을 한 후 나머지</a:t>
                      </a:r>
                      <a:endParaRPr lang="en-US" altLang="ko-KR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79079"/>
                  </a:ext>
                </a:extLst>
              </a:tr>
              <a:tr h="265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+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덧셈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 + B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</a:t>
                      </a:r>
                      <a:r>
                        <a:rPr lang="ko-KR" altLang="en-US" b="0" dirty="0"/>
                        <a:t>와 </a:t>
                      </a:r>
                      <a:r>
                        <a:rPr lang="en-US" altLang="ko-KR" b="0" dirty="0"/>
                        <a:t>B</a:t>
                      </a:r>
                      <a:r>
                        <a:rPr lang="ko-KR" altLang="en-US" b="0" dirty="0"/>
                        <a:t>를 더한다</a:t>
                      </a:r>
                      <a:endParaRPr lang="en-US" altLang="ko-KR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814428"/>
                  </a:ext>
                </a:extLst>
              </a:tr>
              <a:tr h="265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뺄셈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 – B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</a:t>
                      </a:r>
                      <a:r>
                        <a:rPr lang="ko-KR" altLang="en-US" b="0" dirty="0"/>
                        <a:t>에서 </a:t>
                      </a:r>
                      <a:r>
                        <a:rPr lang="en-US" altLang="ko-KR" b="0" dirty="0"/>
                        <a:t>B</a:t>
                      </a:r>
                      <a:r>
                        <a:rPr lang="ko-KR" altLang="en-US" b="0" dirty="0"/>
                        <a:t>를 뺀다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낮다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407334"/>
                  </a:ext>
                </a:extLst>
              </a:tr>
            </a:tbl>
          </a:graphicData>
        </a:graphic>
      </p:graphicFrame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047201B-6E4A-421B-B12C-8281ABC5ACB4}"/>
              </a:ext>
            </a:extLst>
          </p:cNvPr>
          <p:cNvCxnSpPr>
            <a:cxnSpLocks/>
          </p:cNvCxnSpPr>
          <p:nvPr/>
        </p:nvCxnSpPr>
        <p:spPr>
          <a:xfrm>
            <a:off x="8115302" y="3183609"/>
            <a:ext cx="0" cy="296716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29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산술 연산자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2A90697-A181-4025-B685-71D24FC8E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778" y="1690688"/>
            <a:ext cx="5677692" cy="200052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74A70-44FA-4F0C-8FEB-B25B331765D8}"/>
              </a:ext>
            </a:extLst>
          </p:cNvPr>
          <p:cNvSpPr txBox="1"/>
          <p:nvPr/>
        </p:nvSpPr>
        <p:spPr>
          <a:xfrm>
            <a:off x="564026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531241-B3D8-4CDD-A4EE-11907418E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84" y="1690688"/>
            <a:ext cx="2170477" cy="162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9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비교 연산자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비교 연산자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두 개의 자료를 비교하여 </a:t>
            </a:r>
            <a:r>
              <a:rPr lang="ko-KR" altLang="en-US" b="1" dirty="0">
                <a:ea typeface="NanumGothic" panose="020D0604000000000000" pitchFamily="34" charset="-127"/>
              </a:rPr>
              <a:t>크다</a:t>
            </a:r>
            <a:r>
              <a:rPr lang="en-US" altLang="ko-KR" b="1" dirty="0">
                <a:ea typeface="NanumGothic" panose="020D0604000000000000" pitchFamily="34" charset="-127"/>
              </a:rPr>
              <a:t>, </a:t>
            </a:r>
            <a:r>
              <a:rPr lang="ko-KR" altLang="en-US" b="1" dirty="0">
                <a:ea typeface="NanumGothic" panose="020D0604000000000000" pitchFamily="34" charset="-127"/>
              </a:rPr>
              <a:t>작다</a:t>
            </a:r>
            <a:r>
              <a:rPr lang="en-US" altLang="ko-KR" b="1" dirty="0">
                <a:ea typeface="NanumGothic" panose="020D0604000000000000" pitchFamily="34" charset="-127"/>
              </a:rPr>
              <a:t>, </a:t>
            </a:r>
            <a:r>
              <a:rPr lang="ko-KR" altLang="en-US" b="1" dirty="0">
                <a:ea typeface="NanumGothic" panose="020D0604000000000000" pitchFamily="34" charset="-127"/>
              </a:rPr>
              <a:t>같다</a:t>
            </a:r>
            <a:r>
              <a:rPr lang="en-US" altLang="ko-KR" b="1" dirty="0">
                <a:ea typeface="NanumGothic" panose="020D0604000000000000" pitchFamily="34" charset="-127"/>
              </a:rPr>
              <a:t>, </a:t>
            </a:r>
            <a:r>
              <a:rPr lang="ko-KR" altLang="en-US" b="1" dirty="0" err="1">
                <a:ea typeface="NanumGothic" panose="020D0604000000000000" pitchFamily="34" charset="-127"/>
              </a:rPr>
              <a:t>다르다</a:t>
            </a:r>
            <a:r>
              <a:rPr lang="ko-KR" altLang="en-US" dirty="0" err="1">
                <a:ea typeface="NanumGothic" panose="020D0604000000000000" pitchFamily="34" charset="-127"/>
              </a:rPr>
              <a:t>를</a:t>
            </a:r>
            <a:r>
              <a:rPr lang="ko-KR" altLang="en-US" dirty="0">
                <a:ea typeface="NanumGothic" panose="020D0604000000000000" pitchFamily="34" charset="-127"/>
              </a:rPr>
              <a:t> 판단할 때 사용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74A70-44FA-4F0C-8FEB-B25B331765D8}"/>
              </a:ext>
            </a:extLst>
          </p:cNvPr>
          <p:cNvSpPr txBox="1"/>
          <p:nvPr/>
        </p:nvSpPr>
        <p:spPr>
          <a:xfrm>
            <a:off x="564026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E22884D-560F-4AD3-8D9C-34F6DC7EA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27534"/>
              </p:ext>
            </p:extLst>
          </p:nvPr>
        </p:nvGraphicFramePr>
        <p:xfrm>
          <a:off x="1854200" y="2803442"/>
          <a:ext cx="72810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1">
                  <a:extLst>
                    <a:ext uri="{9D8B030D-6E8A-4147-A177-3AD203B41FA5}">
                      <a16:colId xmlns:a16="http://schemas.microsoft.com/office/drawing/2014/main" val="1547999427"/>
                    </a:ext>
                  </a:extLst>
                </a:gridCol>
                <a:gridCol w="1918079">
                  <a:extLst>
                    <a:ext uri="{9D8B030D-6E8A-4147-A177-3AD203B41FA5}">
                      <a16:colId xmlns:a16="http://schemas.microsoft.com/office/drawing/2014/main" val="2070654921"/>
                    </a:ext>
                  </a:extLst>
                </a:gridCol>
                <a:gridCol w="1518992">
                  <a:extLst>
                    <a:ext uri="{9D8B030D-6E8A-4147-A177-3AD203B41FA5}">
                      <a16:colId xmlns:a16="http://schemas.microsoft.com/office/drawing/2014/main" val="3275280482"/>
                    </a:ext>
                  </a:extLst>
                </a:gridCol>
                <a:gridCol w="2619656">
                  <a:extLst>
                    <a:ext uri="{9D8B030D-6E8A-4147-A177-3AD203B41FA5}">
                      <a16:colId xmlns:a16="http://schemas.microsoft.com/office/drawing/2014/main" val="286973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84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크다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높다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비교 연산자 결과는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언제나 불형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(True, False)</a:t>
                      </a: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비교기호가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개인 경우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 오른쪽에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5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작다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&gt;=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크거나 같다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53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작거나 같다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같다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9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다르다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낮다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11531"/>
                  </a:ext>
                </a:extLst>
              </a:tr>
            </a:tbl>
          </a:graphicData>
        </a:graphic>
      </p:graphicFrame>
      <p:cxnSp>
        <p:nvCxnSpPr>
          <p:cNvPr id="8" name="연결선: 꺾임 17">
            <a:extLst>
              <a:ext uri="{FF2B5EF4-FFF2-40B4-BE49-F238E27FC236}">
                <a16:creationId xmlns:a16="http://schemas.microsoft.com/office/drawing/2014/main" id="{450FAE78-0522-4D15-B6BF-21D3B9AC3A92}"/>
              </a:ext>
            </a:extLst>
          </p:cNvPr>
          <p:cNvCxnSpPr>
            <a:cxnSpLocks/>
          </p:cNvCxnSpPr>
          <p:nvPr/>
        </p:nvCxnSpPr>
        <p:spPr>
          <a:xfrm>
            <a:off x="5767754" y="3587262"/>
            <a:ext cx="0" cy="136280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3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비교 연산자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75294A9-DEAB-442C-A30A-BA4A1DFE9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164" y="1547942"/>
            <a:ext cx="3810532" cy="170521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74A70-44FA-4F0C-8FEB-B25B331765D8}"/>
              </a:ext>
            </a:extLst>
          </p:cNvPr>
          <p:cNvSpPr txBox="1"/>
          <p:nvPr/>
        </p:nvSpPr>
        <p:spPr>
          <a:xfrm>
            <a:off x="564026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B127E8-9009-4F09-B2FE-6DC0D886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164" y="1547941"/>
            <a:ext cx="2081646" cy="17008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D2CA60-F1C4-4CA5-9C3B-1114E9978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64" y="4085016"/>
            <a:ext cx="6792273" cy="15718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5AAE70-6EC4-4DA1-AB42-6B1A2F401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951" y="4085016"/>
            <a:ext cx="2770024" cy="168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5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71FAE5C9783B409AE973E9951BD30D" ma:contentTypeVersion="8" ma:contentTypeDescription="새 문서를 만듭니다." ma:contentTypeScope="" ma:versionID="a680276e835d01b5d79d2ac148175455">
  <xsd:schema xmlns:xsd="http://www.w3.org/2001/XMLSchema" xmlns:xs="http://www.w3.org/2001/XMLSchema" xmlns:p="http://schemas.microsoft.com/office/2006/metadata/properties" xmlns:ns3="4237baa0-6fbd-4460-82d3-98341173598a" targetNamespace="http://schemas.microsoft.com/office/2006/metadata/properties" ma:root="true" ma:fieldsID="cf09193de451bc1bdc41a58c0efa92dc" ns3:_="">
    <xsd:import namespace="4237baa0-6fbd-4460-82d3-9834117359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7baa0-6fbd-4460-82d3-9834117359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44F706-E4CC-4D43-B21D-3D7E125CD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37baa0-6fbd-4460-82d3-9834117359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B2AD89-CB2E-4978-8EDA-E46F80890A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563712-4857-43E9-A00D-A3F68F4BC281}">
  <ds:schemaRefs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4237baa0-6fbd-4460-82d3-98341173598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802</Words>
  <Application>Microsoft Office PowerPoint</Application>
  <PresentationFormat>와이드스크린</PresentationFormat>
  <Paragraphs>276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컴퓨터과학적사고_3주차 실습</vt:lpstr>
      <vt:lpstr>저번 주 과제 풀이_1</vt:lpstr>
      <vt:lpstr>저번 주 과제 풀이_2</vt:lpstr>
      <vt:lpstr>금일 실습시간</vt:lpstr>
      <vt:lpstr>연산자와 피연산자</vt:lpstr>
      <vt:lpstr>산술 연산자</vt:lpstr>
      <vt:lpstr>산술 연산자</vt:lpstr>
      <vt:lpstr>비교 연산자</vt:lpstr>
      <vt:lpstr>비교 연산자</vt:lpstr>
      <vt:lpstr>비교 연산자</vt:lpstr>
      <vt:lpstr>논리 연산자</vt:lpstr>
      <vt:lpstr>논리 연산자</vt:lpstr>
      <vt:lpstr>논리 연산자</vt:lpstr>
      <vt:lpstr>연산자 우선순위</vt:lpstr>
      <vt:lpstr>수업 중 실습 과제</vt:lpstr>
      <vt:lpstr>실습 과제_1</vt:lpstr>
      <vt:lpstr>실습 과제_2</vt:lpstr>
      <vt:lpstr>실습 시 유의사항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컴퓨터과학적사고- 1주차 실습</dc:title>
  <dc:creator>김현정</dc:creator>
  <cp:lastModifiedBy>나소진</cp:lastModifiedBy>
  <cp:revision>32</cp:revision>
  <cp:lastPrinted>2022-09-15T07:52:54Z</cp:lastPrinted>
  <dcterms:created xsi:type="dcterms:W3CDTF">2022-09-01T06:32:13Z</dcterms:created>
  <dcterms:modified xsi:type="dcterms:W3CDTF">2023-03-15T01:43:02Z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0x010100D571FAE5C9783B409AE973E9951BD30D</vt:lpwstr>
  </property>
</Properties>
</file>