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302" r:id="rId6"/>
    <p:sldId id="291" r:id="rId7"/>
    <p:sldId id="303" r:id="rId8"/>
    <p:sldId id="257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01" r:id="rId17"/>
    <p:sldId id="276" r:id="rId18"/>
    <p:sldId id="277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991" autoAdjust="0"/>
  </p:normalViewPr>
  <p:slideViewPr>
    <p:cSldViewPr snapToGrid="0">
      <p:cViewPr varScale="1">
        <p:scale>
          <a:sx n="60" d="100"/>
          <a:sy n="60" d="100"/>
        </p:scale>
        <p:origin x="96" y="11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4953A488-6B11-49BB-B8B7-02FFA2DCEB57}"/>
    <pc:docChg chg="custSel delSld modSld">
      <pc:chgData name="김현정" userId="76e40750-9619-419b-8a73-9f9aa43bfdb9" providerId="ADAL" clId="{4953A488-6B11-49BB-B8B7-02FFA2DCEB57}" dt="2023-03-13T04:39:42.546" v="21" actId="20577"/>
      <pc:docMkLst>
        <pc:docMk/>
      </pc:docMkLst>
      <pc:sldChg chg="modSp">
        <pc:chgData name="김현정" userId="76e40750-9619-419b-8a73-9f9aa43bfdb9" providerId="ADAL" clId="{4953A488-6B11-49BB-B8B7-02FFA2DCEB57}" dt="2023-03-13T04:39:42.546" v="21" actId="20577"/>
        <pc:sldMkLst>
          <pc:docMk/>
          <pc:sldMk cId="3588343534" sldId="256"/>
        </pc:sldMkLst>
        <pc:spChg chg="mod">
          <ac:chgData name="김현정" userId="76e40750-9619-419b-8a73-9f9aa43bfdb9" providerId="ADAL" clId="{4953A488-6B11-49BB-B8B7-02FFA2DCEB57}" dt="2023-03-13T04:39:42.546" v="21" actId="20577"/>
          <ac:spMkLst>
            <pc:docMk/>
            <pc:sldMk cId="3588343534" sldId="256"/>
            <ac:spMk id="3" creationId="{E7EE27FC-B1BB-424C-8D5A-6C0A4B49A7E8}"/>
          </ac:spMkLst>
        </pc:spChg>
      </pc:sldChg>
      <pc:sldChg chg="modSp">
        <pc:chgData name="김현정" userId="76e40750-9619-419b-8a73-9f9aa43bfdb9" providerId="ADAL" clId="{4953A488-6B11-49BB-B8B7-02FFA2DCEB57}" dt="2023-03-13T04:39:30.447" v="15" actId="27636"/>
        <pc:sldMkLst>
          <pc:docMk/>
          <pc:sldMk cId="3812040942" sldId="272"/>
        </pc:sldMkLst>
        <pc:spChg chg="mod">
          <ac:chgData name="김현정" userId="76e40750-9619-419b-8a73-9f9aa43bfdb9" providerId="ADAL" clId="{4953A488-6B11-49BB-B8B7-02FFA2DCEB57}" dt="2023-03-13T04:39:30.447" v="15" actId="27636"/>
          <ac:spMkLst>
            <pc:docMk/>
            <pc:sldMk cId="3812040942" sldId="272"/>
            <ac:spMk id="3" creationId="{1F085B70-BE78-D548-B2D9-4A0741625788}"/>
          </ac:spMkLst>
        </pc:spChg>
      </pc:sldChg>
      <pc:sldChg chg="del">
        <pc:chgData name="김현정" userId="76e40750-9619-419b-8a73-9f9aa43bfdb9" providerId="ADAL" clId="{4953A488-6B11-49BB-B8B7-02FFA2DCEB57}" dt="2023-03-13T04:38:58.262" v="0" actId="2696"/>
        <pc:sldMkLst>
          <pc:docMk/>
          <pc:sldMk cId="680113827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D29-25DE-4DCF-9403-0DF719A4A0D5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7E25-6092-40D2-84D6-1F9AA6FE0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2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Bool</a:t>
            </a:r>
            <a:r>
              <a:rPr lang="ko-KR" altLang="en-US" dirty="0"/>
              <a:t>형 앞에 </a:t>
            </a:r>
            <a:r>
              <a:rPr lang="en-US" altLang="ko-KR" dirty="0"/>
              <a:t>int</a:t>
            </a:r>
            <a:r>
              <a:rPr lang="ko-KR" altLang="en-US" dirty="0"/>
              <a:t>형 없애면 결과값 이상하게 나옴 </a:t>
            </a:r>
            <a:r>
              <a:rPr lang="en-US" altLang="ko-KR" dirty="0"/>
              <a:t>(</a:t>
            </a:r>
            <a:r>
              <a:rPr lang="ko-KR" altLang="en-US" dirty="0"/>
              <a:t>무조건 </a:t>
            </a:r>
            <a:r>
              <a:rPr lang="en-US" altLang="ko-KR" dirty="0"/>
              <a:t>true)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2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7DE7-B540-49E6-B2DD-1DD0C712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A0B61-5175-4B59-ABA6-E6D679F0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9302C-D8DB-49E6-9CC2-5E988D3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ED91E-DAA4-4473-BE0F-F1EC078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3AC82-E527-4F06-865F-DEB03480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C7F2B-7FFB-49B4-B604-B1042452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914B7-522C-4730-BC57-40AE0518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AEB5-A35E-49AC-8BFA-4DC5DE2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1DCC-C0BA-414E-9F43-EA1EA9A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60A9F-BA9B-494C-8D31-C39AC8C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59FEA-E82C-4B7B-8DAD-F316B48B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054A9-CCED-46C1-A8F9-49F24A99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D3A8-A717-40E8-A4AB-06B57FF2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50154-84FF-47A8-A70F-F999DB1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CADE0-DA88-4C1F-A873-BE2178C3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E36E4-E1ED-40F5-ACB1-CE6CCD5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4ECDB-3576-44D2-B64C-636CA313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4751-8210-4E6E-8115-887CF4CF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A966F-9B71-4153-AD96-4442ADB3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1E9F2-4154-4640-9E22-7657127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65145-8BE5-46D2-BBEB-009A3A90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D7237-FADA-4D1A-A77B-1A2C7EBB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03511-037A-4A42-B193-3B386FE4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B3EC-AD29-4A99-93C1-A1E18C6F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A987-B30D-4560-808A-31A267D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1437E-8E31-45C8-ACF8-0B631B4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D3397-0474-43E7-9B6F-DF07A8F05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BF4DD-0FD8-4B4B-986B-9FBCAF42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C8A1-2297-46EB-9AA9-BB8B4CF6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2B81A-A264-45E7-9FD4-9A1FB827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4FF0A-684D-4820-98F4-FFB1899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3E3B-4392-4D38-9263-90243D2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7CD7-40F1-4B81-8E06-26072138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5BD11-BB35-4E9A-AE3C-81395310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75E0B-5470-428E-9E67-D53DE528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A3961-509F-4384-9C06-EB38DC8E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8DC56A-69C2-4E82-BB3D-5A7D51C1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ED900-C024-4758-8BE8-7C3AE90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A2C1C-D6CE-4B79-9CC8-1514D69D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9340-D51C-4DE3-A505-EACBC304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BC503-B10E-499F-8078-366D448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0A32C-F8AF-4056-9BA2-3BD440EB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3ADF-2829-4AB9-B7F2-08C15865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8DB97-E452-4C1F-94E1-AC29BE73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A9F75-D7B9-483D-BC3C-3E55B128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E3D80-FCDF-44E6-B39C-7EF276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2AA4-593C-4BCE-8096-290C7A5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E9FA1-022F-4576-A7EA-28C6769A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46F92-8B71-4239-9ECE-D968AA45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55061-DFE4-4CCB-859D-6927CBC7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817E-1861-43CA-93F6-87AA4448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48AC0-5187-4E8F-B95C-B6A201B5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65A5-ED5D-434E-ADD1-918A16F6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C32A5-D461-4D38-BBA1-0C5AC5784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31753-0F84-4557-95D1-A355FBE2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34913-CAB4-4AD6-9A86-B78DB2DE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39DA3-3A5E-45D5-B0E9-E61F194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BD6A2-56A5-401F-B005-9F33C4B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20AA2-C76F-4C1F-A177-F05B3411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08696-257A-42B5-9DAC-9F800004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7E41-FBF9-44CC-B576-E82CDAB4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9223-6E93-4D08-ACC7-676E5ABC552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1AB7E-4D98-4407-8D09-57CA7E226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963B-4575-4F82-9B5F-4BA362FF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1A91-B0E3-49A0-9BBB-D8F0166A1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/>
              <a:t>컴퓨터과학적사고</a:t>
            </a:r>
            <a:r>
              <a:rPr lang="en-US" altLang="ko-KR" sz="4800" b="1" dirty="0"/>
              <a:t>_4</a:t>
            </a:r>
            <a:r>
              <a:rPr lang="ko-KR" altLang="en-US" sz="4800" b="1" dirty="0"/>
              <a:t>주차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E27FC-B1BB-424C-8D5A-6C0A4B49A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2023 .03 .22</a:t>
            </a:r>
          </a:p>
          <a:p>
            <a:r>
              <a:rPr lang="en-US" altLang="ko-KR" dirty="0"/>
              <a:t>TA : </a:t>
            </a:r>
            <a:r>
              <a:rPr lang="ko-KR" altLang="en-US" dirty="0"/>
              <a:t>김 현 정</a:t>
            </a:r>
          </a:p>
          <a:p>
            <a:r>
              <a:rPr lang="en-US" altLang="ko-KR" dirty="0"/>
              <a:t>wonderland6773@gmail.com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4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If – else </a:t>
            </a:r>
            <a:r>
              <a:rPr lang="ko-KR" altLang="en-US" b="1" dirty="0"/>
              <a:t>문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CE941-0C52-4802-9CF4-EF36B549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572"/>
            <a:ext cx="5582429" cy="197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C38E2C-0BF2-4C41-97A4-98D18DE0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19" y="1825625"/>
            <a:ext cx="407540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2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다중 </a:t>
            </a:r>
            <a:r>
              <a:rPr lang="ko-KR" altLang="en-US" b="1" dirty="0" err="1">
                <a:latin typeface="+mn-lt"/>
              </a:rPr>
              <a:t>조건문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ea typeface="NanumGothic" panose="020D0604000000000000" pitchFamily="34" charset="-127"/>
              </a:rPr>
              <a:t>다중 </a:t>
            </a:r>
            <a:r>
              <a:rPr lang="ko-KR" altLang="en-US" dirty="0" err="1">
                <a:ea typeface="NanumGothic" panose="020D0604000000000000" pitchFamily="34" charset="-127"/>
              </a:rPr>
              <a:t>조건문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ea typeface="NanumGothic" panose="020D0604000000000000" pitchFamily="34" charset="-127"/>
              </a:rPr>
              <a:t>조건문이 여러 개 있는 코드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ea typeface="NanumGothic" panose="020D0604000000000000" pitchFamily="34" charset="-127"/>
              </a:rPr>
              <a:t>여러 조건 중 하나만 선택하는 구조</a:t>
            </a:r>
            <a:endParaRPr lang="en-US" altLang="ko-KR" dirty="0"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28A030-63E8-47AB-AC5A-AD2F41EF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85" y="3698258"/>
            <a:ext cx="4791744" cy="2257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EAEDEA-2989-4BD1-AE89-D5D1A75B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768" y="3698258"/>
            <a:ext cx="2303352" cy="1419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43CB4-E594-4481-BD73-354B9BDF24B2}"/>
              </a:ext>
            </a:extLst>
          </p:cNvPr>
          <p:cNvSpPr txBox="1"/>
          <p:nvPr/>
        </p:nvSpPr>
        <p:spPr>
          <a:xfrm>
            <a:off x="7704992" y="3640167"/>
            <a:ext cx="4270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</a:t>
            </a:r>
            <a:r>
              <a:rPr lang="ko-KR" altLang="en-US" dirty="0"/>
              <a:t>을 입력하면 여행가방과 다이어리가 </a:t>
            </a:r>
            <a:r>
              <a:rPr lang="ko-KR" altLang="en-US" dirty="0">
                <a:solidFill>
                  <a:srgbClr val="FF0000"/>
                </a:solidFill>
              </a:rPr>
              <a:t>동시에 출력되는 오류 발생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If </a:t>
            </a:r>
            <a:r>
              <a:rPr lang="ko-KR" altLang="en-US" dirty="0">
                <a:solidFill>
                  <a:srgbClr val="FF0000"/>
                </a:solidFill>
              </a:rPr>
              <a:t>문이 서로 독립적으로 작동하기에 발생하는 문제</a:t>
            </a:r>
          </a:p>
        </p:txBody>
      </p:sp>
    </p:spTree>
    <p:extLst>
      <p:ext uri="{BB962C8B-B14F-4D97-AF65-F5344CB8AC3E}">
        <p14:creationId xmlns:p14="http://schemas.microsoft.com/office/powerpoint/2010/main" val="360634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42842-BC93-4CBF-BE74-BF105412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다중 </a:t>
            </a:r>
            <a:r>
              <a:rPr lang="ko-KR" altLang="en-US" b="1" dirty="0" err="1"/>
              <a:t>조건문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72EC5-35A8-4D48-BA8B-99561DFE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조건문</a:t>
            </a:r>
            <a:r>
              <a:rPr lang="ko-KR" altLang="en-US" dirty="0"/>
              <a:t> 구조</a:t>
            </a:r>
            <a:endParaRPr lang="en-US" altLang="ko-KR" dirty="0"/>
          </a:p>
          <a:p>
            <a:pPr lvl="1"/>
            <a:r>
              <a:rPr lang="en-US" altLang="ko-KR" dirty="0" err="1"/>
              <a:t>Elif</a:t>
            </a:r>
            <a:r>
              <a:rPr lang="ko-KR" altLang="en-US" dirty="0"/>
              <a:t>는 </a:t>
            </a:r>
            <a:r>
              <a:rPr lang="en-US" altLang="ko-KR" dirty="0"/>
              <a:t>else if</a:t>
            </a:r>
            <a:r>
              <a:rPr lang="ko-KR" altLang="en-US" dirty="0"/>
              <a:t>의 </a:t>
            </a:r>
            <a:r>
              <a:rPr lang="ko-KR" altLang="en-US" dirty="0" err="1"/>
              <a:t>줄임말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If </a:t>
            </a:r>
            <a:r>
              <a:rPr lang="ko-KR" altLang="en-US" dirty="0"/>
              <a:t>조건 </a:t>
            </a:r>
            <a:r>
              <a:rPr lang="en-US" altLang="ko-KR" dirty="0"/>
              <a:t>A: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조건 </a:t>
            </a:r>
            <a:r>
              <a:rPr lang="en-US" altLang="ko-KR" dirty="0"/>
              <a:t>A</a:t>
            </a:r>
            <a:r>
              <a:rPr lang="ko-KR" altLang="en-US" dirty="0"/>
              <a:t>가 참일 때 실행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조건 </a:t>
            </a:r>
            <a:r>
              <a:rPr lang="en-US" altLang="ko-KR" dirty="0"/>
              <a:t>B: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조건 </a:t>
            </a:r>
            <a:r>
              <a:rPr lang="en-US" altLang="ko-KR" dirty="0"/>
              <a:t>A</a:t>
            </a:r>
            <a:r>
              <a:rPr lang="ko-KR" altLang="en-US" dirty="0"/>
              <a:t>가 거짓</a:t>
            </a:r>
            <a:r>
              <a:rPr lang="en-US" altLang="ko-KR" dirty="0"/>
              <a:t>, B</a:t>
            </a:r>
            <a:r>
              <a:rPr lang="ko-KR" altLang="en-US" dirty="0"/>
              <a:t>가 참일 때 실행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Else: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조건 </a:t>
            </a:r>
            <a:r>
              <a:rPr lang="en-US" altLang="ko-KR" dirty="0"/>
              <a:t>A, B </a:t>
            </a:r>
            <a:r>
              <a:rPr lang="ko-KR" altLang="en-US" dirty="0"/>
              <a:t>둘 다 거짓일 때 실행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00A60-84CE-496C-90C8-06BD3741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859" y="1535200"/>
            <a:ext cx="5010849" cy="2257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24D457-0F34-47C4-A140-8A528E28D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859" y="3918010"/>
            <a:ext cx="2248746" cy="10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0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수업 중 실습 과제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컴퓨터는 홀과 짝 중 하나를 무작위 수로 만들어서 가지고 있다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사용자는 컴퓨터가 홀을 가지고 있는지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짝을 가지고 있는지 맞추는 게임을 만들자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이 게임에서 사용자가 맞추면 칩 </a:t>
            </a:r>
            <a:r>
              <a:rPr lang="en-US" altLang="ko-KR" dirty="0">
                <a:ea typeface="NanumGothic" panose="020D0604000000000000" pitchFamily="34" charset="-127"/>
              </a:rPr>
              <a:t>10</a:t>
            </a:r>
            <a:r>
              <a:rPr lang="ko-KR" altLang="en-US" dirty="0">
                <a:ea typeface="NanumGothic" panose="020D0604000000000000" pitchFamily="34" charset="-127"/>
              </a:rPr>
              <a:t>개를 주고 틀리면 </a:t>
            </a:r>
            <a:r>
              <a:rPr lang="en-US" altLang="ko-KR" dirty="0">
                <a:ea typeface="NanumGothic" panose="020D0604000000000000" pitchFamily="34" charset="-127"/>
              </a:rPr>
              <a:t>10</a:t>
            </a:r>
            <a:r>
              <a:rPr lang="ko-KR" altLang="en-US" dirty="0">
                <a:ea typeface="NanumGothic" panose="020D0604000000000000" pitchFamily="34" charset="-127"/>
              </a:rPr>
              <a:t>개를 뺏긴다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569A6-ABDE-47C5-92B7-A4132840B793}"/>
              </a:ext>
            </a:extLst>
          </p:cNvPr>
          <p:cNvSpPr txBox="1"/>
          <p:nvPr/>
        </p:nvSpPr>
        <p:spPr>
          <a:xfrm>
            <a:off x="7696199" y="71299"/>
            <a:ext cx="42261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randrange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무작위</a:t>
            </a:r>
            <a:r>
              <a:rPr lang="en-US" altLang="ko-KR" dirty="0"/>
              <a:t> </a:t>
            </a:r>
            <a:r>
              <a:rPr lang="ko-KR" altLang="en-US" dirty="0"/>
              <a:t>수를 만들어주는 함수</a:t>
            </a:r>
            <a:endParaRPr lang="en-US" altLang="ko-KR" dirty="0"/>
          </a:p>
          <a:p>
            <a:r>
              <a:rPr lang="ko-KR" altLang="en-US" dirty="0"/>
              <a:t>사용시 가장 위에 </a:t>
            </a:r>
            <a:r>
              <a:rPr lang="en-US" altLang="ko-KR" dirty="0"/>
              <a:t>import random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random.randrange</a:t>
            </a:r>
            <a:r>
              <a:rPr lang="en-US" altLang="ko-KR" dirty="0"/>
              <a:t>(A, B)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보다</a:t>
            </a:r>
            <a:r>
              <a:rPr lang="en-US" altLang="ko-KR" dirty="0"/>
              <a:t> </a:t>
            </a:r>
            <a:r>
              <a:rPr lang="ko-KR" altLang="en-US" dirty="0"/>
              <a:t>크거나 같고 </a:t>
            </a:r>
            <a:r>
              <a:rPr lang="en-US" altLang="ko-KR" dirty="0"/>
              <a:t>B-1</a:t>
            </a:r>
            <a:r>
              <a:rPr lang="ko-KR" altLang="en-US" dirty="0"/>
              <a:t>까지의 정수 중에서 무작위 수를 만듦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B1833D-DBD1-4B9D-B1F1-6FFED42A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65" y="3629491"/>
            <a:ext cx="2451678" cy="11886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A8E855-5D2B-41B5-B535-967295057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65" y="5096835"/>
            <a:ext cx="2430130" cy="1215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4CA54C-4B7F-4F48-AE0C-FABADE5C7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061" y="3087507"/>
            <a:ext cx="4106223" cy="36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7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</a:t>
            </a:r>
            <a:r>
              <a:rPr lang="en-US" altLang="ko-KR" b="1"/>
              <a:t>_1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4</a:t>
            </a:r>
            <a:r>
              <a:rPr lang="ko-KR" altLang="en-US" dirty="0">
                <a:ea typeface="NanumGothic" panose="020D0604000000000000" pitchFamily="34" charset="-127"/>
              </a:rPr>
              <a:t>명이서 여행을 떠나려고 하는데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서로 의견이 달라 목적지가 정해지지 않는다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무작위 수를 만들어 </a:t>
            </a:r>
            <a:r>
              <a:rPr lang="en-US" altLang="ko-KR" dirty="0">
                <a:ea typeface="NanumGothic" panose="020D0604000000000000" pitchFamily="34" charset="-127"/>
              </a:rPr>
              <a:t>0</a:t>
            </a:r>
            <a:r>
              <a:rPr lang="ko-KR" altLang="en-US" dirty="0">
                <a:ea typeface="NanumGothic" panose="020D0604000000000000" pitchFamily="34" charset="-127"/>
              </a:rPr>
              <a:t>이 나오면 제주도</a:t>
            </a:r>
            <a:r>
              <a:rPr lang="en-US" altLang="ko-KR" dirty="0">
                <a:ea typeface="NanumGothic" panose="020D0604000000000000" pitchFamily="34" charset="-127"/>
              </a:rPr>
              <a:t>, 1</a:t>
            </a:r>
            <a:r>
              <a:rPr lang="ko-KR" altLang="en-US" dirty="0">
                <a:ea typeface="NanumGothic" panose="020D0604000000000000" pitchFamily="34" charset="-127"/>
              </a:rPr>
              <a:t>이 나오면 사이판</a:t>
            </a:r>
            <a:r>
              <a:rPr lang="en-US" altLang="ko-KR" dirty="0">
                <a:ea typeface="NanumGothic" panose="020D0604000000000000" pitchFamily="34" charset="-127"/>
              </a:rPr>
              <a:t>, 2</a:t>
            </a:r>
            <a:r>
              <a:rPr lang="ko-KR" altLang="en-US" dirty="0">
                <a:ea typeface="NanumGothic" panose="020D0604000000000000" pitchFamily="34" charset="-127"/>
              </a:rPr>
              <a:t>와 </a:t>
            </a:r>
            <a:r>
              <a:rPr lang="en-US" altLang="ko-KR" dirty="0">
                <a:ea typeface="NanumGothic" panose="020D0604000000000000" pitchFamily="34" charset="-127"/>
              </a:rPr>
              <a:t>3</a:t>
            </a:r>
            <a:r>
              <a:rPr lang="ko-KR" altLang="en-US" dirty="0">
                <a:ea typeface="NanumGothic" panose="020D0604000000000000" pitchFamily="34" charset="-127"/>
              </a:rPr>
              <a:t>이 나오면 하와이를 가기로 했다</a:t>
            </a:r>
            <a:r>
              <a:rPr lang="en-US" altLang="ko-KR" dirty="0">
                <a:ea typeface="NanumGothic" panose="020D0604000000000000" pitchFamily="34" charset="-127"/>
              </a:rPr>
              <a:t>. If-</a:t>
            </a:r>
            <a:r>
              <a:rPr lang="en-US" altLang="ko-KR" dirty="0" err="1">
                <a:ea typeface="NanumGothic" panose="020D0604000000000000" pitchFamily="34" charset="-127"/>
              </a:rPr>
              <a:t>elif</a:t>
            </a:r>
            <a:r>
              <a:rPr lang="ko-KR" altLang="en-US" dirty="0">
                <a:ea typeface="NanumGothic" panose="020D0604000000000000" pitchFamily="34" charset="-127"/>
              </a:rPr>
              <a:t>를 사용하여 코드를 </a:t>
            </a:r>
            <a:r>
              <a:rPr lang="ko-KR" altLang="en-US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D4A210-0885-40CE-B03F-C00B2F50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595" y="3888012"/>
            <a:ext cx="2825464" cy="4812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DAB1B7-4430-4BD6-9C00-9B8F891AE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595" y="4551227"/>
            <a:ext cx="2537551" cy="4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4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</a:t>
            </a:r>
            <a:r>
              <a:rPr lang="en-US" altLang="ko-KR" b="1" dirty="0"/>
              <a:t>_2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가위바위보 게임을 만들어보자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편의상 가위는 </a:t>
            </a:r>
            <a:r>
              <a:rPr lang="en-US" altLang="ko-KR" dirty="0">
                <a:ea typeface="NanumGothic" panose="020D0604000000000000" pitchFamily="34" charset="-127"/>
              </a:rPr>
              <a:t>0, </a:t>
            </a:r>
            <a:r>
              <a:rPr lang="ko-KR" altLang="en-US" dirty="0">
                <a:ea typeface="NanumGothic" panose="020D0604000000000000" pitchFamily="34" charset="-127"/>
              </a:rPr>
              <a:t>바위는 </a:t>
            </a:r>
            <a:r>
              <a:rPr lang="en-US" altLang="ko-KR" dirty="0">
                <a:ea typeface="NanumGothic" panose="020D0604000000000000" pitchFamily="34" charset="-127"/>
              </a:rPr>
              <a:t>1, </a:t>
            </a:r>
            <a:r>
              <a:rPr lang="ko-KR" altLang="en-US" dirty="0">
                <a:ea typeface="NanumGothic" panose="020D0604000000000000" pitchFamily="34" charset="-127"/>
              </a:rPr>
              <a:t>보는 </a:t>
            </a:r>
            <a:r>
              <a:rPr lang="en-US" altLang="ko-KR" dirty="0">
                <a:ea typeface="NanumGothic" panose="020D0604000000000000" pitchFamily="34" charset="-127"/>
              </a:rPr>
              <a:t>2</a:t>
            </a:r>
            <a:r>
              <a:rPr lang="ko-KR" altLang="en-US" dirty="0">
                <a:ea typeface="NanumGothic" panose="020D0604000000000000" pitchFamily="34" charset="-127"/>
              </a:rPr>
              <a:t>로 정한다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컴퓨터는 무작위로 하나를 선택하고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사용자는 가위바위보 중 하나를 입력 받아 컴퓨터와 대결하는 코드를 </a:t>
            </a:r>
            <a:r>
              <a:rPr lang="ko-KR" altLang="en-US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F1D967-076B-4BE9-B7C4-6CD1A015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1" y="3651627"/>
            <a:ext cx="3467144" cy="1014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04BD7B-178F-48E1-ABF2-331E86CA4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1" y="5104856"/>
            <a:ext cx="3481195" cy="10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실습</a:t>
            </a:r>
            <a:r>
              <a:rPr kumimoji="1" lang="ko-KR" altLang="en-US" b="1" dirty="0"/>
              <a:t> 시 유의사항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실습</a:t>
            </a:r>
            <a:r>
              <a:rPr kumimoji="1" lang="ko-KR" altLang="en-US" sz="2400" dirty="0"/>
              <a:t> 혹은 과제 질문은 조교 </a:t>
            </a:r>
            <a:r>
              <a:rPr kumimoji="1" lang="ko-KR" altLang="en-US" sz="2400"/>
              <a:t>이메일로 문의</a:t>
            </a:r>
            <a:endParaRPr kumimoji="1" lang="en-US" altLang="ko-KR" sz="2400" dirty="0"/>
          </a:p>
          <a:p>
            <a:pPr lvl="1"/>
            <a:r>
              <a:rPr kumimoji="1" lang="ko-KR" altLang="en-US" sz="1800" dirty="0"/>
              <a:t>김현정 </a:t>
            </a:r>
            <a:r>
              <a:rPr kumimoji="1" lang="en-US" altLang="ko-KR" sz="1800" dirty="0"/>
              <a:t>TA : </a:t>
            </a:r>
            <a:r>
              <a:rPr kumimoji="1" lang="en-US" altLang="ko-KR" sz="1800" dirty="0">
                <a:hlinkClick r:id="rId2"/>
              </a:rPr>
              <a:t>wonderland6773@gmail.com</a:t>
            </a:r>
            <a:r>
              <a:rPr kumimoji="1" lang="en-US" altLang="ko-KR" sz="1800" dirty="0"/>
              <a:t> </a:t>
            </a:r>
            <a:endParaRPr kumimoji="1" lang="en-US" altLang="ko-Kore-KR" sz="1800" dirty="0"/>
          </a:p>
          <a:p>
            <a:pPr lvl="1"/>
            <a:r>
              <a:rPr kumimoji="1" lang="ko-KR" altLang="en-US" sz="1800" dirty="0"/>
              <a:t>코드에 대한 문의는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스크린 샷이 아닌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텍스트 코드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로 문의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에는 받지 않음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2000" dirty="0"/>
              <a:t>화요일 자정까지 마감인 과제는 월요일 자정까지 문의 받음</a:t>
            </a:r>
            <a:endParaRPr kumimoji="1" lang="en-US" altLang="ko-Kore-KR" sz="1400" dirty="0"/>
          </a:p>
          <a:p>
            <a:pPr lvl="2"/>
            <a:endParaRPr kumimoji="1" lang="en-US" altLang="ko-Kore-KR" sz="1400" dirty="0"/>
          </a:p>
          <a:p>
            <a:r>
              <a:rPr kumimoji="1" lang="ko-KR" altLang="en-US" sz="2200" dirty="0"/>
              <a:t>과제 제출 기한</a:t>
            </a:r>
            <a:endParaRPr kumimoji="1" lang="en-US" altLang="ko-KR" sz="22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파일명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: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학번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.zip</a:t>
            </a:r>
          </a:p>
          <a:p>
            <a:pPr lvl="2"/>
            <a:r>
              <a:rPr kumimoji="1" lang="ko-KR" altLang="en-US" sz="1600" b="1" dirty="0"/>
              <a:t>코드와 실행화면이 보이게 스크린샷 제출</a:t>
            </a:r>
            <a:endParaRPr kumimoji="1" lang="en-US" altLang="ko-KR" sz="1600" b="1" dirty="0"/>
          </a:p>
          <a:p>
            <a:pPr lvl="2"/>
            <a:r>
              <a:rPr kumimoji="1" lang="ko-KR" altLang="en-US" sz="1600" b="1" dirty="0"/>
              <a:t>실행화면 상단에 학번</a:t>
            </a:r>
            <a:r>
              <a:rPr kumimoji="1" lang="en-US" altLang="ko-KR" sz="1600" b="1" dirty="0"/>
              <a:t>_</a:t>
            </a:r>
            <a:r>
              <a:rPr kumimoji="1" lang="ko-KR" altLang="en-US" sz="1600" b="1" dirty="0"/>
              <a:t>이름 출력하기</a:t>
            </a:r>
            <a:endParaRPr kumimoji="1" lang="en-US" altLang="ko-KR" sz="18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공지일로부터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주일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R" sz="1800" b="1" dirty="0">
                <a:solidFill>
                  <a:srgbClr val="FF0000"/>
                </a:solidFill>
              </a:rPr>
              <a:t>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월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28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일 화요일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시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59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분까지 제출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지각 제출 불가</a:t>
            </a:r>
            <a:endParaRPr kumimoji="1"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4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수업 중 실습 과제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생수 </a:t>
            </a:r>
            <a:r>
              <a:rPr lang="en-US" altLang="ko-KR" dirty="0">
                <a:ea typeface="NanumGothic" panose="020D0604000000000000" pitchFamily="34" charset="-127"/>
              </a:rPr>
              <a:t>12</a:t>
            </a:r>
            <a:r>
              <a:rPr lang="ko-KR" altLang="en-US" dirty="0">
                <a:ea typeface="NanumGothic" panose="020D0604000000000000" pitchFamily="34" charset="-127"/>
              </a:rPr>
              <a:t>개를 묶어서 </a:t>
            </a:r>
            <a:r>
              <a:rPr lang="en-US" altLang="ko-KR" dirty="0">
                <a:ea typeface="NanumGothic" panose="020D0604000000000000" pitchFamily="34" charset="-127"/>
              </a:rPr>
              <a:t>1</a:t>
            </a:r>
            <a:r>
              <a:rPr lang="ko-KR" altLang="en-US" dirty="0">
                <a:ea typeface="NanumGothic" panose="020D0604000000000000" pitchFamily="34" charset="-127"/>
              </a:rPr>
              <a:t>팩으로 판매하고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낱개로도 판매한다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1</a:t>
            </a:r>
            <a:r>
              <a:rPr lang="ko-KR" altLang="en-US" dirty="0">
                <a:ea typeface="NanumGothic" panose="020D0604000000000000" pitchFamily="34" charset="-127"/>
              </a:rPr>
              <a:t>인당 </a:t>
            </a:r>
            <a:r>
              <a:rPr lang="en-US" altLang="ko-KR" dirty="0">
                <a:ea typeface="NanumGothic" panose="020D0604000000000000" pitchFamily="34" charset="-127"/>
              </a:rPr>
              <a:t>1</a:t>
            </a:r>
            <a:r>
              <a:rPr lang="ko-KR" altLang="en-US" dirty="0">
                <a:ea typeface="NanumGothic" panose="020D0604000000000000" pitchFamily="34" charset="-127"/>
              </a:rPr>
              <a:t>개씩 받는다는 가정하에 전체 인원을 입력 받고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생수 몇 팩과 낱개로 몇 개를 구매해야 하는지 출력하는 코드를 </a:t>
            </a:r>
            <a:r>
              <a:rPr lang="ko-KR" altLang="en-US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DD2DD-D725-44FF-B13F-6E40966E4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42" y="3400732"/>
            <a:ext cx="2818384" cy="12221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EACA95-D55D-4B26-BAC0-D5F01CFD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96" y="5040864"/>
            <a:ext cx="2757275" cy="11360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94F732-42B4-40FE-96C0-656D621DC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23836"/>
            <a:ext cx="6096000" cy="14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9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_1</a:t>
            </a:r>
            <a:endParaRPr lang="ko-KR" altLang="en-US" sz="1400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7A5DA2-EBCB-44F4-A23F-58BA3811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ea typeface="NanumGothic" panose="020D0604000000000000" pitchFamily="34" charset="-127"/>
              </a:rPr>
              <a:t>사용자로부터 숫자를 입력 받아 짝수는 짝수로</a:t>
            </a:r>
            <a:r>
              <a:rPr lang="en-US" altLang="ko-KR" sz="3200" dirty="0">
                <a:ea typeface="NanumGothic" panose="020D0604000000000000" pitchFamily="34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3200" dirty="0">
                <a:ea typeface="NanumGothic" panose="020D0604000000000000" pitchFamily="34" charset="-127"/>
              </a:rPr>
              <a:t>홀수는 큰 수 중 가장 가까운 짝수로</a:t>
            </a:r>
            <a:r>
              <a:rPr lang="en-US" altLang="ko-KR" sz="3200" dirty="0">
                <a:ea typeface="NanumGothic" panose="020D0604000000000000" pitchFamily="34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3200" dirty="0">
                <a:ea typeface="NanumGothic" panose="020D0604000000000000" pitchFamily="34" charset="-127"/>
              </a:rPr>
              <a:t>출력하는 코드를 </a:t>
            </a:r>
            <a:r>
              <a:rPr lang="ko-KR" altLang="en-US" sz="3200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sz="3200" dirty="0">
                <a:ea typeface="NanumGothic" panose="020D0604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3200" dirty="0">
                <a:ea typeface="NanumGothic" panose="020D0604000000000000" pitchFamily="34" charset="-127"/>
              </a:rPr>
              <a:t>(HINT: True</a:t>
            </a:r>
            <a:r>
              <a:rPr lang="ko-KR" altLang="en-US" sz="3200" dirty="0">
                <a:ea typeface="NanumGothic" panose="020D0604000000000000" pitchFamily="34" charset="-127"/>
              </a:rPr>
              <a:t>는 </a:t>
            </a:r>
            <a:r>
              <a:rPr lang="en-US" altLang="ko-KR" sz="3200" dirty="0">
                <a:ea typeface="NanumGothic" panose="020D0604000000000000" pitchFamily="34" charset="-127"/>
              </a:rPr>
              <a:t>1, False</a:t>
            </a:r>
            <a:r>
              <a:rPr lang="ko-KR" altLang="en-US" sz="3200" dirty="0">
                <a:ea typeface="NanumGothic" panose="020D0604000000000000" pitchFamily="34" charset="-127"/>
              </a:rPr>
              <a:t>는 </a:t>
            </a:r>
            <a:r>
              <a:rPr lang="en-US" altLang="ko-KR" sz="3200" dirty="0">
                <a:ea typeface="NanumGothic" panose="020D0604000000000000" pitchFamily="34" charset="-127"/>
              </a:rPr>
              <a:t>0)</a:t>
            </a:r>
          </a:p>
          <a:p>
            <a:pPr marL="0" indent="0">
              <a:buNone/>
            </a:pP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6D5D2-57E5-4898-97ED-EDBC0291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79" y="4400151"/>
            <a:ext cx="4315427" cy="1619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6404A6-75D2-4231-AE21-73788F1A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22" y="2892669"/>
            <a:ext cx="3565468" cy="10726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8B9AC-609B-4085-ABA2-F149381EF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22" y="4496044"/>
            <a:ext cx="3497168" cy="107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6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</a:t>
            </a:r>
            <a:r>
              <a:rPr lang="ko-KR" altLang="en-US" b="1"/>
              <a:t>주 과제 풀이</a:t>
            </a:r>
            <a:r>
              <a:rPr lang="en-US" altLang="ko-KR" b="1"/>
              <a:t>_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ea typeface="NanumGothic" panose="020D0604000000000000" pitchFamily="34" charset="-127"/>
              </a:rPr>
              <a:t>피자 </a:t>
            </a:r>
            <a:r>
              <a:rPr lang="en-US" altLang="ko-KR" sz="2400" dirty="0">
                <a:ea typeface="NanumGothic" panose="020D0604000000000000" pitchFamily="34" charset="-127"/>
              </a:rPr>
              <a:t>1</a:t>
            </a:r>
            <a:r>
              <a:rPr lang="ko-KR" altLang="en-US" sz="2400" dirty="0">
                <a:ea typeface="NanumGothic" panose="020D0604000000000000" pitchFamily="34" charset="-127"/>
              </a:rPr>
              <a:t>판에 </a:t>
            </a:r>
            <a:r>
              <a:rPr lang="en-US" altLang="ko-KR" sz="2400" dirty="0">
                <a:ea typeface="NanumGothic" panose="020D0604000000000000" pitchFamily="34" charset="-127"/>
              </a:rPr>
              <a:t>12000</a:t>
            </a:r>
            <a:r>
              <a:rPr lang="ko-KR" altLang="en-US" sz="2400" dirty="0">
                <a:ea typeface="NanumGothic" panose="020D0604000000000000" pitchFamily="34" charset="-127"/>
              </a:rPr>
              <a:t>원</a:t>
            </a:r>
            <a:r>
              <a:rPr lang="en-US" altLang="ko-KR" sz="2400" dirty="0">
                <a:ea typeface="NanumGothic" panose="020D0604000000000000" pitchFamily="34" charset="-127"/>
              </a:rPr>
              <a:t>, 4</a:t>
            </a:r>
            <a:r>
              <a:rPr lang="ko-KR" altLang="en-US" sz="2400" dirty="0">
                <a:ea typeface="NanumGothic" panose="020D0604000000000000" pitchFamily="34" charset="-127"/>
              </a:rPr>
              <a:t>명이서 </a:t>
            </a:r>
            <a:r>
              <a:rPr lang="en-US" altLang="ko-KR" sz="2400" dirty="0">
                <a:ea typeface="NanumGothic" panose="020D0604000000000000" pitchFamily="34" charset="-127"/>
              </a:rPr>
              <a:t>1</a:t>
            </a:r>
            <a:r>
              <a:rPr lang="ko-KR" altLang="en-US" sz="2400" dirty="0">
                <a:ea typeface="NanumGothic" panose="020D0604000000000000" pitchFamily="34" charset="-127"/>
              </a:rPr>
              <a:t>판을 먹는다</a:t>
            </a:r>
            <a:r>
              <a:rPr lang="en-US" altLang="ko-KR" sz="2400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ea typeface="NanumGothic" panose="020D0604000000000000" pitchFamily="34" charset="-127"/>
              </a:rPr>
              <a:t>인원 수를 입력 받아 몇 판을 시켜야 하는지</a:t>
            </a:r>
            <a:r>
              <a:rPr lang="en-US" altLang="ko-KR" sz="2400" dirty="0">
                <a:ea typeface="NanumGothic" panose="020D0604000000000000" pitchFamily="34" charset="-127"/>
              </a:rPr>
              <a:t>, </a:t>
            </a:r>
            <a:r>
              <a:rPr lang="ko-KR" altLang="en-US" sz="2400" dirty="0">
                <a:ea typeface="NanumGothic" panose="020D0604000000000000" pitchFamily="34" charset="-127"/>
              </a:rPr>
              <a:t>피자 가격을 계산하는 코드를 </a:t>
            </a:r>
            <a:r>
              <a:rPr lang="ko-KR" altLang="en-US" sz="2400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sz="2400" dirty="0">
                <a:ea typeface="NanumGothic" panose="020D0604000000000000" pitchFamily="34" charset="-127"/>
              </a:rPr>
              <a:t>.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NanumGothic" panose="020D0604000000000000" pitchFamily="34" charset="-127"/>
              </a:rPr>
              <a:t>(</a:t>
            </a:r>
            <a:r>
              <a:rPr lang="ko-KR" altLang="en-US" sz="2400" dirty="0">
                <a:ea typeface="NanumGothic" panose="020D0604000000000000" pitchFamily="34" charset="-127"/>
              </a:rPr>
              <a:t>단</a:t>
            </a:r>
            <a:r>
              <a:rPr lang="en-US" altLang="ko-KR" sz="2400" dirty="0">
                <a:ea typeface="NanumGothic" panose="020D0604000000000000" pitchFamily="34" charset="-127"/>
              </a:rPr>
              <a:t>, </a:t>
            </a:r>
            <a:r>
              <a:rPr lang="ko-KR" altLang="en-US" sz="2400" dirty="0">
                <a:ea typeface="NanumGothic" panose="020D0604000000000000" pitchFamily="34" charset="-127"/>
              </a:rPr>
              <a:t>인원은 최소 </a:t>
            </a:r>
            <a:r>
              <a:rPr lang="en-US" altLang="ko-KR" sz="2400" dirty="0">
                <a:ea typeface="NanumGothic" panose="020D0604000000000000" pitchFamily="34" charset="-127"/>
              </a:rPr>
              <a:t>4</a:t>
            </a:r>
            <a:r>
              <a:rPr lang="ko-KR" altLang="en-US" sz="2400" dirty="0">
                <a:ea typeface="NanumGothic" panose="020D0604000000000000" pitchFamily="34" charset="-127"/>
              </a:rPr>
              <a:t>명 이상이며 피자가 남아도 되지만 모자라면 안된다</a:t>
            </a:r>
            <a:r>
              <a:rPr lang="en-US" altLang="ko-KR" sz="2400" dirty="0">
                <a:ea typeface="NanumGothic" panose="020D0604000000000000" pitchFamily="34" charset="-127"/>
              </a:rPr>
              <a:t>.)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E2C084-29D8-4E42-AEDC-1804FEEC8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719941"/>
            <a:ext cx="2470896" cy="11422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C9FA7F-80FD-491C-9AE2-592EC82D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5092406"/>
            <a:ext cx="2416447" cy="11189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36D378-B228-4E61-A4C5-50DD2CFEF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07" y="4407273"/>
            <a:ext cx="7472025" cy="17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5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금일 실습시간</a:t>
            </a:r>
            <a:endParaRPr lang="ko-KR" altLang="en-US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데이터 처리 구조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>
                <a:ea typeface="NanumGothic" panose="020D0604000000000000" pitchFamily="34" charset="-127"/>
              </a:rPr>
              <a:t>If</a:t>
            </a:r>
            <a:r>
              <a:rPr lang="ko-KR" altLang="en-US" sz="3200" dirty="0">
                <a:ea typeface="NanumGothic" panose="020D0604000000000000" pitchFamily="34" charset="-127"/>
              </a:rPr>
              <a:t>문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>
                <a:ea typeface="NanumGothic" panose="020D0604000000000000" pitchFamily="34" charset="-127"/>
              </a:rPr>
              <a:t>If – else</a:t>
            </a:r>
            <a:r>
              <a:rPr lang="ko-KR" altLang="en-US" sz="3200" dirty="0">
                <a:ea typeface="NanumGothic" panose="020D0604000000000000" pitchFamily="34" charset="-127"/>
              </a:rPr>
              <a:t>문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다중 </a:t>
            </a:r>
            <a:r>
              <a:rPr lang="ko-KR" altLang="en-US" sz="3200" dirty="0" err="1">
                <a:ea typeface="NanumGothic" panose="020D0604000000000000" pitchFamily="34" charset="-127"/>
              </a:rPr>
              <a:t>조건문</a:t>
            </a: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데이터 처리 구조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200" dirty="0">
                <a:ea typeface="NanumGothic" panose="020D0604000000000000" pitchFamily="34" charset="-127"/>
              </a:rPr>
              <a:t>순차 구조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데이터 처리가 위에서 아래로 순차적으로 진행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200" dirty="0">
                <a:ea typeface="NanumGothic" panose="020D0604000000000000" pitchFamily="34" charset="-127"/>
              </a:rPr>
              <a:t>조건선택 구조</a:t>
            </a:r>
            <a:r>
              <a:rPr lang="en-US" altLang="ko-KR" sz="3200" dirty="0">
                <a:ea typeface="NanumGothic" panose="020D0604000000000000" pitchFamily="34" charset="-127"/>
              </a:rPr>
              <a:t>		</a:t>
            </a:r>
            <a:r>
              <a:rPr lang="ko-KR" altLang="en-US" sz="3200" dirty="0">
                <a:ea typeface="NanumGothic" panose="020D0604000000000000" pitchFamily="34" charset="-127"/>
              </a:rPr>
              <a:t>예</a:t>
            </a:r>
            <a:r>
              <a:rPr lang="en-US" altLang="ko-KR" sz="3200" dirty="0">
                <a:ea typeface="NanumGothic" panose="020D0604000000000000" pitchFamily="34" charset="-127"/>
              </a:rPr>
              <a:t>) if</a:t>
            </a:r>
          </a:p>
          <a:p>
            <a:pPr lvl="1">
              <a:lnSpc>
                <a:spcPct val="12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조건에 따라 실행되는 코드가 달라짐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조건이 참일 때</a:t>
            </a:r>
            <a:r>
              <a:rPr lang="en-US" altLang="ko-KR" sz="2800" dirty="0">
                <a:ea typeface="NanumGothic" panose="020D0604000000000000" pitchFamily="34" charset="-127"/>
              </a:rPr>
              <a:t>,</a:t>
            </a:r>
            <a:r>
              <a:rPr lang="ko-KR" altLang="en-US" sz="2800" dirty="0">
                <a:ea typeface="NanumGothic" panose="020D0604000000000000" pitchFamily="34" charset="-127"/>
              </a:rPr>
              <a:t> 실행되는 코드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조건이 거짓일 때</a:t>
            </a:r>
            <a:r>
              <a:rPr lang="en-US" altLang="ko-KR" sz="2800" dirty="0">
                <a:ea typeface="NanumGothic" panose="020D0604000000000000" pitchFamily="34" charset="-127"/>
              </a:rPr>
              <a:t>, </a:t>
            </a:r>
            <a:r>
              <a:rPr lang="ko-KR" altLang="en-US" sz="2800" dirty="0">
                <a:ea typeface="NanumGothic" panose="020D0604000000000000" pitchFamily="34" charset="-127"/>
              </a:rPr>
              <a:t>실행되는 코드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200" dirty="0">
                <a:ea typeface="NanumGothic" panose="020D0604000000000000" pitchFamily="34" charset="-127"/>
              </a:rPr>
              <a:t>반복 구조</a:t>
            </a:r>
            <a:r>
              <a:rPr lang="en-US" altLang="ko-KR" sz="3200" dirty="0">
                <a:ea typeface="NanumGothic" panose="020D0604000000000000" pitchFamily="34" charset="-127"/>
              </a:rPr>
              <a:t>		</a:t>
            </a:r>
            <a:r>
              <a:rPr lang="ko-KR" altLang="en-US" sz="3200" dirty="0">
                <a:ea typeface="NanumGothic" panose="020D0604000000000000" pitchFamily="34" charset="-127"/>
              </a:rPr>
              <a:t>예</a:t>
            </a:r>
            <a:r>
              <a:rPr lang="en-US" altLang="ko-KR" sz="3200" dirty="0">
                <a:ea typeface="NanumGothic" panose="020D0604000000000000" pitchFamily="34" charset="-127"/>
              </a:rPr>
              <a:t>) for, while</a:t>
            </a:r>
          </a:p>
          <a:p>
            <a:pPr lvl="1">
              <a:lnSpc>
                <a:spcPct val="12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조건이 참인 동안 반복하여 실행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조건이 거짓이 되면 반복이 중지됨</a:t>
            </a:r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2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ea typeface="NanumGothic" panose="020D0604000000000000" pitchFamily="34" charset="-127"/>
              </a:rPr>
              <a:t>If </a:t>
            </a:r>
            <a:r>
              <a:rPr lang="ko-KR" altLang="en-US" dirty="0">
                <a:ea typeface="NanumGothic" panose="020D0604000000000000" pitchFamily="34" charset="-127"/>
              </a:rPr>
              <a:t>문의 구조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>
                <a:ea typeface="NanumGothic" panose="020D0604000000000000" pitchFamily="34" charset="-127"/>
              </a:rPr>
              <a:t>If </a:t>
            </a:r>
            <a:r>
              <a:rPr lang="ko-KR" altLang="en-US" dirty="0">
                <a:ea typeface="NanumGothic" panose="020D0604000000000000" pitchFamily="34" charset="-127"/>
              </a:rPr>
              <a:t>조건</a:t>
            </a:r>
            <a:r>
              <a:rPr lang="en-US" altLang="ko-KR" dirty="0">
                <a:ea typeface="NanumGothic" panose="020D0604000000000000" pitchFamily="34" charset="-127"/>
              </a:rPr>
              <a:t>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참일 때 실행하는 코드</a:t>
            </a:r>
            <a:endParaRPr lang="en-US" altLang="ko-KR" dirty="0"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ea typeface="NanumGothic" panose="020D0604000000000000" pitchFamily="34" charset="-127"/>
              </a:rPr>
              <a:t>If</a:t>
            </a:r>
            <a:r>
              <a:rPr lang="ko-KR" altLang="en-US" dirty="0">
                <a:ea typeface="NanumGothic" panose="020D0604000000000000" pitchFamily="34" charset="-127"/>
              </a:rPr>
              <a:t>의 조건이 참일 때 실행되는 코드는 </a:t>
            </a:r>
            <a:r>
              <a:rPr lang="ko-KR" altLang="en-US" b="1" dirty="0">
                <a:ea typeface="NanumGothic" panose="020D0604000000000000" pitchFamily="34" charset="-127"/>
              </a:rPr>
              <a:t>반드시 들여쓰기를 해야함</a:t>
            </a:r>
            <a:endParaRPr lang="en-US" altLang="ko-KR" b="1" dirty="0">
              <a:ea typeface="NanumGothic" panose="020D0604000000000000" pitchFamily="34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ea typeface="NanumGothic" panose="020D0604000000000000" pitchFamily="34" charset="-127"/>
              </a:rPr>
              <a:t>일반코드는 조건과 상관없이 무조건 실행됨</a:t>
            </a:r>
            <a:endParaRPr lang="en-US" altLang="ko-KR" dirty="0"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If</a:t>
            </a:r>
            <a:r>
              <a:rPr lang="ko-KR" altLang="en-US" b="1" dirty="0">
                <a:latin typeface="+mn-lt"/>
              </a:rPr>
              <a:t>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8372F1-2649-4B95-82BC-61358C91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25714"/>
            <a:ext cx="6011114" cy="1867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55E322-A9E5-436C-BC34-4A3247182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697" y="4625714"/>
            <a:ext cx="4065089" cy="860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39A5CC-9EC4-4969-B798-9FA6526FD29B}"/>
              </a:ext>
            </a:extLst>
          </p:cNvPr>
          <p:cNvSpPr txBox="1"/>
          <p:nvPr/>
        </p:nvSpPr>
        <p:spPr>
          <a:xfrm>
            <a:off x="7540546" y="5512023"/>
            <a:ext cx="35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들여쓰기를 하지 않아 에러 발생</a:t>
            </a:r>
          </a:p>
        </p:txBody>
      </p:sp>
    </p:spTree>
    <p:extLst>
      <p:ext uri="{BB962C8B-B14F-4D97-AF65-F5344CB8AC3E}">
        <p14:creationId xmlns:p14="http://schemas.microsoft.com/office/powerpoint/2010/main" val="25795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If</a:t>
            </a:r>
            <a:r>
              <a:rPr lang="ko-KR" altLang="en-US" b="1" dirty="0">
                <a:latin typeface="+mn-lt"/>
              </a:rPr>
              <a:t>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DA614F-8975-4655-9547-9ED978DBB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3961"/>
            <a:ext cx="6620799" cy="1857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6BA2BF-2A30-4A70-AAC1-A071A6800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28" y="5338594"/>
            <a:ext cx="3086531" cy="543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E749A8-ABC0-46A7-8E07-30C70AA6A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6" y="1739532"/>
            <a:ext cx="6792273" cy="1705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DC4643-45C0-4EE7-845B-43B5D28CE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7796" y="1776781"/>
            <a:ext cx="3105583" cy="6858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3D3D1A-E152-407F-8351-0082F8493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5428" y="2748556"/>
            <a:ext cx="301032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3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If – else </a:t>
            </a:r>
            <a:r>
              <a:rPr lang="ko-KR" altLang="en-US" b="1" dirty="0">
                <a:latin typeface="+mn-lt"/>
              </a:rPr>
              <a:t>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ea typeface="NanumGothic" panose="020D0604000000000000" pitchFamily="34" charset="-127"/>
              </a:rPr>
              <a:t>If – else </a:t>
            </a:r>
            <a:r>
              <a:rPr lang="ko-KR" altLang="en-US" dirty="0">
                <a:ea typeface="NanumGothic" panose="020D0604000000000000" pitchFamily="34" charset="-127"/>
              </a:rPr>
              <a:t>문의</a:t>
            </a:r>
            <a:r>
              <a:rPr lang="en-US" altLang="ko-KR" dirty="0">
                <a:ea typeface="NanumGothic" panose="020D0604000000000000" pitchFamily="34" charset="-127"/>
              </a:rPr>
              <a:t> </a:t>
            </a:r>
            <a:r>
              <a:rPr lang="ko-KR" altLang="en-US" dirty="0">
                <a:ea typeface="NanumGothic" panose="020D0604000000000000" pitchFamily="34" charset="-127"/>
              </a:rPr>
              <a:t>구조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>
                <a:ea typeface="NanumGothic" panose="020D0604000000000000" pitchFamily="34" charset="-127"/>
              </a:rPr>
              <a:t>If </a:t>
            </a:r>
            <a:r>
              <a:rPr lang="ko-KR" altLang="en-US" dirty="0">
                <a:ea typeface="NanumGothic" panose="020D0604000000000000" pitchFamily="34" charset="-127"/>
              </a:rPr>
              <a:t>조건</a:t>
            </a:r>
            <a:r>
              <a:rPr lang="en-US" altLang="ko-KR" dirty="0">
                <a:ea typeface="NanumGothic" panose="020D0604000000000000" pitchFamily="34" charset="-127"/>
              </a:rPr>
              <a:t>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참일 때 실행 코드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>
                <a:ea typeface="NanumGothic" panose="020D0604000000000000" pitchFamily="34" charset="-127"/>
              </a:rPr>
              <a:t>else: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>
                <a:ea typeface="NanumGothic" panose="020D0604000000000000" pitchFamily="34" charset="-127"/>
              </a:rPr>
              <a:t>	</a:t>
            </a:r>
            <a:r>
              <a:rPr lang="ko-KR" altLang="en-US" sz="2000" dirty="0">
                <a:ea typeface="NanumGothic" panose="020D0604000000000000" pitchFamily="34" charset="-127"/>
              </a:rPr>
              <a:t>거짓일 때 실행 코드</a:t>
            </a:r>
            <a:endParaRPr lang="en-US" altLang="ko-KR" sz="2000" dirty="0"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F4DC90-E164-4A27-97CE-93815870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12" y="4557435"/>
            <a:ext cx="6106377" cy="198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8476D3-2FEA-418C-AC42-2D85807B0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577" y="4557435"/>
            <a:ext cx="3835718" cy="8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8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563712-4857-43E9-A00D-A3F68F4BC281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4237baa0-6fbd-4460-82d3-98341173598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44F706-E4CC-4D43-B21D-3D7E125CD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B2AD89-CB2E-4978-8EDA-E46F80890A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607</Words>
  <Application>Microsoft Office PowerPoint</Application>
  <PresentationFormat>와이드스크린</PresentationFormat>
  <Paragraphs>105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컴퓨터과학적사고_4주차 실습</vt:lpstr>
      <vt:lpstr>수업 중 실습 과제</vt:lpstr>
      <vt:lpstr>저번 주 과제 풀이_1</vt:lpstr>
      <vt:lpstr>저번 주 과제 풀이_2</vt:lpstr>
      <vt:lpstr>금일 실습시간</vt:lpstr>
      <vt:lpstr>데이터 처리 구조</vt:lpstr>
      <vt:lpstr>If문</vt:lpstr>
      <vt:lpstr>If문</vt:lpstr>
      <vt:lpstr>If – else 문</vt:lpstr>
      <vt:lpstr>If – else 문</vt:lpstr>
      <vt:lpstr>다중 조건문</vt:lpstr>
      <vt:lpstr>다중 조건문</vt:lpstr>
      <vt:lpstr>수업 중 실습 과제</vt:lpstr>
      <vt:lpstr>실습 과제_1</vt:lpstr>
      <vt:lpstr>실습 과제_2</vt:lpstr>
      <vt:lpstr>실습 시 유의사항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컴퓨터과학적사고- 1주차 실습</dc:title>
  <dc:creator>김현정</dc:creator>
  <cp:lastModifiedBy>나소진</cp:lastModifiedBy>
  <cp:revision>43</cp:revision>
  <dcterms:created xsi:type="dcterms:W3CDTF">2022-09-01T06:32:13Z</dcterms:created>
  <dcterms:modified xsi:type="dcterms:W3CDTF">2023-03-22T01:17:07Z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