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56" r:id="rId5"/>
    <p:sldId id="315" r:id="rId6"/>
    <p:sldId id="291" r:id="rId7"/>
    <p:sldId id="319" r:id="rId8"/>
    <p:sldId id="257" r:id="rId9"/>
    <p:sldId id="304" r:id="rId10"/>
    <p:sldId id="322" r:id="rId11"/>
    <p:sldId id="318" r:id="rId12"/>
    <p:sldId id="320" r:id="rId13"/>
    <p:sldId id="317" r:id="rId14"/>
    <p:sldId id="325" r:id="rId15"/>
    <p:sldId id="323" r:id="rId16"/>
    <p:sldId id="324" r:id="rId17"/>
    <p:sldId id="326" r:id="rId18"/>
    <p:sldId id="331" r:id="rId19"/>
    <p:sldId id="329" r:id="rId20"/>
    <p:sldId id="332" r:id="rId21"/>
    <p:sldId id="330" r:id="rId22"/>
    <p:sldId id="333" r:id="rId23"/>
    <p:sldId id="328" r:id="rId24"/>
    <p:sldId id="334" r:id="rId25"/>
    <p:sldId id="335" r:id="rId26"/>
    <p:sldId id="276" r:id="rId27"/>
    <p:sldId id="272" r:id="rId28"/>
  </p:sldIdLst>
  <p:sldSz cx="12192000" cy="6858000"/>
  <p:notesSz cx="6858000" cy="9144000"/>
  <p:embeddedFontLst>
    <p:embeddedFont>
      <p:font typeface="나눔고딕" panose="020D0604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C3285725-D162-4635-B5BF-98EEE2F7EF64}"/>
    <pc:docChg chg="undo custSel addSld modSld">
      <pc:chgData name="김현정" userId="76e40750-9619-419b-8a73-9f9aa43bfdb9" providerId="ADAL" clId="{C3285725-D162-4635-B5BF-98EEE2F7EF64}" dt="2023-04-12T02:30:39.233" v="91" actId="1076"/>
      <pc:docMkLst>
        <pc:docMk/>
      </pc:docMkLst>
      <pc:sldChg chg="modSp">
        <pc:chgData name="김현정" userId="76e40750-9619-419b-8a73-9f9aa43bfdb9" providerId="ADAL" clId="{C3285725-D162-4635-B5BF-98EEE2F7EF64}" dt="2023-04-03T07:35:51.596" v="21"/>
        <pc:sldMkLst>
          <pc:docMk/>
          <pc:sldMk cId="3588343534" sldId="256"/>
        </pc:sldMkLst>
        <pc:spChg chg="mod">
          <ac:chgData name="김현정" userId="76e40750-9619-419b-8a73-9f9aa43bfdb9" providerId="ADAL" clId="{C3285725-D162-4635-B5BF-98EEE2F7EF64}" dt="2023-04-03T07:35:42.650" v="5" actId="20577"/>
          <ac:spMkLst>
            <pc:docMk/>
            <pc:sldMk cId="3588343534" sldId="256"/>
            <ac:spMk id="2" creationId="{99DB1A91-B0E3-49A0-9BBB-D8F0166A1397}"/>
          </ac:spMkLst>
        </pc:spChg>
        <pc:spChg chg="mod">
          <ac:chgData name="김현정" userId="76e40750-9619-419b-8a73-9f9aa43bfdb9" providerId="ADAL" clId="{C3285725-D162-4635-B5BF-98EEE2F7EF64}" dt="2023-04-03T07:35:51.596" v="21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C3285725-D162-4635-B5BF-98EEE2F7EF64}" dt="2023-04-03T07:36:22.368" v="32"/>
        <pc:sldMkLst>
          <pc:docMk/>
          <pc:sldMk cId="3812040942" sldId="272"/>
        </pc:sldMkLst>
        <pc:spChg chg="mod">
          <ac:chgData name="김현정" userId="76e40750-9619-419b-8a73-9f9aa43bfdb9" providerId="ADAL" clId="{C3285725-D162-4635-B5BF-98EEE2F7EF64}" dt="2023-04-03T07:36:22.368" v="32"/>
          <ac:spMkLst>
            <pc:docMk/>
            <pc:sldMk cId="3812040942" sldId="272"/>
            <ac:spMk id="3" creationId="{1F085B70-BE78-D548-B2D9-4A0741625788}"/>
          </ac:spMkLst>
        </pc:spChg>
      </pc:sldChg>
      <pc:sldChg chg="addSp delSp modSp add">
        <pc:chgData name="김현정" userId="76e40750-9619-419b-8a73-9f9aa43bfdb9" providerId="ADAL" clId="{C3285725-D162-4635-B5BF-98EEE2F7EF64}" dt="2023-04-12T02:30:39.233" v="91" actId="1076"/>
        <pc:sldMkLst>
          <pc:docMk/>
          <pc:sldMk cId="1292892791" sldId="315"/>
        </pc:sldMkLst>
        <pc:spChg chg="mod">
          <ac:chgData name="김현정" userId="76e40750-9619-419b-8a73-9f9aa43bfdb9" providerId="ADAL" clId="{C3285725-D162-4635-B5BF-98EEE2F7EF64}" dt="2023-04-12T02:27:16.180" v="59" actId="20577"/>
          <ac:spMkLst>
            <pc:docMk/>
            <pc:sldMk cId="1292892791" sldId="315"/>
            <ac:spMk id="3" creationId="{EA30AD75-2F43-44AE-837C-62AA69DCDFA4}"/>
          </ac:spMkLst>
        </pc:spChg>
        <pc:spChg chg="add del">
          <ac:chgData name="김현정" userId="76e40750-9619-419b-8a73-9f9aa43bfdb9" providerId="ADAL" clId="{C3285725-D162-4635-B5BF-98EEE2F7EF64}" dt="2023-04-12T02:29:25.651" v="71"/>
          <ac:spMkLst>
            <pc:docMk/>
            <pc:sldMk cId="1292892791" sldId="315"/>
            <ac:spMk id="7" creationId="{CA5CDA40-296C-46AE-912D-2F303CB612F3}"/>
          </ac:spMkLst>
        </pc:spChg>
        <pc:spChg chg="add mod">
          <ac:chgData name="김현정" userId="76e40750-9619-419b-8a73-9f9aa43bfdb9" providerId="ADAL" clId="{C3285725-D162-4635-B5BF-98EEE2F7EF64}" dt="2023-04-12T02:28:32.483" v="68" actId="1076"/>
          <ac:spMkLst>
            <pc:docMk/>
            <pc:sldMk cId="1292892791" sldId="315"/>
            <ac:spMk id="10" creationId="{2F1FF82D-D730-4F43-BBC1-CEACF4AC9A25}"/>
          </ac:spMkLst>
        </pc:spChg>
        <pc:graphicFrameChg chg="add del mod ord modGraphic">
          <ac:chgData name="김현정" userId="76e40750-9619-419b-8a73-9f9aa43bfdb9" providerId="ADAL" clId="{C3285725-D162-4635-B5BF-98EEE2F7EF64}" dt="2023-04-12T02:30:39.233" v="91" actId="1076"/>
          <ac:graphicFrameMkLst>
            <pc:docMk/>
            <pc:sldMk cId="1292892791" sldId="315"/>
            <ac:graphicFrameMk id="11" creationId="{7FFF1531-11C1-4D04-ACB9-C69653A3C523}"/>
          </ac:graphicFrameMkLst>
        </pc:graphicFrameChg>
        <pc:picChg chg="del">
          <ac:chgData name="김현정" userId="76e40750-9619-419b-8a73-9f9aa43bfdb9" providerId="ADAL" clId="{C3285725-D162-4635-B5BF-98EEE2F7EF64}" dt="2023-04-12T02:28:06.352" v="60" actId="478"/>
          <ac:picMkLst>
            <pc:docMk/>
            <pc:sldMk cId="1292892791" sldId="315"/>
            <ac:picMk id="8" creationId="{BD0B29F8-9658-4738-99A4-3BA16B0D5D77}"/>
          </ac:picMkLst>
        </pc:picChg>
        <pc:picChg chg="add mod">
          <ac:chgData name="김현정" userId="76e40750-9619-419b-8a73-9f9aa43bfdb9" providerId="ADAL" clId="{C3285725-D162-4635-B5BF-98EEE2F7EF64}" dt="2023-04-12T02:28:10.837" v="63" actId="14100"/>
          <ac:picMkLst>
            <pc:docMk/>
            <pc:sldMk cId="1292892791" sldId="315"/>
            <ac:picMk id="9" creationId="{D7931026-77AD-43B1-8DBA-48BF00EE3571}"/>
          </ac:picMkLst>
        </pc:picChg>
      </pc:sldChg>
    </pc:docChg>
  </pc:docChgLst>
  <pc:docChgLst>
    <pc:chgData name="김현정" userId="76e40750-9619-419b-8a73-9f9aa43bfdb9" providerId="ADAL" clId="{CD3B2802-CD6C-4DCC-A2F4-8B76110B3EBA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63B7AE69-4919-4138-A2F8-97DB268A283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0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7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6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9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1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8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9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_8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2023. 04. 19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여러 데이터 </a:t>
            </a:r>
            <a:r>
              <a:rPr lang="ko-KR" altLang="en-US" b="1" dirty="0" err="1">
                <a:latin typeface="+mn-lt"/>
              </a:rPr>
              <a:t>입력받기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입력되는 값은 모두 문자열</a:t>
            </a:r>
            <a:endParaRPr lang="en-US" altLang="ko-KR" dirty="0"/>
          </a:p>
          <a:p>
            <a:pPr lvl="1"/>
            <a:r>
              <a:rPr lang="ko-KR" altLang="en-US" dirty="0"/>
              <a:t>문자열이 리스트에 저장될 때 </a:t>
            </a:r>
            <a:r>
              <a:rPr lang="ko-KR" altLang="en-US" b="1" dirty="0"/>
              <a:t>문자 하나당 하나의 리스트에 저장됨</a:t>
            </a:r>
            <a:endParaRPr lang="en-US" altLang="ko-KR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4A113A-D8CE-460E-B58C-1D7C5186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0" y="3102480"/>
            <a:ext cx="6518945" cy="127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C70336-738B-4050-BBD3-66C7BA81C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99" y="3102480"/>
            <a:ext cx="1743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여러 데이터 </a:t>
            </a:r>
            <a:r>
              <a:rPr lang="ko-KR" altLang="en-US" b="1" dirty="0" err="1">
                <a:latin typeface="+mn-lt"/>
              </a:rPr>
              <a:t>입력받기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.split()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b="1" dirty="0"/>
              <a:t>공백문자 기준으로 잘라 줌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/>
              <a:t>여러 개의 변수를 한꺼번에 입력 받을 때도 사용 가능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43D3CB-4CCF-42FA-A862-83B3E779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7" y="2827385"/>
            <a:ext cx="6732009" cy="1173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EDC543-6C48-4813-835E-59892178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83" y="2827384"/>
            <a:ext cx="2347820" cy="11739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F3230-318E-4D33-BFA9-B89276AA7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67" y="4771023"/>
            <a:ext cx="4944165" cy="1495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0596A0-8C02-41C4-A32C-C52FD8323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039" y="4771023"/>
            <a:ext cx="1990764" cy="9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여러 데이터 </a:t>
            </a:r>
            <a:r>
              <a:rPr lang="ko-KR" altLang="en-US" b="1" dirty="0" err="1"/>
              <a:t>입력받기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Map()</a:t>
            </a:r>
          </a:p>
          <a:p>
            <a:pPr lvl="1"/>
            <a:r>
              <a:rPr lang="ko-KR" altLang="en-US" dirty="0"/>
              <a:t>여러 개의 데이터를 입력 </a:t>
            </a:r>
            <a:r>
              <a:rPr lang="ko-KR" altLang="en-US" dirty="0" err="1"/>
              <a:t>받을시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Input().split()</a:t>
            </a:r>
            <a:r>
              <a:rPr lang="ko-KR" altLang="en-US" dirty="0"/>
              <a:t>을 </a:t>
            </a:r>
            <a:r>
              <a:rPr lang="en-US" altLang="ko-KR" dirty="0"/>
              <a:t>int()</a:t>
            </a:r>
            <a:r>
              <a:rPr lang="ko-KR" altLang="en-US" dirty="0"/>
              <a:t>나</a:t>
            </a:r>
            <a:r>
              <a:rPr lang="en-US" altLang="ko-KR" dirty="0"/>
              <a:t> float()</a:t>
            </a:r>
            <a:r>
              <a:rPr lang="ko-KR" altLang="en-US" dirty="0"/>
              <a:t>과 함께 사용 불가</a:t>
            </a:r>
            <a:endParaRPr lang="en-US" altLang="ko-KR" dirty="0"/>
          </a:p>
          <a:p>
            <a:pPr lvl="1"/>
            <a:r>
              <a:rPr lang="ko-KR" altLang="en-US" b="1" dirty="0"/>
              <a:t>리스트 안에 데이터를 한꺼번에 다른 종류의 데이터로 바꿀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2CA977-01FE-46AD-9B01-DDFD8BC9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12" y="3429000"/>
            <a:ext cx="6582694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7FB48-C66B-48A4-8476-BA314E16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64" y="3429000"/>
            <a:ext cx="2382097" cy="10192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13DCC3-32E4-446D-B185-6E16067E7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64" y="5157701"/>
            <a:ext cx="2597473" cy="1019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C961A-1EA1-4686-8BD7-1A0BBD124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412" y="5167991"/>
            <a:ext cx="6582694" cy="15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4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문자열에 데이터 넣기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formart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이미 만들어진 문자열의 특정한 위치에 데이터 넣을 수 있음</a:t>
            </a:r>
            <a:endParaRPr lang="en-US" altLang="ko-KR" dirty="0"/>
          </a:p>
          <a:p>
            <a:pPr lvl="1"/>
            <a:r>
              <a:rPr lang="ko-KR" altLang="en-US" dirty="0"/>
              <a:t>하나의 문자열에 여러 개의 문자열을 넣고 싶다면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	{0}, {1}, {2} </a:t>
            </a:r>
            <a:r>
              <a:rPr lang="ko-KR" altLang="en-US" dirty="0"/>
              <a:t>등 숫자를 눌려주면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FCEB6-6E0E-4822-B17E-831DDF4F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61" y="3651977"/>
            <a:ext cx="2191070" cy="713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7C3F93-EB2D-4733-BE68-8D8588481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26" y="3651977"/>
            <a:ext cx="7181150" cy="18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0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CFD2F9-865E-4A53-A807-75494A5E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24252"/>
              </p:ext>
            </p:extLst>
          </p:nvPr>
        </p:nvGraphicFramePr>
        <p:xfrm>
          <a:off x="1662472" y="2393632"/>
          <a:ext cx="886705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29">
                  <a:extLst>
                    <a:ext uri="{9D8B030D-6E8A-4147-A177-3AD203B41FA5}">
                      <a16:colId xmlns:a16="http://schemas.microsoft.com/office/drawing/2014/main" val="3219503338"/>
                    </a:ext>
                  </a:extLst>
                </a:gridCol>
                <a:gridCol w="4423093">
                  <a:extLst>
                    <a:ext uri="{9D8B030D-6E8A-4147-A177-3AD203B41FA5}">
                      <a16:colId xmlns:a16="http://schemas.microsoft.com/office/drawing/2014/main" val="18899113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2509969"/>
                    </a:ext>
                  </a:extLst>
                </a:gridCol>
              </a:tblGrid>
              <a:tr h="153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함수명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반환 값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555503"/>
                  </a:ext>
                </a:extLst>
              </a:tr>
              <a:tr h="153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.count(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문자열에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가 몇 개 있는지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237125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.index(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에러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88966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rindex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오른쪽에서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시작하여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에러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076074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.find(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91257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rfind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오른쪽에서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시작하여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의 위치를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st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98713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startswitch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처음이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인지 알려줌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- Bool</a:t>
                      </a:r>
                      <a:r>
                        <a:rPr lang="ko-KR" altLang="en-US" sz="1600" dirty="0"/>
                        <a:t>형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753"/>
                  </a:ext>
                </a:extLst>
              </a:tr>
              <a:tr h="26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endswitch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마지막이 </a:t>
                      </a:r>
                      <a:r>
                        <a:rPr lang="en-US" altLang="ko-KR" sz="1600" dirty="0" err="1"/>
                        <a:t>st</a:t>
                      </a:r>
                      <a:r>
                        <a:rPr lang="ko-KR" altLang="en-US" sz="1600" dirty="0"/>
                        <a:t>인지 알려줌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-Bool</a:t>
                      </a:r>
                      <a:r>
                        <a:rPr lang="ko-KR" altLang="en-US" sz="1600" dirty="0"/>
                        <a:t>형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9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5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24168-F2EC-4287-9644-90F14EB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9" y="2353953"/>
            <a:ext cx="7298421" cy="2900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2A585D-15ED-430C-ADB2-3C8BED0B9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389" y="2353953"/>
            <a:ext cx="2483577" cy="23180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DD41AD-D4EF-4CEB-B9EC-845F1173E49A}"/>
              </a:ext>
            </a:extLst>
          </p:cNvPr>
          <p:cNvSpPr/>
          <p:nvPr/>
        </p:nvSpPr>
        <p:spPr>
          <a:xfrm>
            <a:off x="9386582" y="3483461"/>
            <a:ext cx="478871" cy="32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903F0-DA47-4769-8745-2D056F1066B9}"/>
              </a:ext>
            </a:extLst>
          </p:cNvPr>
          <p:cNvSpPr txBox="1"/>
          <p:nvPr/>
        </p:nvSpPr>
        <p:spPr>
          <a:xfrm flipH="1">
            <a:off x="9865453" y="3435008"/>
            <a:ext cx="24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찾는 글자 없기에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5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분리와 변경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FF9F78-A415-403B-8388-98B754C1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39725"/>
              </p:ext>
            </p:extLst>
          </p:nvPr>
        </p:nvGraphicFramePr>
        <p:xfrm>
          <a:off x="2077855" y="2426177"/>
          <a:ext cx="80362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754">
                  <a:extLst>
                    <a:ext uri="{9D8B030D-6E8A-4147-A177-3AD203B41FA5}">
                      <a16:colId xmlns:a16="http://schemas.microsoft.com/office/drawing/2014/main" val="1915612140"/>
                    </a:ext>
                  </a:extLst>
                </a:gridCol>
                <a:gridCol w="5940536">
                  <a:extLst>
                    <a:ext uri="{9D8B030D-6E8A-4147-A177-3AD203B41FA5}">
                      <a16:colId xmlns:a16="http://schemas.microsoft.com/office/drawing/2014/main" val="1649943587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858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.split(</a:t>
                      </a:r>
                      <a:r>
                        <a:rPr lang="en-US" altLang="ko-KR" dirty="0" err="1"/>
                        <a:t>st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</a:t>
                      </a:r>
                      <a:r>
                        <a:rPr lang="ko-KR" altLang="en-US" dirty="0"/>
                        <a:t>를 기준으로 문자열을 분리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St</a:t>
                      </a:r>
                      <a:r>
                        <a:rPr lang="ko-KR" altLang="en-US" dirty="0"/>
                        <a:t>가 없으면 공백문자 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4839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splitlines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줄 단위로 잘라 줌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줄 맨 끝의 </a:t>
                      </a:r>
                      <a:r>
                        <a:rPr lang="en-US" altLang="ko-KR" dirty="0"/>
                        <a:t>“\n” </a:t>
                      </a:r>
                      <a:r>
                        <a:rPr lang="ko-KR" altLang="en-US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3383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str2.join(str1)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Str1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str2</a:t>
                      </a:r>
                      <a:r>
                        <a:rPr lang="ko-KR" altLang="en-US" dirty="0"/>
                        <a:t>와 합치기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607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.replace(str1, str2)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문자열에서 </a:t>
                      </a:r>
                      <a:r>
                        <a:rPr lang="en-US" altLang="ko-KR" dirty="0"/>
                        <a:t>st1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st2</a:t>
                      </a:r>
                      <a:r>
                        <a:rPr lang="ko-KR" altLang="en-US" dirty="0"/>
                        <a:t>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6714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.Upper()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소문자를 대문자로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23707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.lower()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대문자를 소문자로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11719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swapcase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대문자는 소문자로 바꿈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소문자는 대문자로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5172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.title()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영단어의 첫 글자는 대문자로 나머지는 소문자로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0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8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분리와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CC872-7E67-4B21-80FC-00EA450E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3195"/>
            <a:ext cx="7710182" cy="2698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99EC0A-D12A-411C-A53B-EA7B1495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88" y="4120889"/>
            <a:ext cx="3840788" cy="20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4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7D5922-6F3A-44AF-ABB0-024037B35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02776"/>
              </p:ext>
            </p:extLst>
          </p:nvPr>
        </p:nvGraphicFramePr>
        <p:xfrm>
          <a:off x="2077855" y="2501678"/>
          <a:ext cx="80362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754">
                  <a:extLst>
                    <a:ext uri="{9D8B030D-6E8A-4147-A177-3AD203B41FA5}">
                      <a16:colId xmlns:a16="http://schemas.microsoft.com/office/drawing/2014/main" val="1915612140"/>
                    </a:ext>
                  </a:extLst>
                </a:gridCol>
                <a:gridCol w="5940536">
                  <a:extLst>
                    <a:ext uri="{9D8B030D-6E8A-4147-A177-3AD203B41FA5}">
                      <a16:colId xmlns:a16="http://schemas.microsoft.com/office/drawing/2014/main" val="1649943587"/>
                    </a:ext>
                  </a:extLst>
                </a:gridCol>
              </a:tblGrid>
              <a:tr h="226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2858"/>
                  </a:ext>
                </a:extLst>
              </a:tr>
              <a:tr h="278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.center(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크기만큼의 문자열을 만든 후 중앙 정렬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원래의 문자열을 제외한 추가된 부분은 별표</a:t>
                      </a:r>
                      <a:r>
                        <a:rPr lang="en-US" altLang="ko-KR" dirty="0"/>
                        <a:t>(*)</a:t>
                      </a:r>
                      <a:r>
                        <a:rPr lang="ko-KR" altLang="en-US" dirty="0"/>
                        <a:t>로 채움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4839"/>
                  </a:ext>
                </a:extLst>
              </a:tr>
              <a:tr h="278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rjust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크기만큼의 문자열을 만든 후 오른쪽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338322"/>
                  </a:ext>
                </a:extLst>
              </a:tr>
              <a:tr h="22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ljust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크기만큼의 문자열을 만든 후 왼쪽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6076"/>
                  </a:ext>
                </a:extLst>
              </a:tr>
              <a:tr h="22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.strip()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왼쪽 공백문자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67142"/>
                  </a:ext>
                </a:extLst>
              </a:tr>
              <a:tr h="22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rstrip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오른쪽 공백문자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237070"/>
                  </a:ext>
                </a:extLst>
              </a:tr>
              <a:tr h="22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lstrip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공백문자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1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4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891C5-3B39-41E4-B2F3-E2C22D5F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2913"/>
            <a:ext cx="6753837" cy="24945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687670-09E8-4B2F-AF8F-F91B6762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53" y="2422913"/>
            <a:ext cx="308653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7</a:t>
            </a:r>
            <a:r>
              <a:rPr lang="ko-KR" altLang="en-US" b="1" dirty="0">
                <a:latin typeface="+mn-lt"/>
              </a:rPr>
              <a:t>주차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>
                <a:latin typeface="+mn-lt"/>
              </a:rPr>
              <a:t>수업 정정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A82FA-34C6-46F3-9AC5-52128DD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" y="1541436"/>
            <a:ext cx="5674300" cy="2994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6E3B71-009C-4F1E-BC01-ACC3F647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41" y="1541436"/>
            <a:ext cx="4683368" cy="1257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78DE50-4529-45B5-BAB2-D09F510C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490" y="4714857"/>
            <a:ext cx="3204672" cy="919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931026-77AD-43B1-8DBA-48BF00EE3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33" y="4654456"/>
            <a:ext cx="5954163" cy="1838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1FF82D-D730-4F43-BBC1-CEACF4AC9A25}"/>
              </a:ext>
            </a:extLst>
          </p:cNvPr>
          <p:cNvSpPr/>
          <p:nvPr/>
        </p:nvSpPr>
        <p:spPr>
          <a:xfrm>
            <a:off x="1350628" y="5532878"/>
            <a:ext cx="4082883" cy="3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7FFF1531-11C1-4D04-ACB9-C69653A3C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125843"/>
              </p:ext>
            </p:extLst>
          </p:nvPr>
        </p:nvGraphicFramePr>
        <p:xfrm>
          <a:off x="5641048" y="5795187"/>
          <a:ext cx="54395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185">
                  <a:extLst>
                    <a:ext uri="{9D8B030D-6E8A-4147-A177-3AD203B41FA5}">
                      <a16:colId xmlns:a16="http://schemas.microsoft.com/office/drawing/2014/main" val="4175889062"/>
                    </a:ext>
                  </a:extLst>
                </a:gridCol>
                <a:gridCol w="1813185">
                  <a:extLst>
                    <a:ext uri="{9D8B030D-6E8A-4147-A177-3AD203B41FA5}">
                      <a16:colId xmlns:a16="http://schemas.microsoft.com/office/drawing/2014/main" val="2677432185"/>
                    </a:ext>
                  </a:extLst>
                </a:gridCol>
                <a:gridCol w="1813185">
                  <a:extLst>
                    <a:ext uri="{9D8B030D-6E8A-4147-A177-3AD203B41FA5}">
                      <a16:colId xmlns:a16="http://schemas.microsoft.com/office/drawing/2014/main" val="1583768392"/>
                    </a:ext>
                  </a:extLst>
                </a:gridCol>
              </a:tblGrid>
              <a:tr h="161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함수명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77959"/>
                  </a:ext>
                </a:extLst>
              </a:tr>
              <a:tr h="3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.remove(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리스트에서 지정한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첫 번째 값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a.remove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i="1" dirty="0">
                          <a:solidFill>
                            <a:srgbClr val="FF0000"/>
                          </a:solidFill>
                        </a:rPr>
                        <a:t>값 없으면 에러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2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9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구성 검사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47F814-3944-4DCF-A923-DCF3F0959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48945"/>
              </p:ext>
            </p:extLst>
          </p:nvPr>
        </p:nvGraphicFramePr>
        <p:xfrm>
          <a:off x="1662472" y="2393632"/>
          <a:ext cx="88670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29">
                  <a:extLst>
                    <a:ext uri="{9D8B030D-6E8A-4147-A177-3AD203B41FA5}">
                      <a16:colId xmlns:a16="http://schemas.microsoft.com/office/drawing/2014/main" val="3219503338"/>
                    </a:ext>
                  </a:extLst>
                </a:gridCol>
                <a:gridCol w="4423093">
                  <a:extLst>
                    <a:ext uri="{9D8B030D-6E8A-4147-A177-3AD203B41FA5}">
                      <a16:colId xmlns:a16="http://schemas.microsoft.com/office/drawing/2014/main" val="18899113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2509969"/>
                    </a:ext>
                  </a:extLst>
                </a:gridCol>
              </a:tblGrid>
              <a:tr h="16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함수명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반환 값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555503"/>
                  </a:ext>
                </a:extLst>
              </a:tr>
              <a:tr h="164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islower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소문자인가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237125"/>
                  </a:ext>
                </a:extLst>
              </a:tr>
              <a:tr h="164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isupper</a:t>
                      </a:r>
                      <a:r>
                        <a:rPr lang="en-US" altLang="ko-KR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대문자인가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88966"/>
                  </a:ext>
                </a:extLst>
              </a:tr>
              <a:tr h="283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isalpha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영문자인가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대문자 또는 소문자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076074"/>
                  </a:ext>
                </a:extLst>
              </a:tr>
              <a:tr h="164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isdigit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숫자인가</a:t>
                      </a:r>
                      <a:r>
                        <a:rPr lang="en-US" altLang="ko-KR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91257"/>
                  </a:ext>
                </a:extLst>
              </a:tr>
              <a:tr h="283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isalum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영문자 또는 숫자인가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대문자 또는 소문자 또는 숫자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98713"/>
                  </a:ext>
                </a:extLst>
              </a:tr>
              <a:tr h="164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isspace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공백문자인가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True, 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문자열을 위한 함수들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구성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358D1D-5BC0-4197-86DA-03DF6F88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81" y="2360918"/>
            <a:ext cx="5468113" cy="1724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8E1FE4-FC64-4FAF-A71A-3CD18FC9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791" y="2360918"/>
            <a:ext cx="2276793" cy="14098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45CB44-023A-4417-AD6E-5C4D9902E08B}"/>
              </a:ext>
            </a:extLst>
          </p:cNvPr>
          <p:cNvSpPr/>
          <p:nvPr/>
        </p:nvSpPr>
        <p:spPr>
          <a:xfrm>
            <a:off x="8270846" y="3223052"/>
            <a:ext cx="599378" cy="27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923CD-BA89-404D-9074-AFD87B6F008E}"/>
              </a:ext>
            </a:extLst>
          </p:cNvPr>
          <p:cNvSpPr txBox="1"/>
          <p:nvPr/>
        </p:nvSpPr>
        <p:spPr>
          <a:xfrm flipH="1">
            <a:off x="9012849" y="3128878"/>
            <a:ext cx="33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특수문자가 있기에 </a:t>
            </a:r>
            <a:r>
              <a:rPr lang="en-US" altLang="ko-KR" dirty="0">
                <a:solidFill>
                  <a:srgbClr val="FF0000"/>
                </a:solidFill>
              </a:rPr>
              <a:t>False </a:t>
            </a:r>
            <a:r>
              <a:rPr lang="ko-KR" altLang="en-US" dirty="0">
                <a:solidFill>
                  <a:srgbClr val="FF0000"/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01272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문자를 회전시키는 코드를 만들어보자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  <a:r>
              <a:rPr lang="ko-KR" altLang="en-US" sz="2400" dirty="0">
                <a:ea typeface="NanumGothic" panose="020D0604000000000000" pitchFamily="34" charset="-127"/>
              </a:rPr>
              <a:t>리스트 </a:t>
            </a:r>
            <a:r>
              <a:rPr lang="en-US" altLang="ko-KR" sz="2400" dirty="0">
                <a:ea typeface="NanumGothic" panose="020D0604000000000000" pitchFamily="34" charset="-127"/>
              </a:rPr>
              <a:t>st1</a:t>
            </a:r>
            <a:r>
              <a:rPr lang="ko-KR" altLang="en-US" sz="2400" dirty="0">
                <a:ea typeface="NanumGothic" panose="020D0604000000000000" pitchFamily="34" charset="-127"/>
              </a:rPr>
              <a:t>에 </a:t>
            </a:r>
            <a:r>
              <a:rPr lang="en-US" altLang="ko-KR" sz="2400" dirty="0">
                <a:ea typeface="NanumGothic" panose="020D0604000000000000" pitchFamily="34" charset="-127"/>
              </a:rPr>
              <a:t>ABC</a:t>
            </a:r>
            <a:r>
              <a:rPr lang="ko-KR" altLang="en-US" sz="2400" dirty="0">
                <a:ea typeface="NanumGothic" panose="020D0604000000000000" pitchFamily="34" charset="-127"/>
              </a:rPr>
              <a:t>라는 문자가 저장되어 있을 경우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처음에는 </a:t>
            </a:r>
            <a:r>
              <a:rPr lang="en-US" altLang="ko-KR" sz="2400" dirty="0">
                <a:ea typeface="NanumGothic" panose="020D0604000000000000" pitchFamily="34" charset="-127"/>
              </a:rPr>
              <a:t>ABC,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BCA,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CAB, </a:t>
            </a:r>
            <a:r>
              <a:rPr lang="ko-KR" altLang="en-US" sz="2400" dirty="0">
                <a:ea typeface="NanumGothic" panose="020D0604000000000000" pitchFamily="34" charset="-127"/>
              </a:rPr>
              <a:t>그 다음에는 </a:t>
            </a:r>
            <a:r>
              <a:rPr lang="en-US" altLang="ko-KR" sz="2400" dirty="0">
                <a:ea typeface="NanumGothic" panose="020D0604000000000000" pitchFamily="34" charset="-127"/>
              </a:rPr>
              <a:t>ABC</a:t>
            </a:r>
            <a:r>
              <a:rPr lang="ko-KR" altLang="en-US" sz="2400" dirty="0">
                <a:ea typeface="NanumGothic" panose="020D0604000000000000" pitchFamily="34" charset="-127"/>
              </a:rPr>
              <a:t>를 출력하는 코드를 </a:t>
            </a:r>
            <a:r>
              <a:rPr lang="ko-KR" altLang="en-US" sz="24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ea typeface="NanumGothic" panose="020D0604000000000000" pitchFamily="34" charset="-127"/>
              </a:rPr>
              <a:t>단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문자 길이에 상관 없는 코드를 만들기 위해 </a:t>
            </a:r>
            <a:r>
              <a:rPr lang="en-US" altLang="ko-KR" sz="2400" dirty="0" err="1">
                <a:ea typeface="NanumGothic" panose="020D0604000000000000" pitchFamily="34" charset="-127"/>
              </a:rPr>
              <a:t>len</a:t>
            </a:r>
            <a:r>
              <a:rPr lang="en-US" altLang="ko-KR" sz="2400" dirty="0">
                <a:ea typeface="NanumGothic" panose="020D0604000000000000" pitchFamily="34" charset="-127"/>
              </a:rPr>
              <a:t>(st1) </a:t>
            </a:r>
            <a:r>
              <a:rPr lang="ko-KR" altLang="en-US" sz="2400" dirty="0">
                <a:ea typeface="NanumGothic" panose="020D0604000000000000" pitchFamily="34" charset="-127"/>
              </a:rPr>
              <a:t>함수를 </a:t>
            </a:r>
            <a:r>
              <a:rPr lang="ko-KR" altLang="en-US" sz="2400" dirty="0" err="1">
                <a:ea typeface="NanumGothic" panose="020D0604000000000000" pitchFamily="34" charset="-127"/>
              </a:rPr>
              <a:t>사용하시오</a:t>
            </a:r>
            <a:r>
              <a:rPr lang="en-US" altLang="ko-KR" sz="2400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FF4BC-DDB7-437D-BB16-8B626E4E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20" y="3663054"/>
            <a:ext cx="1967917" cy="3012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946041-CB35-4A23-AB0E-4426CAA5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35" y="3663054"/>
            <a:ext cx="622069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_2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유효한 암호인지 검사하는 코드를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암호를 만들 때 소문자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대문자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숫자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특수문자 중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개 이상을 조합하여 만들어야 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문자열을 입력 받아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개 이상으로 조합된 경우는 </a:t>
            </a:r>
            <a:r>
              <a:rPr lang="en-US" altLang="ko-KR" dirty="0">
                <a:ea typeface="NanumGothic" panose="020D0604000000000000" pitchFamily="34" charset="-127"/>
              </a:rPr>
              <a:t>“</a:t>
            </a:r>
            <a:r>
              <a:rPr lang="ko-KR" altLang="en-US" dirty="0">
                <a:ea typeface="NanumGothic" panose="020D0604000000000000" pitchFamily="34" charset="-127"/>
              </a:rPr>
              <a:t>사용 가능</a:t>
            </a:r>
            <a:r>
              <a:rPr lang="en-US" altLang="ko-KR" dirty="0">
                <a:ea typeface="NanumGothic" panose="020D0604000000000000" pitchFamily="34" charset="-127"/>
              </a:rPr>
              <a:t>”, </a:t>
            </a:r>
            <a:r>
              <a:rPr lang="ko-KR" altLang="en-US" dirty="0">
                <a:ea typeface="NanumGothic" panose="020D0604000000000000" pitchFamily="34" charset="-127"/>
              </a:rPr>
              <a:t>아닌 경우는 </a:t>
            </a:r>
            <a:r>
              <a:rPr lang="en-US" altLang="ko-KR" dirty="0">
                <a:ea typeface="NanumGothic" panose="020D0604000000000000" pitchFamily="34" charset="-127"/>
              </a:rPr>
              <a:t>“</a:t>
            </a:r>
            <a:r>
              <a:rPr lang="ko-KR" altLang="en-US" dirty="0">
                <a:ea typeface="NanumGothic" panose="020D0604000000000000" pitchFamily="34" charset="-127"/>
              </a:rPr>
              <a:t>사용 불가능한 암호</a:t>
            </a:r>
            <a:r>
              <a:rPr lang="en-US" altLang="ko-KR" dirty="0">
                <a:ea typeface="NanumGothic" panose="020D0604000000000000" pitchFamily="34" charset="-127"/>
              </a:rPr>
              <a:t>”</a:t>
            </a:r>
            <a:r>
              <a:rPr lang="ko-KR" altLang="en-US" dirty="0">
                <a:ea typeface="NanumGothic" panose="020D0604000000000000" pitchFamily="34" charset="-127"/>
              </a:rPr>
              <a:t>라고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0997A-8FFE-43A9-9736-CE5811A5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68" y="4870038"/>
            <a:ext cx="2816651" cy="872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E1CED5-95AF-46EC-B8B1-057D9606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68" y="4001294"/>
            <a:ext cx="2370467" cy="677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A8F071-B8E8-4229-A178-FBE8876D8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81" y="3846407"/>
            <a:ext cx="4701300" cy="1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800" b="1">
                <a:solidFill>
                  <a:srgbClr val="FF0000"/>
                </a:solidFill>
              </a:rPr>
              <a:t>월 </a:t>
            </a:r>
            <a:r>
              <a:rPr kumimoji="1" lang="en-US" altLang="ko-KR" sz="1800" b="1">
                <a:solidFill>
                  <a:srgbClr val="FF0000"/>
                </a:solidFill>
              </a:rPr>
              <a:t>25</a:t>
            </a:r>
            <a:r>
              <a:rPr kumimoji="1" lang="ko-KR" altLang="en-US" sz="1800" b="1">
                <a:solidFill>
                  <a:srgbClr val="FF0000"/>
                </a:solidFill>
              </a:rPr>
              <a:t>일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새로 생성하는 </a:t>
            </a:r>
            <a:r>
              <a:rPr lang="en-US" altLang="ko-KR" dirty="0">
                <a:ea typeface="NanumGothic" panose="020D0604000000000000" pitchFamily="34" charset="-127"/>
              </a:rPr>
              <a:t>List</a:t>
            </a:r>
            <a:r>
              <a:rPr lang="ko-KR" altLang="en-US" dirty="0">
                <a:ea typeface="NanumGothic" panose="020D0604000000000000" pitchFamily="34" charset="-127"/>
              </a:rPr>
              <a:t>의 </a:t>
            </a:r>
            <a:r>
              <a:rPr lang="en-US" altLang="ko-KR" dirty="0">
                <a:ea typeface="NanumGothic" panose="020D0604000000000000" pitchFamily="34" charset="-127"/>
              </a:rPr>
              <a:t>item </a:t>
            </a:r>
            <a:r>
              <a:rPr lang="ko-KR" altLang="en-US" dirty="0">
                <a:ea typeface="NanumGothic" panose="020D0604000000000000" pitchFamily="34" charset="-127"/>
              </a:rPr>
              <a:t>수를 입력 받고 리스트를 생성한다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그 후 </a:t>
            </a:r>
            <a:r>
              <a:rPr lang="en-US" altLang="ko-KR" dirty="0">
                <a:ea typeface="NanumGothic" panose="020D0604000000000000" pitchFamily="34" charset="-127"/>
              </a:rPr>
              <a:t>item</a:t>
            </a:r>
            <a:r>
              <a:rPr lang="ko-KR" altLang="en-US" dirty="0">
                <a:ea typeface="NanumGothic" panose="020D0604000000000000" pitchFamily="34" charset="-127"/>
              </a:rPr>
              <a:t>의 수만큼 반복해서 값을 입력 받고 전체 리스트를 출력해라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(‘+’ </a:t>
            </a:r>
            <a:r>
              <a:rPr lang="ko-KR" altLang="en-US" dirty="0">
                <a:ea typeface="NanumGothic" panose="020D0604000000000000" pitchFamily="34" charset="-127"/>
              </a:rPr>
              <a:t>연산자를 사용하여 </a:t>
            </a:r>
            <a:r>
              <a:rPr lang="en-US" altLang="ko-KR" dirty="0">
                <a:ea typeface="NanumGothic" panose="020D0604000000000000" pitchFamily="34" charset="-127"/>
              </a:rPr>
              <a:t>list</a:t>
            </a:r>
            <a:r>
              <a:rPr lang="ko-KR" altLang="en-US" dirty="0">
                <a:ea typeface="NanumGothic" panose="020D0604000000000000" pitchFamily="34" charset="-127"/>
              </a:rPr>
              <a:t>에 값을 추가한다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F4552-BE44-4800-B200-DD91AB34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39" y="3429000"/>
            <a:ext cx="2476846" cy="2229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EF2906-E270-449B-ABDB-DC502BAE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32" y="3429000"/>
            <a:ext cx="2505425" cy="1743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C3F83-BC1C-47B6-983C-75E54DDFC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8" y="3429000"/>
            <a:ext cx="592537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단에서 </a:t>
            </a:r>
            <a:r>
              <a:rPr lang="en-US" altLang="ko-KR" dirty="0">
                <a:ea typeface="NanumGothic" panose="020D0604000000000000" pitchFamily="34" charset="-127"/>
              </a:rPr>
              <a:t>16</a:t>
            </a:r>
            <a:r>
              <a:rPr lang="ko-KR" altLang="en-US" dirty="0">
                <a:ea typeface="NanumGothic" panose="020D0604000000000000" pitchFamily="34" charset="-127"/>
              </a:rPr>
              <a:t>단까지 구구단을 계산하여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차원 리스트에 저장하고 리스트 전체를 </a:t>
            </a:r>
            <a:r>
              <a:rPr lang="ko-KR" altLang="en-US" dirty="0" err="1">
                <a:ea typeface="NanumGothic" panose="020D0604000000000000" pitchFamily="34" charset="-127"/>
              </a:rPr>
              <a:t>출력하시오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각 단을 한 개의 </a:t>
            </a:r>
            <a:r>
              <a:rPr lang="en-US" altLang="ko-KR" dirty="0">
                <a:ea typeface="NanumGothic" panose="020D0604000000000000" pitchFamily="34" charset="-127"/>
              </a:rPr>
              <a:t>row</a:t>
            </a:r>
            <a:r>
              <a:rPr lang="ko-KR" altLang="en-US" dirty="0">
                <a:ea typeface="NanumGothic" panose="020D0604000000000000" pitchFamily="34" charset="-127"/>
              </a:rPr>
              <a:t>에 저장한다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FCF06-3531-4196-ACAB-69A1656C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35" y="2918958"/>
            <a:ext cx="4105848" cy="3258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8180E6-8FA6-443E-9EBE-4A91A6F0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8" y="3508783"/>
            <a:ext cx="5587351" cy="2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문자열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문자열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ea typeface="NanumGothic" panose="020D0604000000000000" pitchFamily="34" charset="-127"/>
              </a:rPr>
              <a:t>리스트 닮은 점</a:t>
            </a:r>
            <a:r>
              <a:rPr lang="en-US" altLang="ko-KR" sz="3200" dirty="0">
                <a:ea typeface="NanumGothic" panose="020D0604000000000000" pitchFamily="34" charset="-127"/>
              </a:rPr>
              <a:t> / </a:t>
            </a:r>
            <a:r>
              <a:rPr lang="ko-KR" altLang="en-US" sz="3200" dirty="0">
                <a:ea typeface="NanumGothic" panose="020D0604000000000000" pitchFamily="34" charset="-127"/>
              </a:rPr>
              <a:t>다른 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여러 데이터 입력 받기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문자열에 데이터 넣기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문자열을 위한 함수들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문자열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문자열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큰 따옴표나 작은 따옴표로 감싼 데이터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여러 개의 문자로 이루어진 문자열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문자열도 리스트처럼 사용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문자열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리스트 닮은 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문자열도 리스트처럼 사용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문자열에 대하여 덧셈</a:t>
            </a:r>
            <a:r>
              <a:rPr lang="en-US" altLang="ko-KR" dirty="0">
                <a:ea typeface="NanumGothic" panose="020D0604000000000000" pitchFamily="34" charset="-127"/>
              </a:rPr>
              <a:t>(+), </a:t>
            </a:r>
            <a:r>
              <a:rPr lang="ko-KR" altLang="en-US" dirty="0">
                <a:ea typeface="NanumGothic" panose="020D0604000000000000" pitchFamily="34" charset="-127"/>
              </a:rPr>
              <a:t>곱셈</a:t>
            </a:r>
            <a:r>
              <a:rPr lang="en-US" altLang="ko-KR" dirty="0">
                <a:ea typeface="NanumGothic" panose="020D0604000000000000" pitchFamily="34" charset="-127"/>
              </a:rPr>
              <a:t>(*)</a:t>
            </a:r>
            <a:r>
              <a:rPr lang="ko-KR" altLang="en-US" dirty="0">
                <a:ea typeface="NanumGothic" panose="020D0604000000000000" pitchFamily="34" charset="-127"/>
              </a:rPr>
              <a:t>연산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671F6-24E4-481F-9B4B-3BFCEF84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45" y="2820168"/>
            <a:ext cx="4144314" cy="19463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E6F7D2-1E77-4B31-B0E9-365108AE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04" y="2808488"/>
            <a:ext cx="2470451" cy="12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문자열</a:t>
            </a:r>
            <a:r>
              <a:rPr lang="en-US" altLang="ko-KR" b="1" dirty="0"/>
              <a:t>, </a:t>
            </a:r>
            <a:r>
              <a:rPr lang="ko-KR" altLang="en-US" b="1" dirty="0"/>
              <a:t>리스트 닮은 점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>
                <a:ea typeface="NanumGothic" panose="020D0604000000000000" pitchFamily="34" charset="-127"/>
              </a:rPr>
              <a:t>문자열 </a:t>
            </a:r>
            <a:r>
              <a:rPr lang="ko-KR" altLang="en-US" dirty="0" err="1">
                <a:ea typeface="NanumGothic" panose="020D0604000000000000" pitchFamily="34" charset="-127"/>
              </a:rPr>
              <a:t>슬라이싱</a:t>
            </a: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범위지정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  <a:r>
              <a:rPr lang="ko-KR" altLang="en-US" dirty="0">
                <a:ea typeface="NanumGothic" panose="020D0604000000000000" pitchFamily="34" charset="-127"/>
              </a:rPr>
              <a:t>도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문자열에도 </a:t>
            </a:r>
            <a:r>
              <a:rPr lang="en-US" altLang="ko-KR" dirty="0" err="1">
                <a:ea typeface="NanumGothic" panose="020D0604000000000000" pitchFamily="34" charset="-127"/>
              </a:rPr>
              <a:t>len</a:t>
            </a:r>
            <a:r>
              <a:rPr lang="en-US" altLang="ko-KR" dirty="0">
                <a:ea typeface="NanumGothic" panose="020D0604000000000000" pitchFamily="34" charset="-127"/>
              </a:rPr>
              <a:t>() </a:t>
            </a:r>
            <a:r>
              <a:rPr lang="ko-KR" altLang="en-US" dirty="0">
                <a:ea typeface="NanumGothic" panose="020D0604000000000000" pitchFamily="34" charset="-127"/>
              </a:rPr>
              <a:t>함수 사용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sz="20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3D239-5622-4925-9A9E-BD3428048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59"/>
          <a:stretch/>
        </p:blipFill>
        <p:spPr>
          <a:xfrm>
            <a:off x="1209372" y="2260176"/>
            <a:ext cx="5230637" cy="1975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F07F26-5F42-4DB6-84F7-8A0162B3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81" y="2286259"/>
            <a:ext cx="1943371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4F2989-B6C0-48EA-B46F-30517DAB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72" y="4670495"/>
            <a:ext cx="5495317" cy="2001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A49CE0-19CF-458B-A061-AA1DB1072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965" y="4734512"/>
            <a:ext cx="1204033" cy="19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문자열</a:t>
            </a:r>
            <a:r>
              <a:rPr lang="en-US" altLang="ko-KR" b="1" dirty="0"/>
              <a:t>, </a:t>
            </a:r>
            <a:r>
              <a:rPr lang="ko-KR" altLang="en-US" b="1" dirty="0"/>
              <a:t>리스트 다른 점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문자열과 리스트의 다른 점</a:t>
            </a:r>
            <a:endParaRPr lang="en-US" altLang="ko-KR" dirty="0"/>
          </a:p>
          <a:p>
            <a:pPr lvl="1"/>
            <a:r>
              <a:rPr lang="en-US" altLang="ko-KR" dirty="0"/>
              <a:t>del(), .append()</a:t>
            </a:r>
            <a:r>
              <a:rPr lang="ko-KR" altLang="en-US" dirty="0"/>
              <a:t>와 같은 함수는 문자열에서 사용 불가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sz="20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5D9BBB-4A0B-4B94-B472-1AC0CFCD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8" y="2835776"/>
            <a:ext cx="2972215" cy="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C7781B-032E-4D80-9BFF-595A075FA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21" y="2835776"/>
            <a:ext cx="4934639" cy="981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F377DE-D3E5-4F77-8154-1031DFC82CD4}"/>
              </a:ext>
            </a:extLst>
          </p:cNvPr>
          <p:cNvSpPr txBox="1"/>
          <p:nvPr/>
        </p:nvSpPr>
        <p:spPr>
          <a:xfrm flipH="1">
            <a:off x="9656248" y="3098847"/>
            <a:ext cx="126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에러 발생</a:t>
            </a:r>
          </a:p>
        </p:txBody>
      </p:sp>
    </p:spTree>
    <p:extLst>
      <p:ext uri="{BB962C8B-B14F-4D97-AF65-F5344CB8AC3E}">
        <p14:creationId xmlns:p14="http://schemas.microsoft.com/office/powerpoint/2010/main" val="92114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563712-4857-43E9-A00D-A3F68F4BC281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237baa0-6fbd-4460-82d3-98341173598a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931</Words>
  <Application>Microsoft Office PowerPoint</Application>
  <PresentationFormat>와이드스크린</PresentationFormat>
  <Paragraphs>236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맑은 고딕</vt:lpstr>
      <vt:lpstr>나눔고딕</vt:lpstr>
      <vt:lpstr>Office 테마</vt:lpstr>
      <vt:lpstr>컴퓨터과학적사고_8주차 실습</vt:lpstr>
      <vt:lpstr>7주차 수업 정정_리스트 활용하기</vt:lpstr>
      <vt:lpstr>저번 주 과제 풀이_1</vt:lpstr>
      <vt:lpstr>저번 주 과제 풀이_2</vt:lpstr>
      <vt:lpstr>금일 실습시간</vt:lpstr>
      <vt:lpstr>문자열</vt:lpstr>
      <vt:lpstr>문자열, 리스트 닮은 점</vt:lpstr>
      <vt:lpstr>문자열, 리스트 닮은 점</vt:lpstr>
      <vt:lpstr>문자열, 리스트 다른 점</vt:lpstr>
      <vt:lpstr>여러 데이터 입력받기</vt:lpstr>
      <vt:lpstr>여러 데이터 입력받기</vt:lpstr>
      <vt:lpstr>여러 데이터 입력받기</vt:lpstr>
      <vt:lpstr>문자열에 데이터 넣기</vt:lpstr>
      <vt:lpstr>문자열을 위한 함수들</vt:lpstr>
      <vt:lpstr>문자열을 위한 함수들</vt:lpstr>
      <vt:lpstr>문자열을 위한 함수들</vt:lpstr>
      <vt:lpstr>문자열을 위한 함수들</vt:lpstr>
      <vt:lpstr>문자열을 위한 함수들</vt:lpstr>
      <vt:lpstr>문자열을 위한 함수들</vt:lpstr>
      <vt:lpstr>문자열을 위한 함수들</vt:lpstr>
      <vt:lpstr>문자열을 위한 함수들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42</cp:revision>
  <dcterms:created xsi:type="dcterms:W3CDTF">2022-09-01T06:32:13Z</dcterms:created>
  <dcterms:modified xsi:type="dcterms:W3CDTF">2023-04-12T02:30:41Z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