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5"/>
  </p:notesMasterIdLst>
  <p:sldIdLst>
    <p:sldId id="256" r:id="rId5"/>
    <p:sldId id="345" r:id="rId6"/>
    <p:sldId id="335" r:id="rId7"/>
    <p:sldId id="319" r:id="rId8"/>
    <p:sldId id="257" r:id="rId9"/>
    <p:sldId id="304" r:id="rId10"/>
    <p:sldId id="336" r:id="rId11"/>
    <p:sldId id="337" r:id="rId12"/>
    <p:sldId id="339" r:id="rId13"/>
    <p:sldId id="342" r:id="rId14"/>
    <p:sldId id="341" r:id="rId15"/>
    <p:sldId id="344" r:id="rId16"/>
    <p:sldId id="340" r:id="rId17"/>
    <p:sldId id="343" r:id="rId18"/>
    <p:sldId id="338" r:id="rId19"/>
    <p:sldId id="318" r:id="rId20"/>
    <p:sldId id="317" r:id="rId21"/>
    <p:sldId id="276" r:id="rId22"/>
    <p:sldId id="277" r:id="rId23"/>
    <p:sldId id="272" r:id="rId24"/>
  </p:sldIdLst>
  <p:sldSz cx="12192000" cy="6858000"/>
  <p:notesSz cx="9928225" cy="6797675"/>
  <p:embeddedFontLst>
    <p:embeddedFont>
      <p:font typeface="나눔고딕" panose="020D0604000000000000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63B7AE69-4919-4138-A2F8-97DB268A2832}"/>
  </pc:docChgLst>
  <pc:docChgLst>
    <pc:chgData name="김현정" userId="76e40750-9619-419b-8a73-9f9aa43bfdb9" providerId="ADAL" clId="{CD3B2802-CD6C-4DCC-A2F4-8B76110B3EBA}"/>
  </pc:docChgLst>
  <pc:docChgLst>
    <pc:chgData name="김현정" userId="76e40750-9619-419b-8a73-9f9aa43bfdb9" providerId="ADAL" clId="{3EB73CE0-2B30-4064-8AA4-EDC709EA0616}"/>
  </pc:docChgLst>
  <pc:docChgLst>
    <pc:chgData name="김현정" userId="76e40750-9619-419b-8a73-9f9aa43bfdb9" providerId="ADAL" clId="{77008586-E5B7-4B6A-B4F1-0AD2FBC9708C}"/>
  </pc:docChgLst>
  <pc:docChgLst>
    <pc:chgData name="김현정" userId="76e40750-9619-419b-8a73-9f9aa43bfdb9" providerId="ADAL" clId="{70EF8A25-EBBD-4E3F-80EC-6083676775BF}"/>
    <pc:docChg chg="undo custSel addSld modSld">
      <pc:chgData name="김현정" userId="76e40750-9619-419b-8a73-9f9aa43bfdb9" providerId="ADAL" clId="{70EF8A25-EBBD-4E3F-80EC-6083676775BF}" dt="2023-04-26T05:21:54.879" v="69" actId="207"/>
      <pc:docMkLst>
        <pc:docMk/>
      </pc:docMkLst>
      <pc:sldChg chg="modSp">
        <pc:chgData name="김현정" userId="76e40750-9619-419b-8a73-9f9aa43bfdb9" providerId="ADAL" clId="{70EF8A25-EBBD-4E3F-80EC-6083676775BF}" dt="2023-04-19T02:09:55.415" v="8" actId="20577"/>
        <pc:sldMkLst>
          <pc:docMk/>
          <pc:sldMk cId="3588343534" sldId="256"/>
        </pc:sldMkLst>
        <pc:spChg chg="mod">
          <ac:chgData name="김현정" userId="76e40750-9619-419b-8a73-9f9aa43bfdb9" providerId="ADAL" clId="{70EF8A25-EBBD-4E3F-80EC-6083676775BF}" dt="2023-04-19T02:09:55.415" v="8" actId="20577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70EF8A25-EBBD-4E3F-80EC-6083676775BF}" dt="2023-04-19T03:37:55.587" v="18" actId="20577"/>
        <pc:sldMkLst>
          <pc:docMk/>
          <pc:sldMk cId="3812040942" sldId="272"/>
        </pc:sldMkLst>
        <pc:spChg chg="mod">
          <ac:chgData name="김현정" userId="76e40750-9619-419b-8a73-9f9aa43bfdb9" providerId="ADAL" clId="{70EF8A25-EBBD-4E3F-80EC-6083676775BF}" dt="2023-04-19T03:37:55.587" v="18" actId="20577"/>
          <ac:spMkLst>
            <pc:docMk/>
            <pc:sldMk cId="3812040942" sldId="272"/>
            <ac:spMk id="3" creationId="{1F085B70-BE78-D548-B2D9-4A0741625788}"/>
          </ac:spMkLst>
        </pc:spChg>
      </pc:sldChg>
      <pc:sldChg chg="addSp delSp modSp add">
        <pc:chgData name="김현정" userId="76e40750-9619-419b-8a73-9f9aa43bfdb9" providerId="ADAL" clId="{70EF8A25-EBBD-4E3F-80EC-6083676775BF}" dt="2023-04-26T05:21:54.879" v="69" actId="207"/>
        <pc:sldMkLst>
          <pc:docMk/>
          <pc:sldMk cId="3617786772" sldId="345"/>
        </pc:sldMkLst>
        <pc:spChg chg="mod">
          <ac:chgData name="김현정" userId="76e40750-9619-419b-8a73-9f9aa43bfdb9" providerId="ADAL" clId="{70EF8A25-EBBD-4E3F-80EC-6083676775BF}" dt="2023-04-26T05:21:23.903" v="53"/>
          <ac:spMkLst>
            <pc:docMk/>
            <pc:sldMk cId="3617786772" sldId="345"/>
            <ac:spMk id="2" creationId="{13C039BF-91D8-4582-A8AD-D06301DF9627}"/>
          </ac:spMkLst>
        </pc:spChg>
        <pc:spChg chg="mod">
          <ac:chgData name="김현정" userId="76e40750-9619-419b-8a73-9f9aa43bfdb9" providerId="ADAL" clId="{70EF8A25-EBBD-4E3F-80EC-6083676775BF}" dt="2023-04-26T05:21:38.148" v="58"/>
          <ac:spMkLst>
            <pc:docMk/>
            <pc:sldMk cId="3617786772" sldId="345"/>
            <ac:spMk id="3" creationId="{08A2B9D4-4213-4D43-87E5-AA992BEC3770}"/>
          </ac:spMkLst>
        </pc:spChg>
        <pc:spChg chg="add del">
          <ac:chgData name="김현정" userId="76e40750-9619-419b-8a73-9f9aa43bfdb9" providerId="ADAL" clId="{70EF8A25-EBBD-4E3F-80EC-6083676775BF}" dt="2023-04-26T05:20:58.483" v="21"/>
          <ac:spMkLst>
            <pc:docMk/>
            <pc:sldMk cId="3617786772" sldId="345"/>
            <ac:spMk id="4" creationId="{5F731D80-E7C0-4902-AF5B-7A3D2940246D}"/>
          </ac:spMkLst>
        </pc:spChg>
        <pc:graphicFrameChg chg="add modGraphic">
          <ac:chgData name="김현정" userId="76e40750-9619-419b-8a73-9f9aa43bfdb9" providerId="ADAL" clId="{70EF8A25-EBBD-4E3F-80EC-6083676775BF}" dt="2023-04-26T05:21:54.879" v="69" actId="207"/>
          <ac:graphicFrameMkLst>
            <pc:docMk/>
            <pc:sldMk cId="3617786772" sldId="345"/>
            <ac:graphicFrameMk id="5" creationId="{C4372930-FC4C-4C45-B486-360E5B236475}"/>
          </ac:graphicFrameMkLst>
        </pc:graphicFrameChg>
      </pc:sldChg>
    </pc:docChg>
  </pc:docChgLst>
  <pc:docChgLst>
    <pc:chgData name="김현정" userId="76e40750-9619-419b-8a73-9f9aa43bfdb9" providerId="ADAL" clId="{B537A29B-1FD8-492A-AA61-F8ED20ABB452}"/>
  </pc:docChgLst>
  <pc:docChgLst>
    <pc:chgData name="김현정" userId="76e40750-9619-419b-8a73-9f9aa43bfdb9" providerId="ADAL" clId="{4B65CDED-60AB-4D72-87F7-B34D9EF076E8}"/>
  </pc:docChgLst>
  <pc:docChgLst>
    <pc:chgData name="김현정" userId="76e40750-9619-419b-8a73-9f9aa43bfdb9" providerId="ADAL" clId="{9E6B6E4F-37A3-4922-BF9B-E24A3B41086C}"/>
  </pc:docChgLst>
  <pc:docChgLst>
    <pc:chgData name="김현정" userId="76e40750-9619-419b-8a73-9f9aa43bfdb9" providerId="ADAL" clId="{6BECAABD-FAA8-41B0-88F8-DA70617F74FB}"/>
  </pc:docChgLst>
  <pc:docChgLst>
    <pc:chgData name="김현정" userId="76e40750-9619-419b-8a73-9f9aa43bfdb9" providerId="ADAL" clId="{793948FF-7B13-45A1-BAAF-EBD3823C90AD}"/>
  </pc:docChgLst>
  <pc:docChgLst>
    <pc:chgData name="김현정" userId="76e40750-9619-419b-8a73-9f9aa43bfdb9" providerId="ADAL" clId="{26D0D02F-FC80-4FC7-8125-7B884CD79E6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_10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2023. 05. 03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딕셔너리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리스트는 </a:t>
            </a:r>
            <a:r>
              <a:rPr lang="en-US" altLang="ko-KR" dirty="0">
                <a:ea typeface="NanumGothic" panose="020D0604000000000000" pitchFamily="34" charset="-127"/>
              </a:rPr>
              <a:t>0</a:t>
            </a:r>
            <a:r>
              <a:rPr lang="ko-KR" altLang="en-US" dirty="0">
                <a:ea typeface="NanumGothic" panose="020D0604000000000000" pitchFamily="34" charset="-127"/>
              </a:rPr>
              <a:t>부터 데이터가 순서대로 들어가지만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b="1" u="sng" dirty="0" err="1">
                <a:ea typeface="NanumGothic" panose="020D0604000000000000" pitchFamily="34" charset="-127"/>
              </a:rPr>
              <a:t>딕셔너리는</a:t>
            </a:r>
            <a:r>
              <a:rPr lang="ko-KR" altLang="en-US" b="1" u="sng" dirty="0">
                <a:ea typeface="NanumGothic" panose="020D0604000000000000" pitchFamily="34" charset="-127"/>
              </a:rPr>
              <a:t> 데이터 순서가 없음</a:t>
            </a:r>
            <a:endParaRPr lang="en-US" altLang="ko-KR" b="1" u="sng" dirty="0">
              <a:ea typeface="NanumGothic" panose="020D0604000000000000" pitchFamily="34" charset="-127"/>
            </a:endParaRPr>
          </a:p>
          <a:p>
            <a:r>
              <a:rPr lang="ko-KR" altLang="en-US" b="1" u="sng" dirty="0" err="1">
                <a:ea typeface="NanumGothic" panose="020D0604000000000000" pitchFamily="34" charset="-127"/>
              </a:rPr>
              <a:t>딕셔너리에서</a:t>
            </a:r>
            <a:r>
              <a:rPr lang="ko-KR" altLang="en-US" b="1" u="sng" dirty="0">
                <a:ea typeface="NanumGothic" panose="020D0604000000000000" pitchFamily="34" charset="-127"/>
              </a:rPr>
              <a:t> 데이터를 구분하는 것은 </a:t>
            </a:r>
            <a:r>
              <a:rPr lang="en-US" altLang="ko-KR" b="1" u="sng" dirty="0">
                <a:ea typeface="NanumGothic" panose="020D0604000000000000" pitchFamily="34" charset="-127"/>
              </a:rPr>
              <a:t>key</a:t>
            </a:r>
            <a:r>
              <a:rPr lang="ko-KR" altLang="en-US" b="1" u="sng" dirty="0">
                <a:ea typeface="NanumGothic" panose="020D0604000000000000" pitchFamily="34" charset="-127"/>
              </a:rPr>
              <a:t>뿐이기에</a:t>
            </a:r>
            <a:r>
              <a:rPr lang="en-US" altLang="ko-KR" b="1" u="sng" dirty="0">
                <a:ea typeface="NanumGothic" panose="020D0604000000000000" pitchFamily="34" charset="-127"/>
              </a:rPr>
              <a:t>, key</a:t>
            </a:r>
            <a:r>
              <a:rPr lang="ko-KR" altLang="en-US" b="1" u="sng" dirty="0">
                <a:ea typeface="NanumGothic" panose="020D0604000000000000" pitchFamily="34" charset="-127"/>
              </a:rPr>
              <a:t>가 중복되면 안 됨</a:t>
            </a:r>
            <a:endParaRPr lang="en-US" altLang="ko-KR" b="1" u="sng" dirty="0">
              <a:ea typeface="NanumGothic" panose="020D0604000000000000" pitchFamily="34" charset="-127"/>
            </a:endParaRPr>
          </a:p>
          <a:p>
            <a:r>
              <a:rPr lang="en-US" altLang="ko-KR" dirty="0">
                <a:ea typeface="NanumGothic" panose="020D0604000000000000" pitchFamily="34" charset="-127"/>
              </a:rPr>
              <a:t>Key</a:t>
            </a:r>
            <a:r>
              <a:rPr lang="ko-KR" altLang="en-US" dirty="0">
                <a:ea typeface="NanumGothic" panose="020D0604000000000000" pitchFamily="34" charset="-127"/>
              </a:rPr>
              <a:t>가 중복되는지 확인하기 위해 </a:t>
            </a:r>
            <a:r>
              <a:rPr lang="en-US" altLang="ko-KR" b="1" u="sng" dirty="0">
                <a:ea typeface="NanumGothic" panose="020D0604000000000000" pitchFamily="34" charset="-127"/>
              </a:rPr>
              <a:t>in </a:t>
            </a:r>
            <a:r>
              <a:rPr lang="ko-KR" altLang="en-US" b="1" u="sng" dirty="0">
                <a:ea typeface="NanumGothic" panose="020D0604000000000000" pitchFamily="34" charset="-127"/>
              </a:rPr>
              <a:t>키워드 사용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Key</a:t>
            </a:r>
            <a:r>
              <a:rPr lang="ko-KR" altLang="en-US" dirty="0">
                <a:ea typeface="NanumGothic" panose="020D0604000000000000" pitchFamily="34" charset="-127"/>
              </a:rPr>
              <a:t>가 중복되는지 확인한 이후에 </a:t>
            </a:r>
            <a:r>
              <a:rPr lang="ko-KR" altLang="en-US" dirty="0" err="1">
                <a:ea typeface="NanumGothic" panose="020D0604000000000000" pitchFamily="34" charset="-127"/>
              </a:rPr>
              <a:t>딕셔너리에</a:t>
            </a:r>
            <a:r>
              <a:rPr lang="ko-KR" altLang="en-US" dirty="0">
                <a:ea typeface="NanumGothic" panose="020D0604000000000000" pitchFamily="34" charset="-127"/>
              </a:rPr>
              <a:t> 값을 넣는 것을 추천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9D371-E000-4073-B85B-0A388DF4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17874"/>
            <a:ext cx="6325483" cy="1438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AF6E04-9227-4C2A-8EF2-09011B15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05" y="5927118"/>
            <a:ext cx="5269303" cy="5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딕셔너리</a:t>
            </a:r>
            <a:r>
              <a:rPr lang="ko-KR" altLang="en-US" b="1" dirty="0">
                <a:latin typeface="+mn-lt"/>
              </a:rPr>
              <a:t> 관련 함수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F3ED2CB-ABCE-472A-988A-387419C12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9514"/>
              </p:ext>
            </p:extLst>
          </p:nvPr>
        </p:nvGraphicFramePr>
        <p:xfrm>
          <a:off x="3277108" y="1455796"/>
          <a:ext cx="533349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15">
                  <a:extLst>
                    <a:ext uri="{9D8B030D-6E8A-4147-A177-3AD203B41FA5}">
                      <a16:colId xmlns:a16="http://schemas.microsoft.com/office/drawing/2014/main" val="3911801944"/>
                    </a:ext>
                  </a:extLst>
                </a:gridCol>
                <a:gridCol w="2538667">
                  <a:extLst>
                    <a:ext uri="{9D8B030D-6E8A-4147-A177-3AD203B41FA5}">
                      <a16:colId xmlns:a16="http://schemas.microsoft.com/office/drawing/2014/main" val="1534452540"/>
                    </a:ext>
                  </a:extLst>
                </a:gridCol>
                <a:gridCol w="1654810">
                  <a:extLst>
                    <a:ext uri="{9D8B030D-6E8A-4147-A177-3AD203B41FA5}">
                      <a16:colId xmlns:a16="http://schemas.microsoft.com/office/drawing/2014/main" val="1734394889"/>
                    </a:ext>
                  </a:extLst>
                </a:gridCol>
              </a:tblGrid>
              <a:tr h="196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반환값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5869"/>
                  </a:ext>
                </a:extLst>
              </a:tr>
              <a:tr h="19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.key()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r>
                        <a:rPr lang="ko-KR" altLang="en-US" dirty="0"/>
                        <a:t>만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dict_keys</a:t>
                      </a:r>
                      <a:r>
                        <a:rPr lang="en-US" altLang="ko-KR" dirty="0"/>
                        <a:t>([])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12692"/>
                  </a:ext>
                </a:extLst>
              </a:tr>
              <a:tr h="19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.values()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만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dict_values</a:t>
                      </a:r>
                      <a:r>
                        <a:rPr lang="en-US" altLang="ko-KR" dirty="0"/>
                        <a:t>([])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95802"/>
                  </a:ext>
                </a:extLst>
              </a:tr>
              <a:tr h="19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.items()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Key:value</a:t>
                      </a:r>
                      <a:r>
                        <a:rPr lang="ko-KR" altLang="en-US" dirty="0"/>
                        <a:t>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dict_items</a:t>
                      </a:r>
                      <a:r>
                        <a:rPr lang="en-US" altLang="ko-KR" dirty="0"/>
                        <a:t>([])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41477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.get(key)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/>
                        <a:t>value </a:t>
                      </a:r>
                      <a:r>
                        <a:rPr lang="ko-KR" altLang="en-US" dirty="0"/>
                        <a:t>얻기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/>
                        <a:t>Key </a:t>
                      </a:r>
                      <a:r>
                        <a:rPr lang="ko-KR" altLang="en-US" dirty="0"/>
                        <a:t>없으면 </a:t>
                      </a:r>
                      <a:r>
                        <a:rPr lang="en-US" altLang="ko-KR" dirty="0"/>
                        <a:t>none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Value, none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64394"/>
                  </a:ext>
                </a:extLst>
              </a:tr>
              <a:tr h="19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.clear()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내용물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2580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72C0E-2FDB-4EAA-957D-13DA873A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6" y="4444431"/>
            <a:ext cx="6697010" cy="2191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7FA552-AEB9-4CC6-B4B5-1CA1D04B7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74" y="3948398"/>
            <a:ext cx="536332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3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딕셔너리</a:t>
            </a:r>
            <a:r>
              <a:rPr lang="ko-KR" altLang="en-US" b="1" dirty="0">
                <a:latin typeface="+mn-lt"/>
              </a:rPr>
              <a:t> 관련 함수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E33FB3F-C2D0-4A92-A673-961166BC5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95457"/>
            <a:ext cx="6706536" cy="1352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C6BC36-21CC-4749-B9E9-B04DCC98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639587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695ADB-6D5B-489C-BA0B-3E21F5196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06" y="1825625"/>
            <a:ext cx="2057687" cy="828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7FA74-1DF1-4E76-90AE-44E88E3E23C3}"/>
              </a:ext>
            </a:extLst>
          </p:cNvPr>
          <p:cNvSpPr txBox="1"/>
          <p:nvPr/>
        </p:nvSpPr>
        <p:spPr>
          <a:xfrm>
            <a:off x="838200" y="3092627"/>
            <a:ext cx="557029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</a:t>
            </a:r>
            <a:r>
              <a:rPr lang="en-US" altLang="ko-KR" dirty="0"/>
              <a:t>in</a:t>
            </a:r>
            <a:r>
              <a:rPr lang="ko-KR" altLang="en-US" dirty="0"/>
              <a:t>을 이용하여 </a:t>
            </a:r>
            <a:r>
              <a:rPr lang="ko-KR" altLang="en-US" dirty="0" err="1"/>
              <a:t>딕셔너리</a:t>
            </a:r>
            <a:r>
              <a:rPr lang="ko-KR" altLang="en-US" dirty="0"/>
              <a:t> 값을 얻는 방법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B780B7-5CCE-4E5A-80CB-84266EFD6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106" y="3840956"/>
            <a:ext cx="5020467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48D7BA-AA7E-4743-85F4-484A9EA0F393}"/>
              </a:ext>
            </a:extLst>
          </p:cNvPr>
          <p:cNvSpPr txBox="1"/>
          <p:nvPr/>
        </p:nvSpPr>
        <p:spPr>
          <a:xfrm>
            <a:off x="838200" y="5148196"/>
            <a:ext cx="557029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.get(key)</a:t>
            </a:r>
            <a:r>
              <a:rPr lang="ko-KR" altLang="en-US" dirty="0"/>
              <a:t>의 </a:t>
            </a:r>
            <a:r>
              <a:rPr lang="en-US" altLang="ko-KR" dirty="0"/>
              <a:t>None </a:t>
            </a:r>
            <a:r>
              <a:rPr lang="ko-KR" altLang="en-US" dirty="0"/>
              <a:t>반환을 활용한 예제</a:t>
            </a:r>
          </a:p>
        </p:txBody>
      </p:sp>
    </p:spTree>
    <p:extLst>
      <p:ext uri="{BB962C8B-B14F-4D97-AF65-F5344CB8AC3E}">
        <p14:creationId xmlns:p14="http://schemas.microsoft.com/office/powerpoint/2010/main" val="154385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튜플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NanumGothic" panose="020D0604000000000000" pitchFamily="34" charset="-127"/>
              </a:rPr>
              <a:t>튜플</a:t>
            </a:r>
            <a:r>
              <a:rPr lang="en-US" altLang="ko-KR" dirty="0">
                <a:ea typeface="NanumGothic" panose="020D0604000000000000" pitchFamily="34" charset="-127"/>
              </a:rPr>
              <a:t>	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내용물을 변경할 수 없는 리스트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한 번 선언되고 나면 그 안의 데이터를 새로 만들거나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수정하거나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삭제할 수 없음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 err="1">
                <a:ea typeface="NanumGothic" panose="020D0604000000000000" pitchFamily="34" charset="-127"/>
              </a:rPr>
              <a:t>튜플은</a:t>
            </a:r>
            <a:r>
              <a:rPr lang="ko-KR" altLang="en-US" dirty="0">
                <a:ea typeface="NanumGothic" panose="020D0604000000000000" pitchFamily="34" charset="-127"/>
              </a:rPr>
              <a:t> 괄호 </a:t>
            </a:r>
            <a:r>
              <a:rPr lang="en-US" altLang="ko-KR" dirty="0">
                <a:ea typeface="NanumGothic" panose="020D0604000000000000" pitchFamily="34" charset="-127"/>
              </a:rPr>
              <a:t>()</a:t>
            </a:r>
            <a:r>
              <a:rPr lang="ko-KR" altLang="en-US" dirty="0">
                <a:ea typeface="NanumGothic" panose="020D0604000000000000" pitchFamily="34" charset="-127"/>
              </a:rPr>
              <a:t>를 사용하여 선언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리스트 </a:t>
            </a:r>
            <a:r>
              <a:rPr lang="en-US" altLang="ko-KR" dirty="0">
                <a:ea typeface="NanumGothic" panose="020D0604000000000000" pitchFamily="34" charset="-127"/>
              </a:rPr>
              <a:t>– </a:t>
            </a:r>
            <a:r>
              <a:rPr lang="ko-KR" altLang="en-US" dirty="0">
                <a:ea typeface="NanumGothic" panose="020D0604000000000000" pitchFamily="34" charset="-127"/>
              </a:rPr>
              <a:t>데이터에 변화가 있는 경우에 사용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 err="1">
                <a:ea typeface="NanumGothic" panose="020D0604000000000000" pitchFamily="34" charset="-127"/>
              </a:rPr>
              <a:t>튜플</a:t>
            </a:r>
            <a:r>
              <a:rPr lang="ko-KR" altLang="en-US" dirty="0">
                <a:ea typeface="NanumGothic" panose="020D0604000000000000" pitchFamily="34" charset="-127"/>
              </a:rPr>
              <a:t> </a:t>
            </a:r>
            <a:r>
              <a:rPr lang="en-US" altLang="ko-KR" dirty="0">
                <a:ea typeface="NanumGothic" panose="020D0604000000000000" pitchFamily="34" charset="-127"/>
              </a:rPr>
              <a:t>– </a:t>
            </a:r>
            <a:r>
              <a:rPr lang="ko-KR" altLang="en-US" dirty="0">
                <a:ea typeface="NanumGothic" panose="020D0604000000000000" pitchFamily="34" charset="-127"/>
              </a:rPr>
              <a:t>데이터를 변화시키면 안 되는 경우에 사용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리스트와 마찬가지로 곱셈</a:t>
            </a:r>
            <a:r>
              <a:rPr lang="en-US" altLang="ko-KR" dirty="0">
                <a:ea typeface="NanumGothic" panose="020D0604000000000000" pitchFamily="34" charset="-127"/>
              </a:rPr>
              <a:t>,</a:t>
            </a:r>
            <a:r>
              <a:rPr lang="ko-KR" altLang="en-US" dirty="0">
                <a:ea typeface="NanumGothic" panose="020D0604000000000000" pitchFamily="34" charset="-127"/>
              </a:rPr>
              <a:t> 덧셈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 err="1">
                <a:ea typeface="NanumGothic" panose="020D0604000000000000" pitchFamily="34" charset="-127"/>
              </a:rPr>
              <a:t>슬라이싱이</a:t>
            </a:r>
            <a:r>
              <a:rPr lang="ko-KR" altLang="en-US" dirty="0">
                <a:ea typeface="NanumGothic" panose="020D0604000000000000" pitchFamily="34" charset="-127"/>
              </a:rPr>
              <a:t> 가능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8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튜플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1CC656-79BD-49FB-94D0-8A3CC30D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01799" cy="1762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B6D724-4DC7-433C-95AF-449F5049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49" y="1825625"/>
            <a:ext cx="1982373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94F823-5A25-481D-AEED-80997470242E}"/>
              </a:ext>
            </a:extLst>
          </p:cNvPr>
          <p:cNvSpPr txBox="1"/>
          <p:nvPr/>
        </p:nvSpPr>
        <p:spPr>
          <a:xfrm>
            <a:off x="7775486" y="3264830"/>
            <a:ext cx="406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FF0000"/>
                </a:solidFill>
              </a:rPr>
              <a:t>튜플에서</a:t>
            </a:r>
            <a:r>
              <a:rPr lang="ko-KR" altLang="en-US" dirty="0">
                <a:solidFill>
                  <a:srgbClr val="FF0000"/>
                </a:solidFill>
              </a:rPr>
              <a:t> 데이터가 한 개인 경우에는 쉼표</a:t>
            </a:r>
            <a:r>
              <a:rPr lang="en-US" altLang="ko-KR" dirty="0">
                <a:solidFill>
                  <a:srgbClr val="FF0000"/>
                </a:solidFill>
              </a:rPr>
              <a:t>(,)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붙여주어야함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FF0000"/>
                </a:solidFill>
              </a:rPr>
              <a:t>튜플을</a:t>
            </a:r>
            <a:r>
              <a:rPr lang="ko-KR" altLang="en-US" dirty="0">
                <a:solidFill>
                  <a:srgbClr val="FF0000"/>
                </a:solidFill>
              </a:rPr>
              <a:t> 처음 만들 때 값이 한 개인 경우에도 동일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FEAFE2-989C-46D3-BDE5-F037FBA7F337}"/>
              </a:ext>
            </a:extLst>
          </p:cNvPr>
          <p:cNvSpPr/>
          <p:nvPr/>
        </p:nvSpPr>
        <p:spPr>
          <a:xfrm>
            <a:off x="7902429" y="2183279"/>
            <a:ext cx="629175" cy="302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8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집합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집합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수학의 집합 개념을 도입한 리스트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집합의 특징</a:t>
            </a:r>
            <a:r>
              <a:rPr lang="en-US" altLang="ko-KR" dirty="0">
                <a:ea typeface="NanumGothic" panose="020D0604000000000000" pitchFamily="34" charset="-127"/>
              </a:rPr>
              <a:t>: </a:t>
            </a:r>
            <a:r>
              <a:rPr lang="ko-KR" altLang="en-US" dirty="0">
                <a:ea typeface="NanumGothic" panose="020D0604000000000000" pitchFamily="34" charset="-127"/>
              </a:rPr>
              <a:t>중복을 허용하지 않으며 순서가 없음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Set() </a:t>
            </a:r>
            <a:r>
              <a:rPr lang="ko-KR" altLang="en-US" dirty="0">
                <a:ea typeface="NanumGothic" panose="020D0604000000000000" pitchFamily="34" charset="-127"/>
              </a:rPr>
              <a:t>함수를 이용함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데이터 중복을 제거할 때 이용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164CD4-F603-45D5-AEF3-7F476F16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7049484" cy="1009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7B3A6A-6CA3-47D9-911A-E28AC45DA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619" y="4001294"/>
            <a:ext cx="1837581" cy="659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97799-B75D-4FB2-A5E2-2F5E133CD1F7}"/>
              </a:ext>
            </a:extLst>
          </p:cNvPr>
          <p:cNvSpPr txBox="1"/>
          <p:nvPr/>
        </p:nvSpPr>
        <p:spPr>
          <a:xfrm>
            <a:off x="7952064" y="4795875"/>
            <a:ext cx="385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중괄호 </a:t>
            </a:r>
            <a:r>
              <a:rPr lang="en-US" altLang="ko-KR" dirty="0">
                <a:solidFill>
                  <a:srgbClr val="FF0000"/>
                </a:solidFill>
              </a:rPr>
              <a:t>{ }</a:t>
            </a:r>
            <a:r>
              <a:rPr lang="ko-KR" altLang="en-US" dirty="0">
                <a:solidFill>
                  <a:srgbClr val="FF0000"/>
                </a:solidFill>
              </a:rPr>
              <a:t>하는 것은 결과가 순서가 없는 </a:t>
            </a:r>
            <a:r>
              <a:rPr lang="ko-KR" altLang="en-US" dirty="0" err="1">
                <a:solidFill>
                  <a:srgbClr val="FF0000"/>
                </a:solidFill>
              </a:rPr>
              <a:t>딕셔너리라는</a:t>
            </a:r>
            <a:r>
              <a:rPr lang="ko-KR" altLang="en-US" dirty="0">
                <a:solidFill>
                  <a:srgbClr val="FF0000"/>
                </a:solidFill>
              </a:rPr>
              <a:t> 의미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4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집합 관련 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EC7F7A9-F33C-40C5-B154-5508D9B2E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640088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771088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7993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41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1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St1.intersection(st2)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St1 &amp; st2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2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St1.union(st2)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St1 | st2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1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St1.difference(st2)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차집합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St1 – st2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1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St1.isdisjoint(st2)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완전 다르다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교집합이 없다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1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.add(a)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6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.update(list)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데이터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1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.remove(a)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.clear()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전체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2265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6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집합 관련 함수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9E7BF6-2C60-4FFF-AC59-9449B313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2" y="1825625"/>
            <a:ext cx="7763958" cy="2276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CA31C0-80E1-4BCB-B7B0-BB16C4733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994" y="3666903"/>
            <a:ext cx="3603565" cy="15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>
                <a:latin typeface="+mn-lt"/>
              </a:rPr>
              <a:t>_1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[4</a:t>
            </a:r>
            <a:r>
              <a:rPr lang="ko-KR" altLang="en-US" dirty="0">
                <a:ea typeface="NanumGothic" panose="020D0604000000000000" pitchFamily="34" charset="-127"/>
              </a:rPr>
              <a:t>주차 과제 </a:t>
            </a:r>
            <a:r>
              <a:rPr lang="en-US" altLang="ko-KR" dirty="0">
                <a:ea typeface="NanumGothic" panose="020D0604000000000000" pitchFamily="34" charset="-127"/>
              </a:rPr>
              <a:t>2</a:t>
            </a:r>
            <a:r>
              <a:rPr lang="ko-KR" altLang="en-US" dirty="0">
                <a:ea typeface="NanumGothic" panose="020D0604000000000000" pitchFamily="34" charset="-127"/>
              </a:rPr>
              <a:t>번 문제를 응용</a:t>
            </a:r>
            <a:r>
              <a:rPr lang="en-US" altLang="ko-KR" dirty="0">
                <a:ea typeface="NanumGothic" panose="020D0604000000000000" pitchFamily="34" charset="-127"/>
              </a:rPr>
              <a:t>]</a:t>
            </a:r>
            <a:r>
              <a:rPr lang="ko-KR" altLang="en-US" dirty="0">
                <a:ea typeface="NanumGothic" panose="020D0604000000000000" pitchFamily="34" charset="-127"/>
              </a:rPr>
              <a:t> 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리스트와 </a:t>
            </a:r>
            <a:r>
              <a:rPr lang="ko-KR" altLang="en-US" dirty="0" err="1">
                <a:ea typeface="NanumGothic" panose="020D0604000000000000" pitchFamily="34" charset="-127"/>
              </a:rPr>
              <a:t>딕셔너리를</a:t>
            </a:r>
            <a:r>
              <a:rPr lang="ko-KR" altLang="en-US" dirty="0">
                <a:ea typeface="NanumGothic" panose="020D0604000000000000" pitchFamily="34" charset="-127"/>
              </a:rPr>
              <a:t> 사용하여 가위바위보 게임을 만들어보자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사용자는 </a:t>
            </a:r>
            <a:r>
              <a:rPr lang="en-US" altLang="ko-KR" dirty="0">
                <a:ea typeface="NanumGothic" panose="020D0604000000000000" pitchFamily="34" charset="-127"/>
              </a:rPr>
              <a:t>0,1,2 </a:t>
            </a:r>
            <a:r>
              <a:rPr lang="ko-KR" altLang="en-US" dirty="0">
                <a:ea typeface="NanumGothic" panose="020D0604000000000000" pitchFamily="34" charset="-127"/>
              </a:rPr>
              <a:t>중 하나를 선택하면 사용자와 컴퓨터가 가위</a:t>
            </a:r>
            <a:r>
              <a:rPr lang="en-US" altLang="ko-KR" dirty="0">
                <a:ea typeface="NanumGothic" panose="020D0604000000000000" pitchFamily="34" charset="-127"/>
              </a:rPr>
              <a:t>,</a:t>
            </a:r>
            <a:r>
              <a:rPr lang="ko-KR" altLang="en-US" dirty="0">
                <a:ea typeface="NanumGothic" panose="020D0604000000000000" pitchFamily="34" charset="-127"/>
              </a:rPr>
              <a:t>바위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보 중 무엇을 선택했는지 출력한다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 err="1">
                <a:ea typeface="NanumGothic" panose="020D0604000000000000" pitchFamily="34" charset="-127"/>
              </a:rPr>
              <a:t>딕셔너리를</a:t>
            </a:r>
            <a:r>
              <a:rPr lang="ko-KR" altLang="en-US" dirty="0">
                <a:ea typeface="NanumGothic" panose="020D0604000000000000" pitchFamily="34" charset="-127"/>
              </a:rPr>
              <a:t> 사용하여 이기는 조건식을 </a:t>
            </a:r>
            <a:r>
              <a:rPr lang="ko-KR" altLang="en-US" dirty="0" err="1">
                <a:ea typeface="NanumGothic" panose="020D0604000000000000" pitchFamily="34" charset="-127"/>
              </a:rPr>
              <a:t>만들어보시오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6935E6-B2C0-4911-ADB7-B6557AFE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831" y="3758026"/>
            <a:ext cx="2787709" cy="11472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2257D9-A687-4451-BBF9-06F35156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31" y="5219555"/>
            <a:ext cx="2869052" cy="10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 dirty="0">
                <a:latin typeface="+mn-lt"/>
              </a:rPr>
              <a:t>_2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교사명과 담당 교과목명을 </a:t>
            </a:r>
            <a:r>
              <a:rPr lang="ko-KR" altLang="en-US" dirty="0" err="1">
                <a:ea typeface="NanumGothic" panose="020D0604000000000000" pitchFamily="34" charset="-127"/>
              </a:rPr>
              <a:t>딕셔너리로</a:t>
            </a:r>
            <a:r>
              <a:rPr lang="ko-KR" altLang="en-US" dirty="0">
                <a:ea typeface="NanumGothic" panose="020D0604000000000000" pitchFamily="34" charset="-127"/>
              </a:rPr>
              <a:t> 구성한 뒤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교사명을 입력하면 </a:t>
            </a:r>
            <a:r>
              <a:rPr lang="ko-KR" altLang="en-US" dirty="0" err="1">
                <a:ea typeface="NanumGothic" panose="020D0604000000000000" pitchFamily="34" charset="-127"/>
              </a:rPr>
              <a:t>담당교과목명을</a:t>
            </a:r>
            <a:r>
              <a:rPr lang="ko-KR" altLang="en-US" dirty="0">
                <a:ea typeface="NanumGothic" panose="020D0604000000000000" pitchFamily="34" charset="-127"/>
              </a:rPr>
              <a:t> 출력한다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그리고 담당교과목을 입력하면 교사명을 출력한다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만약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담당교과목을 여러 명의 교사가 강의하는 경우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모든 교사명을 다 출력한다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4FAEC8-5A8A-426D-87F9-18CE65F0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64" y="3429000"/>
            <a:ext cx="4002703" cy="1263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295887-9B45-438D-ADEA-FDC3CC88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65" y="4824398"/>
            <a:ext cx="4002702" cy="136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2F0BC4-F5FB-46AE-9F1A-B6B853C76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81" y="3930640"/>
            <a:ext cx="6230016" cy="17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039BF-91D8-4582-A8AD-D06301D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</a:t>
            </a:r>
            <a:r>
              <a:rPr lang="ko-KR" altLang="en-US" b="1" dirty="0"/>
              <a:t>주차 정정</a:t>
            </a:r>
            <a:r>
              <a:rPr lang="en-US" altLang="ko-KR" b="1" dirty="0"/>
              <a:t>_</a:t>
            </a:r>
            <a:r>
              <a:rPr lang="ko-KR" altLang="en-US" b="1" dirty="0"/>
              <a:t>문자열을 위한 함수들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2B9D4-4213-4D43-87E5-AA992BEC3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찾기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372930-FC4C-4C45-B486-360E5B236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17740"/>
              </p:ext>
            </p:extLst>
          </p:nvPr>
        </p:nvGraphicFramePr>
        <p:xfrm>
          <a:off x="1662472" y="2393632"/>
          <a:ext cx="886705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629">
                  <a:extLst>
                    <a:ext uri="{9D8B030D-6E8A-4147-A177-3AD203B41FA5}">
                      <a16:colId xmlns:a16="http://schemas.microsoft.com/office/drawing/2014/main" val="3219503338"/>
                    </a:ext>
                  </a:extLst>
                </a:gridCol>
                <a:gridCol w="4423093">
                  <a:extLst>
                    <a:ext uri="{9D8B030D-6E8A-4147-A177-3AD203B41FA5}">
                      <a16:colId xmlns:a16="http://schemas.microsoft.com/office/drawing/2014/main" val="18899113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2509969"/>
                    </a:ext>
                  </a:extLst>
                </a:gridCol>
              </a:tblGrid>
              <a:tr h="153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함수명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반환 값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555503"/>
                  </a:ext>
                </a:extLst>
              </a:tr>
              <a:tr h="153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.count(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문자열에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가 몇 개 있는지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237125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.index(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</a:t>
                      </a:r>
                      <a:r>
                        <a:rPr lang="ko-KR" altLang="en-US" sz="1600" dirty="0"/>
                        <a:t>의 위치를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st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없으면 에러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288966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rindex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오른쪽에서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시작하여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의 위치를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st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없으면 에러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076074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.find(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</a:t>
                      </a:r>
                      <a:r>
                        <a:rPr lang="ko-KR" altLang="en-US" sz="1600" dirty="0"/>
                        <a:t>의 위치를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st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없으면 </a:t>
                      </a:r>
                      <a:r>
                        <a:rPr lang="en-US" altLang="ko-KR" sz="16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91257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rfind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오른쪽에서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시작하여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의 위치를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st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없으면 </a:t>
                      </a:r>
                      <a:r>
                        <a:rPr lang="en-US" altLang="ko-KR" sz="16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98713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startswith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처음이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인지 알려줌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- Bool</a:t>
                      </a:r>
                      <a:r>
                        <a:rPr lang="ko-KR" altLang="en-US" sz="1600" dirty="0"/>
                        <a:t>형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753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endswith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마지막이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인지 알려줌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-Bool</a:t>
                      </a:r>
                      <a:r>
                        <a:rPr lang="ko-KR" altLang="en-US" sz="1600" dirty="0"/>
                        <a:t>형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9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8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+mn-lt"/>
              </a:rPr>
              <a:t>실습</a:t>
            </a:r>
            <a:r>
              <a:rPr kumimoji="1" lang="ko-KR" altLang="en-US" b="1" dirty="0">
                <a:latin typeface="+mn-lt"/>
              </a:rPr>
              <a:t> 시 유의사항 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/>
              <a:t> 혹은 과제 질문은 조교 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01.jpg, 02.jpg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5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>
                <a:solidFill>
                  <a:srgbClr val="FF0000"/>
                </a:solidFill>
              </a:rPr>
              <a:t>9</a:t>
            </a:r>
            <a:r>
              <a:rPr kumimoji="1" lang="ko-KR" altLang="en-US" sz="1800" b="1">
                <a:solidFill>
                  <a:srgbClr val="FF0000"/>
                </a:solidFill>
              </a:rPr>
              <a:t>일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ea typeface="NanumGothic" panose="020D0604000000000000" pitchFamily="34" charset="-127"/>
              </a:rPr>
              <a:t>문자를 회전시키는 코드를 만들어보자</a:t>
            </a:r>
            <a:r>
              <a:rPr lang="en-US" altLang="ko-KR" sz="2400" dirty="0">
                <a:ea typeface="NanumGothic" panose="020D0604000000000000" pitchFamily="34" charset="-127"/>
              </a:rPr>
              <a:t>. </a:t>
            </a:r>
            <a:r>
              <a:rPr lang="ko-KR" altLang="en-US" sz="2400" dirty="0">
                <a:ea typeface="NanumGothic" panose="020D0604000000000000" pitchFamily="34" charset="-127"/>
              </a:rPr>
              <a:t>리스트 </a:t>
            </a:r>
            <a:r>
              <a:rPr lang="en-US" altLang="ko-KR" sz="2400" dirty="0">
                <a:ea typeface="NanumGothic" panose="020D0604000000000000" pitchFamily="34" charset="-127"/>
              </a:rPr>
              <a:t>st1</a:t>
            </a:r>
            <a:r>
              <a:rPr lang="ko-KR" altLang="en-US" sz="2400" dirty="0">
                <a:ea typeface="NanumGothic" panose="020D0604000000000000" pitchFamily="34" charset="-127"/>
              </a:rPr>
              <a:t>에 </a:t>
            </a:r>
            <a:r>
              <a:rPr lang="en-US" altLang="ko-KR" sz="2400" dirty="0">
                <a:ea typeface="NanumGothic" panose="020D0604000000000000" pitchFamily="34" charset="-127"/>
              </a:rPr>
              <a:t>ABC</a:t>
            </a:r>
            <a:r>
              <a:rPr lang="ko-KR" altLang="en-US" sz="2400" dirty="0">
                <a:ea typeface="NanumGothic" panose="020D0604000000000000" pitchFamily="34" charset="-127"/>
              </a:rPr>
              <a:t>라는 문자가 저장되어 있을 경우</a:t>
            </a:r>
            <a:r>
              <a:rPr lang="en-US" altLang="ko-KR" sz="2400" dirty="0"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ea typeface="NanumGothic" panose="020D0604000000000000" pitchFamily="34" charset="-127"/>
              </a:rPr>
              <a:t>처음에는 </a:t>
            </a:r>
            <a:r>
              <a:rPr lang="en-US" altLang="ko-KR" sz="2400" dirty="0">
                <a:ea typeface="NanumGothic" panose="020D0604000000000000" pitchFamily="34" charset="-127"/>
              </a:rPr>
              <a:t>ABC, </a:t>
            </a:r>
            <a:r>
              <a:rPr lang="ko-KR" altLang="en-US" sz="2400" dirty="0">
                <a:ea typeface="NanumGothic" panose="020D0604000000000000" pitchFamily="34" charset="-127"/>
              </a:rPr>
              <a:t>그 다음에는 </a:t>
            </a:r>
            <a:r>
              <a:rPr lang="en-US" altLang="ko-KR" sz="2400" dirty="0">
                <a:ea typeface="NanumGothic" panose="020D0604000000000000" pitchFamily="34" charset="-127"/>
              </a:rPr>
              <a:t>BCA, </a:t>
            </a:r>
            <a:r>
              <a:rPr lang="ko-KR" altLang="en-US" sz="2400" dirty="0">
                <a:ea typeface="NanumGothic" panose="020D0604000000000000" pitchFamily="34" charset="-127"/>
              </a:rPr>
              <a:t>그 다음에는 </a:t>
            </a:r>
            <a:r>
              <a:rPr lang="en-US" altLang="ko-KR" sz="2400" dirty="0">
                <a:ea typeface="NanumGothic" panose="020D0604000000000000" pitchFamily="34" charset="-127"/>
              </a:rPr>
              <a:t>CAB, </a:t>
            </a:r>
            <a:r>
              <a:rPr lang="ko-KR" altLang="en-US" sz="2400" dirty="0">
                <a:ea typeface="NanumGothic" panose="020D0604000000000000" pitchFamily="34" charset="-127"/>
              </a:rPr>
              <a:t>그 다음에는 </a:t>
            </a:r>
            <a:r>
              <a:rPr lang="en-US" altLang="ko-KR" sz="2400" dirty="0">
                <a:ea typeface="NanumGothic" panose="020D0604000000000000" pitchFamily="34" charset="-127"/>
              </a:rPr>
              <a:t>ABC</a:t>
            </a:r>
            <a:r>
              <a:rPr lang="ko-KR" altLang="en-US" sz="2400" dirty="0">
                <a:ea typeface="NanumGothic" panose="020D0604000000000000" pitchFamily="34" charset="-127"/>
              </a:rPr>
              <a:t>를 출력하는 코드를 </a:t>
            </a:r>
            <a:r>
              <a:rPr lang="ko-KR" altLang="en-US" sz="2400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sz="2400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NanumGothic" panose="020D0604000000000000" pitchFamily="34" charset="-127"/>
              </a:rPr>
              <a:t>(</a:t>
            </a:r>
            <a:r>
              <a:rPr lang="ko-KR" altLang="en-US" sz="2400" dirty="0">
                <a:ea typeface="NanumGothic" panose="020D0604000000000000" pitchFamily="34" charset="-127"/>
              </a:rPr>
              <a:t>단</a:t>
            </a:r>
            <a:r>
              <a:rPr lang="en-US" altLang="ko-KR" sz="2400" dirty="0"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ea typeface="NanumGothic" panose="020D0604000000000000" pitchFamily="34" charset="-127"/>
              </a:rPr>
              <a:t>문자 길이에 상관 없는 코드를 만들기 위해 </a:t>
            </a:r>
            <a:r>
              <a:rPr lang="en-US" altLang="ko-KR" sz="2400" dirty="0" err="1">
                <a:ea typeface="NanumGothic" panose="020D0604000000000000" pitchFamily="34" charset="-127"/>
              </a:rPr>
              <a:t>len</a:t>
            </a:r>
            <a:r>
              <a:rPr lang="en-US" altLang="ko-KR" sz="2400" dirty="0">
                <a:ea typeface="NanumGothic" panose="020D0604000000000000" pitchFamily="34" charset="-127"/>
              </a:rPr>
              <a:t>(st1) </a:t>
            </a:r>
            <a:r>
              <a:rPr lang="ko-KR" altLang="en-US" sz="2400" dirty="0">
                <a:ea typeface="NanumGothic" panose="020D0604000000000000" pitchFamily="34" charset="-127"/>
              </a:rPr>
              <a:t>함수를 </a:t>
            </a:r>
            <a:r>
              <a:rPr lang="ko-KR" altLang="en-US" sz="2400" dirty="0" err="1">
                <a:ea typeface="NanumGothic" panose="020D0604000000000000" pitchFamily="34" charset="-127"/>
              </a:rPr>
              <a:t>사용하시오</a:t>
            </a:r>
            <a:r>
              <a:rPr lang="en-US" altLang="ko-KR" sz="2400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FF4BC-DDB7-437D-BB16-8B626E4E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241" y="3708860"/>
            <a:ext cx="1967917" cy="30126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B1944B-E25B-402E-AC47-8059C3BD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0" y="3708860"/>
            <a:ext cx="8410086" cy="20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_2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유효한 암호인지 검사하는 코드를 만들어보자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암호를 만들 때 소문자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대문자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숫자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특수문자 중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개 이상을 조합하여 만들어야 한다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문자열을 입력 받아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개 이상으로 조합된 경우는 </a:t>
            </a:r>
            <a:r>
              <a:rPr lang="en-US" altLang="ko-KR" dirty="0">
                <a:ea typeface="NanumGothic" panose="020D0604000000000000" pitchFamily="34" charset="-127"/>
              </a:rPr>
              <a:t>“</a:t>
            </a:r>
            <a:r>
              <a:rPr lang="ko-KR" altLang="en-US" dirty="0">
                <a:ea typeface="NanumGothic" panose="020D0604000000000000" pitchFamily="34" charset="-127"/>
              </a:rPr>
              <a:t>사용 가능</a:t>
            </a:r>
            <a:r>
              <a:rPr lang="en-US" altLang="ko-KR" dirty="0">
                <a:ea typeface="NanumGothic" panose="020D0604000000000000" pitchFamily="34" charset="-127"/>
              </a:rPr>
              <a:t>”, </a:t>
            </a:r>
            <a:r>
              <a:rPr lang="ko-KR" altLang="en-US" dirty="0">
                <a:ea typeface="NanumGothic" panose="020D0604000000000000" pitchFamily="34" charset="-127"/>
              </a:rPr>
              <a:t>아닌 경우는 </a:t>
            </a:r>
            <a:r>
              <a:rPr lang="en-US" altLang="ko-KR" dirty="0">
                <a:ea typeface="NanumGothic" panose="020D0604000000000000" pitchFamily="34" charset="-127"/>
              </a:rPr>
              <a:t>“</a:t>
            </a:r>
            <a:r>
              <a:rPr lang="ko-KR" altLang="en-US" dirty="0">
                <a:ea typeface="NanumGothic" panose="020D0604000000000000" pitchFamily="34" charset="-127"/>
              </a:rPr>
              <a:t>사용 불가능한 암호</a:t>
            </a:r>
            <a:r>
              <a:rPr lang="en-US" altLang="ko-KR" dirty="0">
                <a:ea typeface="NanumGothic" panose="020D0604000000000000" pitchFamily="34" charset="-127"/>
              </a:rPr>
              <a:t>”</a:t>
            </a:r>
            <a:r>
              <a:rPr lang="ko-KR" altLang="en-US" dirty="0">
                <a:ea typeface="NanumGothic" panose="020D0604000000000000" pitchFamily="34" charset="-127"/>
              </a:rPr>
              <a:t>라고 출력하는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0997A-8FFE-43A9-9736-CE5811A5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768" y="4870038"/>
            <a:ext cx="2816651" cy="872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E1CED5-95AF-46EC-B8B1-057D9606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768" y="4001294"/>
            <a:ext cx="2370467" cy="6772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69E411-AC69-4864-8E65-9A5A7ECD0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81" y="2460368"/>
            <a:ext cx="4906754" cy="40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 err="1">
                <a:ea typeface="NanumGothic" panose="020D0604000000000000" pitchFamily="34" charset="-127"/>
              </a:rPr>
              <a:t>딕셔너리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 err="1">
                <a:ea typeface="NanumGothic" panose="020D0604000000000000" pitchFamily="34" charset="-127"/>
              </a:rPr>
              <a:t>딕셔너리</a:t>
            </a:r>
            <a:r>
              <a:rPr lang="ko-KR" altLang="en-US" sz="3200" dirty="0">
                <a:ea typeface="NanumGothic" panose="020D0604000000000000" pitchFamily="34" charset="-127"/>
              </a:rPr>
              <a:t> 관련 함수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 err="1">
                <a:ea typeface="NanumGothic" panose="020D0604000000000000" pitchFamily="34" charset="-127"/>
              </a:rPr>
              <a:t>튜플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집합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집합 관련 함수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딕셔너리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NanumGothic" panose="020D0604000000000000" pitchFamily="34" charset="-127"/>
              </a:rPr>
              <a:t>딕셔너리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특별한 형태의 리스트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리스트 </a:t>
            </a:r>
            <a:r>
              <a:rPr lang="en-US" altLang="ko-KR" dirty="0">
                <a:ea typeface="NanumGothic" panose="020D0604000000000000" pitchFamily="34" charset="-127"/>
              </a:rPr>
              <a:t>- </a:t>
            </a:r>
            <a:r>
              <a:rPr lang="ko-KR" altLang="en-US" dirty="0">
                <a:ea typeface="NanumGothic" panose="020D0604000000000000" pitchFamily="34" charset="-127"/>
              </a:rPr>
              <a:t>데이터를 넣고 접근할 때 숫자만 가능한 인덱스 사용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 err="1">
                <a:ea typeface="NanumGothic" panose="020D0604000000000000" pitchFamily="34" charset="-127"/>
              </a:rPr>
              <a:t>딕셔너리</a:t>
            </a:r>
            <a:r>
              <a:rPr lang="ko-KR" altLang="en-US" dirty="0">
                <a:ea typeface="NanumGothic" panose="020D0604000000000000" pitchFamily="34" charset="-127"/>
              </a:rPr>
              <a:t> </a:t>
            </a:r>
            <a:r>
              <a:rPr lang="en-US" altLang="ko-KR" dirty="0">
                <a:ea typeface="NanumGothic" panose="020D0604000000000000" pitchFamily="34" charset="-127"/>
              </a:rPr>
              <a:t>– </a:t>
            </a:r>
            <a:r>
              <a:rPr lang="ko-KR" altLang="en-US" dirty="0">
                <a:ea typeface="NanumGothic" panose="020D0604000000000000" pitchFamily="34" charset="-127"/>
              </a:rPr>
              <a:t>정수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실수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문자열과 같이 다양한 인덱스를 사용하여 데이터 접근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키</a:t>
            </a:r>
            <a:r>
              <a:rPr lang="en-US" altLang="ko-KR" dirty="0">
                <a:ea typeface="NanumGothic" panose="020D0604000000000000" pitchFamily="34" charset="-127"/>
              </a:rPr>
              <a:t>: </a:t>
            </a:r>
            <a:r>
              <a:rPr lang="ko-KR" altLang="en-US" dirty="0">
                <a:ea typeface="NanumGothic" panose="020D0604000000000000" pitchFamily="34" charset="-127"/>
              </a:rPr>
              <a:t>데이터에 접근하기 위한 인덱스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키와 값을 쌍으로 묶어서 저장함 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en-US" altLang="ko-KR" dirty="0">
                <a:ea typeface="NanumGothic" panose="020D0604000000000000" pitchFamily="34" charset="-127"/>
              </a:rPr>
              <a:t>key: value</a:t>
            </a:r>
            <a:r>
              <a:rPr lang="ko-KR" altLang="en-US" dirty="0">
                <a:ea typeface="NanumGothic" panose="020D0604000000000000" pitchFamily="34" charset="-127"/>
              </a:rPr>
              <a:t>의 형태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063B75-4CCE-4C22-9C14-F3005D648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12035"/>
              </p:ext>
            </p:extLst>
          </p:nvPr>
        </p:nvGraphicFramePr>
        <p:xfrm>
          <a:off x="1746775" y="5106481"/>
          <a:ext cx="2528002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0743">
                  <a:extLst>
                    <a:ext uri="{9D8B030D-6E8A-4147-A177-3AD203B41FA5}">
                      <a16:colId xmlns:a16="http://schemas.microsoft.com/office/drawing/2014/main" val="3397548713"/>
                    </a:ext>
                  </a:extLst>
                </a:gridCol>
                <a:gridCol w="860743">
                  <a:extLst>
                    <a:ext uri="{9D8B030D-6E8A-4147-A177-3AD203B41FA5}">
                      <a16:colId xmlns:a16="http://schemas.microsoft.com/office/drawing/2014/main" val="285095469"/>
                    </a:ext>
                  </a:extLst>
                </a:gridCol>
                <a:gridCol w="806516">
                  <a:extLst>
                    <a:ext uri="{9D8B030D-6E8A-4147-A177-3AD203B41FA5}">
                      <a16:colId xmlns:a16="http://schemas.microsoft.com/office/drawing/2014/main" val="2392285723"/>
                    </a:ext>
                  </a:extLst>
                </a:gridCol>
              </a:tblGrid>
              <a:tr h="255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24664"/>
                  </a:ext>
                </a:extLst>
              </a:tr>
              <a:tr h="255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Str[2]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9134"/>
                  </a:ext>
                </a:extLst>
              </a:tr>
              <a:tr h="255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816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B03572-44AC-4EA8-A018-3BCFDF48E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90525"/>
              </p:ext>
            </p:extLst>
          </p:nvPr>
        </p:nvGraphicFramePr>
        <p:xfrm>
          <a:off x="5183352" y="5106481"/>
          <a:ext cx="4087179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62393">
                  <a:extLst>
                    <a:ext uri="{9D8B030D-6E8A-4147-A177-3AD203B41FA5}">
                      <a16:colId xmlns:a16="http://schemas.microsoft.com/office/drawing/2014/main" val="3397548713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285095469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2392285723"/>
                    </a:ext>
                  </a:extLst>
                </a:gridCol>
              </a:tblGrid>
              <a:tr h="1825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Dictionary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24664"/>
                  </a:ext>
                </a:extLst>
              </a:tr>
              <a:tr h="182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</a:t>
                      </a:r>
                      <a:r>
                        <a:rPr lang="en-US" altLang="ko-KR" dirty="0"/>
                        <a:t>[“</a:t>
                      </a:r>
                      <a:r>
                        <a:rPr lang="ko-KR" altLang="en-US" dirty="0"/>
                        <a:t>사과</a:t>
                      </a:r>
                      <a:r>
                        <a:rPr lang="en-US" altLang="ko-KR" dirty="0"/>
                        <a:t>”]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</a:t>
                      </a:r>
                      <a:r>
                        <a:rPr lang="en-US" altLang="ko-KR" dirty="0"/>
                        <a:t>[“</a:t>
                      </a:r>
                      <a:r>
                        <a:rPr lang="ko-KR" altLang="en-US" dirty="0"/>
                        <a:t>포도</a:t>
                      </a:r>
                      <a:r>
                        <a:rPr lang="en-US" altLang="ko-KR" dirty="0"/>
                        <a:t>”]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</a:t>
                      </a:r>
                      <a:r>
                        <a:rPr lang="en-US" altLang="ko-KR" dirty="0"/>
                        <a:t>[“</a:t>
                      </a:r>
                      <a:r>
                        <a:rPr lang="ko-KR" altLang="en-US" dirty="0"/>
                        <a:t>망고“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9134"/>
                  </a:ext>
                </a:extLst>
              </a:tr>
              <a:tr h="182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0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딕셔너리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NanumGothic" panose="020D0604000000000000" pitchFamily="34" charset="-127"/>
              </a:rPr>
              <a:t>딕셔너리는</a:t>
            </a:r>
            <a:r>
              <a:rPr lang="ko-KR" altLang="en-US" dirty="0">
                <a:ea typeface="NanumGothic" panose="020D0604000000000000" pitchFamily="34" charset="-127"/>
              </a:rPr>
              <a:t> </a:t>
            </a:r>
            <a:r>
              <a:rPr lang="ko-KR" altLang="en-US" b="1" u="sng" dirty="0">
                <a:ea typeface="NanumGothic" panose="020D0604000000000000" pitchFamily="34" charset="-127"/>
              </a:rPr>
              <a:t>중괄호 안</a:t>
            </a:r>
            <a:r>
              <a:rPr lang="ko-KR" altLang="en-US" dirty="0">
                <a:ea typeface="NanumGothic" panose="020D0604000000000000" pitchFamily="34" charset="-127"/>
              </a:rPr>
              <a:t>에 </a:t>
            </a:r>
            <a:r>
              <a:rPr lang="en-US" altLang="ko-KR" dirty="0" err="1">
                <a:ea typeface="NanumGothic" panose="020D0604000000000000" pitchFamily="34" charset="-127"/>
              </a:rPr>
              <a:t>key:value</a:t>
            </a:r>
            <a:r>
              <a:rPr lang="ko-KR" altLang="en-US" dirty="0">
                <a:ea typeface="NanumGothic" panose="020D0604000000000000" pitchFamily="34" charset="-127"/>
              </a:rPr>
              <a:t>의 형태로 선언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</a:t>
            </a:r>
            <a:r>
              <a:rPr lang="en-US" altLang="ko-KR" dirty="0" err="1">
                <a:ea typeface="NanumGothic" panose="020D0604000000000000" pitchFamily="34" charset="-127"/>
              </a:rPr>
              <a:t>dic</a:t>
            </a:r>
            <a:r>
              <a:rPr lang="en-US" altLang="ko-KR" dirty="0">
                <a:ea typeface="NanumGothic" panose="020D0604000000000000" pitchFamily="34" charset="-127"/>
              </a:rPr>
              <a:t> = {</a:t>
            </a:r>
            <a:r>
              <a:rPr lang="en-US" altLang="ko-KR" dirty="0" err="1">
                <a:ea typeface="NanumGothic" panose="020D0604000000000000" pitchFamily="34" charset="-127"/>
              </a:rPr>
              <a:t>key:value</a:t>
            </a:r>
            <a:r>
              <a:rPr lang="en-US" altLang="ko-KR" dirty="0">
                <a:ea typeface="NanumGothic" panose="020D0604000000000000" pitchFamily="34" charset="-127"/>
              </a:rPr>
              <a:t>}</a:t>
            </a:r>
          </a:p>
          <a:p>
            <a:pPr lvl="1"/>
            <a:r>
              <a:rPr lang="ko-KR" altLang="en-US" dirty="0" err="1">
                <a:ea typeface="NanumGothic" panose="020D0604000000000000" pitchFamily="34" charset="-127"/>
              </a:rPr>
              <a:t>딕셔너리에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있는 </a:t>
            </a:r>
            <a:r>
              <a:rPr lang="en-US" altLang="ko-KR" dirty="0">
                <a:ea typeface="NanumGothic" panose="020D0604000000000000" pitchFamily="34" charset="-127"/>
              </a:rPr>
              <a:t>value </a:t>
            </a:r>
            <a:r>
              <a:rPr lang="ko-KR" altLang="en-US" dirty="0">
                <a:ea typeface="NanumGothic" panose="020D0604000000000000" pitchFamily="34" charset="-127"/>
              </a:rPr>
              <a:t>값을 이용하려면 </a:t>
            </a:r>
            <a:r>
              <a:rPr lang="en-US" altLang="ko-KR" dirty="0" err="1">
                <a:ea typeface="NanumGothic" panose="020D0604000000000000" pitchFamily="34" charset="-127"/>
              </a:rPr>
              <a:t>dic</a:t>
            </a:r>
            <a:r>
              <a:rPr lang="en-US" altLang="ko-KR" dirty="0">
                <a:ea typeface="NanumGothic" panose="020D0604000000000000" pitchFamily="34" charset="-127"/>
              </a:rPr>
              <a:t>[key]</a:t>
            </a:r>
            <a:r>
              <a:rPr lang="ko-KR" altLang="en-US" dirty="0">
                <a:ea typeface="NanumGothic" panose="020D0604000000000000" pitchFamily="34" charset="-127"/>
              </a:rPr>
              <a:t>를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통해 가능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251211-97DB-4901-80BD-47CC83AA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7" y="3168941"/>
            <a:ext cx="7230484" cy="1409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0A2611-374C-43FB-A6AC-77350B0E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601" y="3168941"/>
            <a:ext cx="3202012" cy="7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8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딕셔너리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NanumGothic" panose="020D0604000000000000" pitchFamily="34" charset="-127"/>
              </a:rPr>
              <a:t>딕셔너리</a:t>
            </a:r>
            <a:r>
              <a:rPr lang="ko-KR" altLang="en-US" dirty="0">
                <a:ea typeface="NanumGothic" panose="020D0604000000000000" pitchFamily="34" charset="-127"/>
              </a:rPr>
              <a:t> 추가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 err="1">
                <a:ea typeface="NanumGothic" panose="020D0604000000000000" pitchFamily="34" charset="-127"/>
              </a:rPr>
              <a:t>Dic</a:t>
            </a:r>
            <a:r>
              <a:rPr lang="en-US" altLang="ko-KR" dirty="0">
                <a:ea typeface="NanumGothic" panose="020D0604000000000000" pitchFamily="34" charset="-127"/>
              </a:rPr>
              <a:t>[key] = value</a:t>
            </a:r>
            <a:r>
              <a:rPr lang="ko-KR" altLang="en-US" dirty="0">
                <a:ea typeface="NanumGothic" panose="020D0604000000000000" pitchFamily="34" charset="-127"/>
              </a:rPr>
              <a:t>를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이용하여 새로운 데이터 추가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 err="1">
                <a:ea typeface="NanumGothic" panose="020D0604000000000000" pitchFamily="34" charset="-127"/>
              </a:rPr>
              <a:t>딕셔너리</a:t>
            </a:r>
            <a:r>
              <a:rPr lang="ko-KR" altLang="en-US" dirty="0">
                <a:ea typeface="NanumGothic" panose="020D0604000000000000" pitchFamily="34" charset="-127"/>
              </a:rPr>
              <a:t> 삭제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내장 함수 </a:t>
            </a:r>
            <a:r>
              <a:rPr lang="en-US" altLang="ko-KR" dirty="0">
                <a:ea typeface="NanumGothic" panose="020D0604000000000000" pitchFamily="34" charset="-127"/>
              </a:rPr>
              <a:t>del()</a:t>
            </a:r>
            <a:r>
              <a:rPr lang="ko-KR" altLang="en-US" dirty="0">
                <a:ea typeface="NanumGothic" panose="020D0604000000000000" pitchFamily="34" charset="-127"/>
              </a:rPr>
              <a:t>을 이용하여</a:t>
            </a:r>
            <a:r>
              <a:rPr lang="en-US" altLang="ko-KR" dirty="0">
                <a:ea typeface="NanumGothic" panose="020D0604000000000000" pitchFamily="34" charset="-127"/>
              </a:rPr>
              <a:t> key</a:t>
            </a:r>
            <a:r>
              <a:rPr lang="ko-KR" altLang="en-US" dirty="0">
                <a:ea typeface="NanumGothic" panose="020D0604000000000000" pitchFamily="34" charset="-127"/>
              </a:rPr>
              <a:t>에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해당하는 데이터 삭제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del(</a:t>
            </a:r>
            <a:r>
              <a:rPr lang="en-US" altLang="ko-KR" dirty="0" err="1">
                <a:ea typeface="NanumGothic" panose="020D0604000000000000" pitchFamily="34" charset="-127"/>
              </a:rPr>
              <a:t>dic</a:t>
            </a:r>
            <a:r>
              <a:rPr lang="en-US" altLang="ko-KR" dirty="0">
                <a:ea typeface="NanumGothic" panose="020D0604000000000000" pitchFamily="34" charset="-127"/>
              </a:rPr>
              <a:t>[key])</a:t>
            </a: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D7C3A3-3066-42D4-B0D1-731AEB3C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4992"/>
            <a:ext cx="6068272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73CE20-B134-4395-977A-695F8166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32" y="4084992"/>
            <a:ext cx="4911613" cy="9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3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딕셔너리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NanumGothic" panose="020D0604000000000000" pitchFamily="34" charset="-127"/>
              </a:rPr>
              <a:t>딕셔너리</a:t>
            </a:r>
            <a:r>
              <a:rPr lang="ko-KR" altLang="en-US" dirty="0">
                <a:ea typeface="NanumGothic" panose="020D0604000000000000" pitchFamily="34" charset="-127"/>
              </a:rPr>
              <a:t> 주의사항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 err="1">
                <a:ea typeface="NanumGothic" panose="020D0604000000000000" pitchFamily="34" charset="-127"/>
              </a:rPr>
              <a:t>딕셔너리</a:t>
            </a:r>
            <a:r>
              <a:rPr lang="ko-KR" altLang="en-US" dirty="0">
                <a:ea typeface="NanumGothic" panose="020D0604000000000000" pitchFamily="34" charset="-127"/>
              </a:rPr>
              <a:t> </a:t>
            </a:r>
            <a:r>
              <a:rPr lang="en-US" altLang="ko-KR" dirty="0">
                <a:ea typeface="NanumGothic" panose="020D0604000000000000" pitchFamily="34" charset="-127"/>
              </a:rPr>
              <a:t>value</a:t>
            </a:r>
            <a:r>
              <a:rPr lang="ko-KR" altLang="en-US" dirty="0">
                <a:ea typeface="NanumGothic" panose="020D0604000000000000" pitchFamily="34" charset="-127"/>
              </a:rPr>
              <a:t>로 </a:t>
            </a:r>
            <a:r>
              <a:rPr lang="ko-KR" altLang="en-US" b="1" u="sng" dirty="0">
                <a:ea typeface="NanumGothic" panose="020D0604000000000000" pitchFamily="34" charset="-127"/>
              </a:rPr>
              <a:t>리스트 사용 가능</a:t>
            </a:r>
            <a:endParaRPr lang="en-US" altLang="ko-KR" b="1" u="sng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Key</a:t>
            </a:r>
            <a:r>
              <a:rPr lang="ko-KR" altLang="en-US" dirty="0">
                <a:ea typeface="NanumGothic" panose="020D0604000000000000" pitchFamily="34" charset="-127"/>
              </a:rPr>
              <a:t>에는 </a:t>
            </a:r>
            <a:r>
              <a:rPr lang="ko-KR" altLang="en-US" b="1" u="sng" dirty="0">
                <a:solidFill>
                  <a:srgbClr val="FF0000"/>
                </a:solidFill>
                <a:ea typeface="NanumGothic" panose="020D0604000000000000" pitchFamily="34" charset="-127"/>
              </a:rPr>
              <a:t>리스트 사용 불가능</a:t>
            </a:r>
            <a:endParaRPr lang="en-US" altLang="ko-KR" b="1" u="sng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endParaRPr lang="en-US" altLang="ko-KR" b="1" u="sng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endParaRPr lang="en-US" altLang="ko-KR" b="1" u="sng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endParaRPr lang="en-US" altLang="ko-KR" b="1" u="sng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endParaRPr lang="en-US" altLang="ko-KR" b="1" u="sng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endParaRPr lang="en-US" altLang="ko-KR" b="1" u="sng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57B799-3891-430F-89B4-DA76EAF5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7713"/>
            <a:ext cx="6096851" cy="1867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149415-09DB-4FF2-AB70-7526C01D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56" y="3191706"/>
            <a:ext cx="2110767" cy="9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63712-4857-43E9-A00D-A3F68F4BC281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4237baa0-6fbd-4460-82d3-98341173598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913</Words>
  <Application>Microsoft Office PowerPoint</Application>
  <PresentationFormat>와이드스크린</PresentationFormat>
  <Paragraphs>196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맑은 고딕</vt:lpstr>
      <vt:lpstr>나눔고딕</vt:lpstr>
      <vt:lpstr>Office 테마</vt:lpstr>
      <vt:lpstr>컴퓨터과학적사고_10주차 실습</vt:lpstr>
      <vt:lpstr>8주차 정정_문자열을 위한 함수들</vt:lpstr>
      <vt:lpstr>저번 주 과제 풀이_1</vt:lpstr>
      <vt:lpstr>저번 주 과제 풀이_2</vt:lpstr>
      <vt:lpstr>금일 실습시간</vt:lpstr>
      <vt:lpstr>딕셔너리</vt:lpstr>
      <vt:lpstr>딕셔너리</vt:lpstr>
      <vt:lpstr>딕셔너리</vt:lpstr>
      <vt:lpstr>딕셔너리</vt:lpstr>
      <vt:lpstr>딕셔너리</vt:lpstr>
      <vt:lpstr>딕셔너리 관련 함수</vt:lpstr>
      <vt:lpstr>딕셔너리 관련 함수</vt:lpstr>
      <vt:lpstr>튜플</vt:lpstr>
      <vt:lpstr>튜플</vt:lpstr>
      <vt:lpstr>집합</vt:lpstr>
      <vt:lpstr>집합 관련 함수</vt:lpstr>
      <vt:lpstr>집합 관련 함수</vt:lpstr>
      <vt:lpstr>실습 과제_1</vt:lpstr>
      <vt:lpstr>실습 과제_2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김현정</cp:lastModifiedBy>
  <cp:revision>49</cp:revision>
  <cp:lastPrinted>2022-11-03T07:40:15Z</cp:lastPrinted>
  <dcterms:created xsi:type="dcterms:W3CDTF">2022-09-01T06:32:13Z</dcterms:created>
  <dcterms:modified xsi:type="dcterms:W3CDTF">2023-04-26T05:21:57Z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