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323" r:id="rId6"/>
    <p:sldId id="305" r:id="rId7"/>
    <p:sldId id="291" r:id="rId8"/>
    <p:sldId id="303" r:id="rId9"/>
    <p:sldId id="257" r:id="rId10"/>
    <p:sldId id="304" r:id="rId11"/>
    <p:sldId id="318" r:id="rId12"/>
    <p:sldId id="317" r:id="rId13"/>
    <p:sldId id="319" r:id="rId14"/>
    <p:sldId id="313" r:id="rId15"/>
    <p:sldId id="314" r:id="rId16"/>
    <p:sldId id="315" r:id="rId17"/>
    <p:sldId id="316" r:id="rId18"/>
    <p:sldId id="322" r:id="rId19"/>
    <p:sldId id="276" r:id="rId20"/>
    <p:sldId id="277" r:id="rId21"/>
    <p:sldId id="27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70" autoAdjust="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정" userId="76e40750-9619-419b-8a73-9f9aa43bfdb9" providerId="ADAL" clId="{B537A29B-1FD8-492A-AA61-F8ED20ABB452}"/>
  </pc:docChgLst>
  <pc:docChgLst>
    <pc:chgData name="김현정" userId="76e40750-9619-419b-8a73-9f9aa43bfdb9" providerId="ADAL" clId="{95A9FE2E-83E6-42E0-8BED-26E18CC9C39D}"/>
    <pc:docChg chg="addSld delSld modSld">
      <pc:chgData name="김현정" userId="76e40750-9619-419b-8a73-9f9aa43bfdb9" providerId="ADAL" clId="{95A9FE2E-83E6-42E0-8BED-26E18CC9C39D}" dt="2023-03-23T03:02:43.244" v="109"/>
      <pc:docMkLst>
        <pc:docMk/>
      </pc:docMkLst>
      <pc:sldChg chg="modSp">
        <pc:chgData name="김현정" userId="76e40750-9619-419b-8a73-9f9aa43bfdb9" providerId="ADAL" clId="{95A9FE2E-83E6-42E0-8BED-26E18CC9C39D}" dt="2023-03-20T06:24:11.326" v="8" actId="20577"/>
        <pc:sldMkLst>
          <pc:docMk/>
          <pc:sldMk cId="3588343534" sldId="256"/>
        </pc:sldMkLst>
        <pc:spChg chg="mod">
          <ac:chgData name="김현정" userId="76e40750-9619-419b-8a73-9f9aa43bfdb9" providerId="ADAL" clId="{95A9FE2E-83E6-42E0-8BED-26E18CC9C39D}" dt="2023-03-20T06:24:11.326" v="8" actId="20577"/>
          <ac:spMkLst>
            <pc:docMk/>
            <pc:sldMk cId="3588343534" sldId="256"/>
            <ac:spMk id="3" creationId="{E7EE27FC-B1BB-424C-8D5A-6C0A4B49A7E8}"/>
          </ac:spMkLst>
        </pc:spChg>
      </pc:sldChg>
      <pc:sldChg chg="modSp">
        <pc:chgData name="김현정" userId="76e40750-9619-419b-8a73-9f9aa43bfdb9" providerId="ADAL" clId="{95A9FE2E-83E6-42E0-8BED-26E18CC9C39D}" dt="2023-03-20T06:24:39.501" v="19"/>
        <pc:sldMkLst>
          <pc:docMk/>
          <pc:sldMk cId="3812040942" sldId="272"/>
        </pc:sldMkLst>
        <pc:spChg chg="mod">
          <ac:chgData name="김현정" userId="76e40750-9619-419b-8a73-9f9aa43bfdb9" providerId="ADAL" clId="{95A9FE2E-83E6-42E0-8BED-26E18CC9C39D}" dt="2023-03-20T06:24:39.501" v="19"/>
          <ac:spMkLst>
            <pc:docMk/>
            <pc:sldMk cId="3812040942" sldId="272"/>
            <ac:spMk id="3" creationId="{1F085B70-BE78-D548-B2D9-4A0741625788}"/>
          </ac:spMkLst>
        </pc:spChg>
      </pc:sldChg>
      <pc:sldChg chg="modSp add">
        <pc:chgData name="김현정" userId="76e40750-9619-419b-8a73-9f9aa43bfdb9" providerId="ADAL" clId="{95A9FE2E-83E6-42E0-8BED-26E18CC9C39D}" dt="2023-03-23T03:02:43.244" v="109"/>
        <pc:sldMkLst>
          <pc:docMk/>
          <pc:sldMk cId="2050751989" sldId="323"/>
        </pc:sldMkLst>
        <pc:spChg chg="mod">
          <ac:chgData name="김현정" userId="76e40750-9619-419b-8a73-9f9aa43bfdb9" providerId="ADAL" clId="{95A9FE2E-83E6-42E0-8BED-26E18CC9C39D}" dt="2023-03-23T03:02:21.205" v="26"/>
          <ac:spMkLst>
            <pc:docMk/>
            <pc:sldMk cId="2050751989" sldId="323"/>
            <ac:spMk id="2" creationId="{859FF4A7-13F7-4C6A-BB30-CB8255256C0A}"/>
          </ac:spMkLst>
        </pc:spChg>
        <pc:spChg chg="mod">
          <ac:chgData name="김현정" userId="76e40750-9619-419b-8a73-9f9aa43bfdb9" providerId="ADAL" clId="{95A9FE2E-83E6-42E0-8BED-26E18CC9C39D}" dt="2023-03-23T03:02:43.244" v="109"/>
          <ac:spMkLst>
            <pc:docMk/>
            <pc:sldMk cId="2050751989" sldId="323"/>
            <ac:spMk id="3" creationId="{54F5AEE4-DD52-48C3-B960-20AA3EE4F560}"/>
          </ac:spMkLst>
        </pc:spChg>
      </pc:sldChg>
    </pc:docChg>
  </pc:docChgLst>
  <pc:docChgLst>
    <pc:chgData name="김현정" userId="76e40750-9619-419b-8a73-9f9aa43bfdb9" providerId="ADAL" clId="{9E6B6E4F-37A3-4922-BF9B-E24A3B41086C}"/>
  </pc:docChgLst>
  <pc:docChgLst>
    <pc:chgData name="김현정" userId="76e40750-9619-419b-8a73-9f9aa43bfdb9" providerId="ADAL" clId="{63B7AE69-4919-4138-A2F8-97DB268A2832}"/>
  </pc:docChgLst>
  <pc:docChgLst>
    <pc:chgData name="김현정" userId="76e40750-9619-419b-8a73-9f9aa43bfdb9" providerId="ADAL" clId="{77008586-E5B7-4B6A-B4F1-0AD2FBC9708C}"/>
  </pc:docChgLst>
  <pc:docChgLst>
    <pc:chgData name="김현정" userId="76e40750-9619-419b-8a73-9f9aa43bfdb9" providerId="ADAL" clId="{CD3B2802-CD6C-4DCC-A2F4-8B76110B3EBA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F6D29-25DE-4DCF-9403-0DF719A4A0D5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B7E25-6092-40D2-84D6-1F9AA6FE0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24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B7E25-6092-40D2-84D6-1F9AA6FE030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95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B7E25-6092-40D2-84D6-1F9AA6FE030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044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97DE7-B540-49E6-B2DD-1DD0C7125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8A0B61-5175-4B59-ABA6-E6D679F0D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69302C-D8DB-49E6-9CC2-5E988D39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ED91E-DAA4-4473-BE0F-F1EC0788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D3AC82-E527-4F06-865F-DEB03480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7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C7F2B-7FFB-49B4-B604-B1042452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E914B7-522C-4730-BC57-40AE05181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2AEB5-A35E-49AC-8BFA-4DC5DE29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91DCC-C0BA-414E-9F43-EA1EA9A3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660A9F-BA9B-494C-8D31-C39AC8C9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63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E59FEA-E82C-4B7B-8DAD-F316B48B9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7054A9-CCED-46C1-A8F9-49F24A994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06D3A8-A717-40E8-A4AB-06B57FF2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50154-84FF-47A8-A70F-F999DB12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CADE0-DA88-4C1F-A873-BE2178C31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5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E36E4-E1ED-40F5-ACB1-CE6CCD5E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4ECDB-3576-44D2-B64C-636CA3135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E4751-8210-4E6E-8115-887CF4CF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A966F-9B71-4153-AD96-4442ADB3E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E1E9F2-4154-4640-9E22-76571272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9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65145-8BE5-46D2-BBEB-009A3A90D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DD7237-FADA-4D1A-A77B-1A2C7EBB1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03511-037A-4A42-B193-3B386FE4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BAB3EC-AD29-4A99-93C1-A1E18C6F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CA987-B30D-4560-808A-31A267D1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23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1437E-8E31-45C8-ACF8-0B631B4A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D3397-0474-43E7-9B6F-DF07A8F05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0BF4DD-0FD8-4B4B-986B-9FBCAF42D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7C8A1-2297-46EB-9AA9-BB8B4CF6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C2B81A-A264-45E7-9FD4-9A1FB827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94FF0A-684D-4820-98F4-FFB1899C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29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23E3B-4392-4D38-9263-90243D21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97CD7-40F1-4B81-8E06-26072138D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65BD11-BB35-4E9A-AE3C-813953107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975E0B-5470-428E-9E67-D53DE528B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4A3961-509F-4384-9C06-EB38DC8E4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8DC56A-69C2-4E82-BB3D-5A7D51C1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7ED900-C024-4758-8BE8-7C3AE90D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EA2C1C-D6CE-4B79-9CC8-1514D69D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63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49340-D51C-4DE3-A505-EACBC304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FBC503-B10E-499F-8078-366D4488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A0A32C-F8AF-4056-9BA2-3BD440EB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C93ADF-2829-4AB9-B7F2-08C15865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0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E8DB97-E452-4C1F-94E1-AC29BE73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CA9F75-D7B9-483D-BC3C-3E55B128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FE3D80-FCDF-44E6-B39C-7EF276CC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44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52AA4-593C-4BCE-8096-290C7A57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1E9FA1-022F-4576-A7EA-28C6769A7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246F92-8B71-4239-9ECE-D968AA459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E55061-DFE4-4CCB-859D-6927CBC7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CC817E-1861-43CA-93F6-87AA4448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848AC0-5187-4E8F-B95C-B6A201B5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0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A65A5-ED5D-434E-ADD1-918A16F6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1C32A5-D461-4D38-BBA1-0C5AC5784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B31753-0F84-4557-95D1-A355FBE25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434913-CAB4-4AD6-9A86-B78DB2DE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139DA3-3A5E-45D5-B0E9-E61F1943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BD6A2-56A5-401F-B005-9F33C4B3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77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420AA2-C76F-4C1F-A177-F05B3411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908696-257A-42B5-9DAC-9F8000046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87E41-FBF9-44CC-B576-E82CDAB4D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19223-6E93-4D08-ACC7-676E5ABC552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1AB7E-4D98-4407-8D09-57CA7E226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B7963B-4575-4F82-9B5F-4BA362FFB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77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wonderland6773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B1A91-B0E3-49A0-9BBB-D8F0166A13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 err="1"/>
              <a:t>컴퓨터과학적사고</a:t>
            </a:r>
            <a:r>
              <a:rPr lang="en-US" altLang="ko-KR" sz="4800" b="1" dirty="0"/>
              <a:t>_5</a:t>
            </a:r>
            <a:r>
              <a:rPr lang="ko-KR" altLang="en-US" sz="4800" b="1" dirty="0"/>
              <a:t>주차 실습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EE27FC-B1BB-424C-8D5A-6C0A4B49A7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2022. 03. 29</a:t>
            </a:r>
          </a:p>
          <a:p>
            <a:r>
              <a:rPr lang="en-US" altLang="ko-KR" dirty="0"/>
              <a:t>TA : </a:t>
            </a:r>
            <a:r>
              <a:rPr lang="ko-KR" altLang="en-US" dirty="0"/>
              <a:t>김 현 정</a:t>
            </a:r>
          </a:p>
          <a:p>
            <a:r>
              <a:rPr lang="en-US" altLang="ko-KR" dirty="0"/>
              <a:t>wonderland6773@gmail.com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343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00B1F21-EE2F-43A9-9A51-8C9F24972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>
                <a:latin typeface="+mn-lt"/>
              </a:rPr>
              <a:t>while</a:t>
            </a:r>
            <a:endParaRPr lang="ko-KR" altLang="en-US" b="1" dirty="0">
              <a:latin typeface="+mn-lt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1CEC6-BD5F-474D-8F44-E1B7159444B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5" name="내용 개체 틀 6">
            <a:extLst>
              <a:ext uri="{FF2B5EF4-FFF2-40B4-BE49-F238E27FC236}">
                <a16:creationId xmlns:a16="http://schemas.microsoft.com/office/drawing/2014/main" id="{7C67B836-F24A-4805-BB1F-B189CF33388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ea typeface="NanumGothic" panose="020D0604000000000000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AFFAD76-4ABB-4B3C-8D22-89F937093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20104"/>
            <a:ext cx="6109683" cy="171071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B6EEE6F-6A8C-451A-8DF4-265777E39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018" y="3976803"/>
            <a:ext cx="1457528" cy="16671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05E6C56-4ACB-4840-89EB-0926530F9B57}"/>
              </a:ext>
            </a:extLst>
          </p:cNvPr>
          <p:cNvSpPr txBox="1"/>
          <p:nvPr/>
        </p:nvSpPr>
        <p:spPr>
          <a:xfrm>
            <a:off x="5843187" y="5047959"/>
            <a:ext cx="3393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증가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ko-KR" altLang="en-US" dirty="0">
                <a:solidFill>
                  <a:srgbClr val="FF0000"/>
                </a:solidFill>
              </a:rPr>
              <a:t>감소 연산식이 없어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order &gt; 0</a:t>
            </a:r>
            <a:r>
              <a:rPr lang="ko-KR" altLang="en-US" dirty="0">
                <a:solidFill>
                  <a:srgbClr val="FF0000"/>
                </a:solidFill>
              </a:rPr>
              <a:t>이 거짓이 될 수 없음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6878F0-3B40-4044-BF5B-0676207DB56E}"/>
              </a:ext>
            </a:extLst>
          </p:cNvPr>
          <p:cNvSpPr/>
          <p:nvPr/>
        </p:nvSpPr>
        <p:spPr>
          <a:xfrm>
            <a:off x="1534344" y="5054458"/>
            <a:ext cx="4229100" cy="2808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34440B-AE77-4C2C-B669-F7D68447BFC1}"/>
              </a:ext>
            </a:extLst>
          </p:cNvPr>
          <p:cNvSpPr txBox="1"/>
          <p:nvPr/>
        </p:nvSpPr>
        <p:spPr>
          <a:xfrm>
            <a:off x="7090241" y="4480328"/>
            <a:ext cx="175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무한 루프 발생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20" name="내용 개체 틀 3">
            <a:extLst>
              <a:ext uri="{FF2B5EF4-FFF2-40B4-BE49-F238E27FC236}">
                <a16:creationId xmlns:a16="http://schemas.microsoft.com/office/drawing/2014/main" id="{381522C0-B5C2-4DA6-AAC4-14167F6D4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818345"/>
            <a:ext cx="6252041" cy="181231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479F391-E32F-4CA1-AD61-55E90FE70D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4086" y="1818345"/>
            <a:ext cx="2194165" cy="125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23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lt"/>
              </a:rPr>
              <a:t>for</a:t>
            </a:r>
            <a:endParaRPr lang="ko-KR" altLang="en-US" b="1" dirty="0">
              <a:latin typeface="+mn-lt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ea typeface="NanumGothic" panose="020D0604000000000000" pitchFamily="34" charset="-127"/>
              </a:rPr>
              <a:t>For</a:t>
            </a:r>
            <a:r>
              <a:rPr lang="ko-KR" altLang="en-US" sz="3200" dirty="0">
                <a:ea typeface="NanumGothic" panose="020D0604000000000000" pitchFamily="34" charset="-127"/>
              </a:rPr>
              <a:t>문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lvl="1"/>
            <a:r>
              <a:rPr lang="en-US" altLang="ko-KR" sz="2800" dirty="0">
                <a:ea typeface="NanumGothic" panose="020D0604000000000000" pitchFamily="34" charset="-127"/>
              </a:rPr>
              <a:t>While </a:t>
            </a:r>
            <a:r>
              <a:rPr lang="ko-KR" altLang="en-US" sz="2800" dirty="0">
                <a:ea typeface="NanumGothic" panose="020D0604000000000000" pitchFamily="34" charset="-127"/>
              </a:rPr>
              <a:t>문과 같은 역할을 하는 </a:t>
            </a:r>
            <a:r>
              <a:rPr lang="ko-KR" altLang="en-US" sz="2800" dirty="0" err="1">
                <a:ea typeface="NanumGothic" panose="020D0604000000000000" pitchFamily="34" charset="-127"/>
              </a:rPr>
              <a:t>반복문</a:t>
            </a:r>
            <a:endParaRPr lang="en-US" altLang="ko-KR" sz="2800" dirty="0">
              <a:ea typeface="NanumGothic" panose="020D0604000000000000" pitchFamily="34" charset="-127"/>
            </a:endParaRPr>
          </a:p>
          <a:p>
            <a:pPr lvl="1"/>
            <a:r>
              <a:rPr lang="ko-KR" altLang="en-US" sz="2800" u="sng" dirty="0">
                <a:ea typeface="NanumGothic" panose="020D0604000000000000" pitchFamily="34" charset="-127"/>
              </a:rPr>
              <a:t>초기값과 증감을 정확히 명시해야 함</a:t>
            </a:r>
            <a:endParaRPr lang="en-US" altLang="ko-KR" sz="2800" u="sng" dirty="0">
              <a:ea typeface="NanumGothic" panose="020D0604000000000000" pitchFamily="34" charset="-127"/>
            </a:endParaRPr>
          </a:p>
          <a:p>
            <a:pPr lvl="2"/>
            <a:r>
              <a:rPr lang="ko-KR" altLang="en-US" sz="2400" dirty="0">
                <a:ea typeface="NanumGothic" panose="020D0604000000000000" pitchFamily="34" charset="-127"/>
              </a:rPr>
              <a:t>몇 번 반복될지 예측할 수 있는 경우에 사용</a:t>
            </a:r>
            <a:endParaRPr lang="en-US" altLang="ko-KR" sz="2400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DA33EE-FA87-410B-8EDE-3397DE6C5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43" y="4461655"/>
            <a:ext cx="6287377" cy="8668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E41426-39C2-4F7A-A97E-C986EBE6A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925" y="4461655"/>
            <a:ext cx="1162212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73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lt"/>
              </a:rPr>
              <a:t>for</a:t>
            </a:r>
            <a:endParaRPr lang="ko-KR" altLang="en-US" b="1" dirty="0">
              <a:latin typeface="+mn-lt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3200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657F1F-BA6D-4773-A6EB-9756E1299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9291"/>
            <a:ext cx="4477375" cy="217200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2764CF1-737A-40BE-9359-3DF98F39B36E}"/>
              </a:ext>
            </a:extLst>
          </p:cNvPr>
          <p:cNvSpPr/>
          <p:nvPr/>
        </p:nvSpPr>
        <p:spPr>
          <a:xfrm>
            <a:off x="5508730" y="1246443"/>
            <a:ext cx="3308100" cy="14953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Range(a, b, c)</a:t>
            </a:r>
          </a:p>
          <a:p>
            <a:pPr algn="just"/>
            <a:r>
              <a:rPr lang="en-US" altLang="ko-KR" sz="1600" dirty="0">
                <a:solidFill>
                  <a:schemeClr val="tx1"/>
                </a:solidFill>
              </a:rPr>
              <a:t>a</a:t>
            </a:r>
            <a:r>
              <a:rPr lang="ko-KR" altLang="en-US" sz="1600" dirty="0">
                <a:solidFill>
                  <a:schemeClr val="tx1"/>
                </a:solidFill>
              </a:rPr>
              <a:t>부터 </a:t>
            </a:r>
            <a:r>
              <a:rPr lang="en-US" altLang="ko-KR" sz="1600" dirty="0">
                <a:solidFill>
                  <a:schemeClr val="tx1"/>
                </a:solidFill>
              </a:rPr>
              <a:t>b-1</a:t>
            </a:r>
            <a:r>
              <a:rPr lang="ko-KR" altLang="en-US" sz="1600" dirty="0">
                <a:solidFill>
                  <a:schemeClr val="tx1"/>
                </a:solidFill>
              </a:rPr>
              <a:t>까지의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수를 만들어 줌</a:t>
            </a:r>
          </a:p>
          <a:p>
            <a:pPr algn="just"/>
            <a:r>
              <a:rPr lang="en-US" altLang="ko-KR" sz="1600" dirty="0">
                <a:solidFill>
                  <a:schemeClr val="tx1"/>
                </a:solidFill>
              </a:rPr>
              <a:t>C</a:t>
            </a:r>
            <a:r>
              <a:rPr lang="ko-KR" altLang="en-US" sz="1600" dirty="0">
                <a:solidFill>
                  <a:schemeClr val="tx1"/>
                </a:solidFill>
              </a:rPr>
              <a:t>는 증가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감소 폭을 나타냄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Print()</a:t>
            </a:r>
            <a:r>
              <a:rPr lang="ko-KR" altLang="en-US" sz="1600" dirty="0">
                <a:solidFill>
                  <a:schemeClr val="tx1"/>
                </a:solidFill>
              </a:rPr>
              <a:t>문에서의 </a:t>
            </a:r>
            <a:r>
              <a:rPr lang="en-US" altLang="ko-KR" sz="1600" dirty="0">
                <a:solidFill>
                  <a:schemeClr val="tx1"/>
                </a:solidFill>
              </a:rPr>
              <a:t>end =“ ”</a:t>
            </a:r>
          </a:p>
          <a:p>
            <a:pPr algn="just"/>
            <a:r>
              <a:rPr lang="ko-KR" altLang="en-US" sz="1600" dirty="0" err="1">
                <a:solidFill>
                  <a:schemeClr val="tx1"/>
                </a:solidFill>
              </a:rPr>
              <a:t>줄바꿈을</a:t>
            </a:r>
            <a:r>
              <a:rPr lang="ko-KR" altLang="en-US" sz="1600" dirty="0">
                <a:solidFill>
                  <a:schemeClr val="tx1"/>
                </a:solidFill>
              </a:rPr>
              <a:t> 하지 말라는 명령어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E350110-60C7-4A45-AC53-72E923152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730" y="2915292"/>
            <a:ext cx="5186099" cy="7162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B187D9-E86B-40C1-8431-6303E6E17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076" y="4209176"/>
            <a:ext cx="4866759" cy="22836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C7EC98E-380F-4378-BAFA-DF5648837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0137" y="4251120"/>
            <a:ext cx="2155197" cy="73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38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다중 </a:t>
            </a:r>
            <a:r>
              <a:rPr lang="ko-KR" altLang="en-US" b="1" dirty="0" err="1">
                <a:latin typeface="+mn-lt"/>
              </a:rPr>
              <a:t>반복문</a:t>
            </a:r>
            <a:endParaRPr lang="ko-KR" altLang="en-US" b="1" dirty="0">
              <a:latin typeface="+mn-lt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ea typeface="NanumGothic" panose="020D0604000000000000" pitchFamily="34" charset="-127"/>
              </a:rPr>
              <a:t>다중 </a:t>
            </a:r>
            <a:r>
              <a:rPr lang="ko-KR" altLang="en-US" sz="3200" dirty="0" err="1">
                <a:ea typeface="NanumGothic" panose="020D0604000000000000" pitchFamily="34" charset="-127"/>
              </a:rPr>
              <a:t>반복문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lvl="1"/>
            <a:r>
              <a:rPr lang="ko-KR" altLang="en-US" sz="2800" dirty="0">
                <a:ea typeface="NanumGothic" panose="020D0604000000000000" pitchFamily="34" charset="-127"/>
              </a:rPr>
              <a:t>반복문을 여러 개 겹쳐서 사용하는 것</a:t>
            </a:r>
            <a:endParaRPr lang="en-US" altLang="ko-KR" sz="2800" dirty="0">
              <a:ea typeface="NanumGothic" panose="020D0604000000000000" pitchFamily="34" charset="-127"/>
            </a:endParaRPr>
          </a:p>
          <a:p>
            <a:pPr lvl="1"/>
            <a:r>
              <a:rPr lang="ko-KR" altLang="en-US" sz="2800" dirty="0" err="1">
                <a:ea typeface="NanumGothic" panose="020D0604000000000000" pitchFamily="34" charset="-127"/>
              </a:rPr>
              <a:t>반복문</a:t>
            </a:r>
            <a:r>
              <a:rPr lang="ko-KR" altLang="en-US" sz="2800" dirty="0">
                <a:ea typeface="NanumGothic" panose="020D0604000000000000" pitchFamily="34" charset="-127"/>
              </a:rPr>
              <a:t> 안쪽에 또다른 반복문이 겹쳐 있는 구조</a:t>
            </a:r>
            <a:endParaRPr lang="en-US" altLang="ko-KR" sz="2800" dirty="0">
              <a:ea typeface="NanumGothic" panose="020D0604000000000000" pitchFamily="34" charset="-127"/>
            </a:endParaRPr>
          </a:p>
          <a:p>
            <a:pPr lvl="1"/>
            <a:r>
              <a:rPr lang="ko-KR" altLang="en-US" sz="2800" dirty="0">
                <a:ea typeface="NanumGothic" panose="020D0604000000000000" pitchFamily="34" charset="-127"/>
              </a:rPr>
              <a:t>예</a:t>
            </a:r>
            <a:r>
              <a:rPr lang="en-US" altLang="ko-KR" sz="2800" dirty="0">
                <a:ea typeface="NanumGothic" panose="020D0604000000000000" pitchFamily="34" charset="-127"/>
              </a:rPr>
              <a:t>) </a:t>
            </a:r>
            <a:r>
              <a:rPr lang="ko-KR" altLang="en-US" sz="2800" dirty="0">
                <a:ea typeface="NanumGothic" panose="020D0604000000000000" pitchFamily="34" charset="-127"/>
              </a:rPr>
              <a:t>구구단</a:t>
            </a:r>
            <a:endParaRPr lang="en-US" altLang="ko-KR" sz="2800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75C945-65A4-4DBA-8D84-67A83FDF6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83296"/>
            <a:ext cx="6220693" cy="15242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6EF811-5D59-4E64-8FC5-907E8E483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487" y="3540348"/>
            <a:ext cx="1209844" cy="22101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DC00D05-1884-41D8-8471-2A049A5BF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1925" y="3530821"/>
            <a:ext cx="1219370" cy="22196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0D3CBBD-FC4D-46B1-BEAF-3380330F7E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2889" y="3530821"/>
            <a:ext cx="1181265" cy="22386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12FC40-BF34-4210-8356-B6C259D20AFB}"/>
              </a:ext>
            </a:extLst>
          </p:cNvPr>
          <p:cNvSpPr txBox="1"/>
          <p:nvPr/>
        </p:nvSpPr>
        <p:spPr>
          <a:xfrm>
            <a:off x="7765409" y="5855662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이후 결과는 공간상 생략</a:t>
            </a:r>
          </a:p>
        </p:txBody>
      </p:sp>
    </p:spTree>
    <p:extLst>
      <p:ext uri="{BB962C8B-B14F-4D97-AF65-F5344CB8AC3E}">
        <p14:creationId xmlns:p14="http://schemas.microsoft.com/office/powerpoint/2010/main" val="1292892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다중 </a:t>
            </a:r>
            <a:r>
              <a:rPr lang="ko-KR" altLang="en-US" b="1" dirty="0" err="1">
                <a:latin typeface="+mn-lt"/>
              </a:rPr>
              <a:t>반복문</a:t>
            </a:r>
            <a:endParaRPr lang="ko-KR" altLang="en-US" b="1" dirty="0">
              <a:latin typeface="+mn-lt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NanumGothic" panose="020D0604000000000000" pitchFamily="34" charset="-127"/>
              </a:rPr>
              <a:t>Break</a:t>
            </a: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작업을 멈추고 탈출하는 역할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무한루프 코드에서 이용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2"/>
            <a:r>
              <a:rPr lang="en-US" altLang="ko-KR" dirty="0">
                <a:ea typeface="NanumGothic" panose="020D0604000000000000" pitchFamily="34" charset="-127"/>
              </a:rPr>
              <a:t>Break</a:t>
            </a:r>
            <a:r>
              <a:rPr lang="ko-KR" altLang="en-US" dirty="0">
                <a:ea typeface="NanumGothic" panose="020D0604000000000000" pitchFamily="34" charset="-127"/>
              </a:rPr>
              <a:t>를 사용하여 원하는 코드에서 탈출 가능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조건문이나 반복문이 중첩되어 있는 경우</a:t>
            </a:r>
            <a:r>
              <a:rPr lang="en-US" altLang="ko-KR" dirty="0">
                <a:ea typeface="NanumGothic" panose="020D0604000000000000" pitchFamily="34" charset="-127"/>
              </a:rPr>
              <a:t>, break</a:t>
            </a:r>
            <a:r>
              <a:rPr lang="ko-KR" altLang="en-US" dirty="0">
                <a:ea typeface="NanumGothic" panose="020D0604000000000000" pitchFamily="34" charset="-127"/>
              </a:rPr>
              <a:t>는 자신이 속한 블록 하나만 탈출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9AADDD-46E9-4BAE-A8BE-D6B77F201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14819"/>
            <a:ext cx="4991140" cy="1978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374A56-BE7E-4F38-BDEF-481A5CCB8DF4}"/>
              </a:ext>
            </a:extLst>
          </p:cNvPr>
          <p:cNvSpPr txBox="1"/>
          <p:nvPr/>
        </p:nvSpPr>
        <p:spPr>
          <a:xfrm>
            <a:off x="3509212" y="5465410"/>
            <a:ext cx="5467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Num</a:t>
            </a:r>
            <a:r>
              <a:rPr lang="ko-KR" altLang="en-US" dirty="0">
                <a:solidFill>
                  <a:srgbClr val="FF0000"/>
                </a:solidFill>
              </a:rPr>
              <a:t>이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가 되면 </a:t>
            </a:r>
            <a:r>
              <a:rPr lang="en-US" altLang="ko-KR" dirty="0">
                <a:solidFill>
                  <a:srgbClr val="FF0000"/>
                </a:solidFill>
              </a:rPr>
              <a:t>break </a:t>
            </a:r>
            <a:r>
              <a:rPr lang="ko-KR" altLang="en-US" dirty="0">
                <a:solidFill>
                  <a:srgbClr val="FF0000"/>
                </a:solidFill>
              </a:rPr>
              <a:t>동작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9</a:t>
            </a:r>
            <a:r>
              <a:rPr lang="ko-KR" altLang="en-US" dirty="0">
                <a:solidFill>
                  <a:srgbClr val="FF0000"/>
                </a:solidFill>
              </a:rPr>
              <a:t>번째 줄 </a:t>
            </a:r>
            <a:r>
              <a:rPr lang="en-US" altLang="ko-KR" dirty="0">
                <a:solidFill>
                  <a:srgbClr val="FF0000"/>
                </a:solidFill>
              </a:rPr>
              <a:t>print()</a:t>
            </a:r>
            <a:r>
              <a:rPr lang="ko-KR" altLang="en-US" dirty="0">
                <a:solidFill>
                  <a:srgbClr val="FF0000"/>
                </a:solidFill>
              </a:rPr>
              <a:t>에서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가 출력되기 전에 </a:t>
            </a:r>
            <a:r>
              <a:rPr lang="en-US" altLang="ko-KR" dirty="0">
                <a:solidFill>
                  <a:srgbClr val="FF0000"/>
                </a:solidFill>
              </a:rPr>
              <a:t>for</a:t>
            </a:r>
            <a:r>
              <a:rPr lang="ko-KR" altLang="en-US" dirty="0">
                <a:solidFill>
                  <a:srgbClr val="FF0000"/>
                </a:solidFill>
              </a:rPr>
              <a:t>문 탈출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B80C22-AF14-4ADB-8E17-A56150C338A0}"/>
              </a:ext>
            </a:extLst>
          </p:cNvPr>
          <p:cNvSpPr/>
          <p:nvPr/>
        </p:nvSpPr>
        <p:spPr>
          <a:xfrm>
            <a:off x="1676957" y="5553857"/>
            <a:ext cx="1678639" cy="4694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30DE62-7D18-45F5-A4BA-4F1026BDB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494" y="4466180"/>
            <a:ext cx="1105054" cy="12003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396532-EF40-4524-A6C9-D8E4DB84E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0352" y="4466180"/>
            <a:ext cx="1181265" cy="11907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0CCAED4-04B1-4663-A449-30BC0D10C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3792" y="4466180"/>
            <a:ext cx="1228896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24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다중 </a:t>
            </a:r>
            <a:r>
              <a:rPr lang="ko-KR" altLang="en-US" b="1" dirty="0" err="1">
                <a:latin typeface="+mn-lt"/>
              </a:rPr>
              <a:t>반복문</a:t>
            </a:r>
            <a:endParaRPr lang="ko-KR" altLang="en-US" b="1" dirty="0">
              <a:latin typeface="+mn-lt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NanumGothic" panose="020D0604000000000000" pitchFamily="34" charset="-127"/>
              </a:rPr>
              <a:t>Continue</a:t>
            </a: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반복문을 다시 시작하라는 키워드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en-US" altLang="ko-KR" dirty="0">
                <a:ea typeface="NanumGothic" panose="020D0604000000000000" pitchFamily="34" charset="-127"/>
              </a:rPr>
              <a:t>Continue</a:t>
            </a:r>
            <a:r>
              <a:rPr lang="ko-KR" altLang="en-US" dirty="0">
                <a:ea typeface="NanumGothic" panose="020D0604000000000000" pitchFamily="34" charset="-127"/>
              </a:rPr>
              <a:t>를</a:t>
            </a:r>
            <a:r>
              <a:rPr lang="en-US" altLang="ko-KR" dirty="0">
                <a:ea typeface="NanumGothic" panose="020D0604000000000000" pitchFamily="34" charset="-127"/>
              </a:rPr>
              <a:t> </a:t>
            </a:r>
            <a:r>
              <a:rPr lang="ko-KR" altLang="en-US" dirty="0">
                <a:ea typeface="NanumGothic" panose="020D0604000000000000" pitchFamily="34" charset="-127"/>
              </a:rPr>
              <a:t>만나면 밑으로 내려가지 않고 자신이 속한 반복문을 새로 시작함 </a:t>
            </a:r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D383B0-FDD4-4067-B8B3-AB6579174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01" y="3429000"/>
            <a:ext cx="6144482" cy="2429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374A56-BE7E-4F38-BDEF-481A5CCB8DF4}"/>
              </a:ext>
            </a:extLst>
          </p:cNvPr>
          <p:cNvSpPr txBox="1"/>
          <p:nvPr/>
        </p:nvSpPr>
        <p:spPr>
          <a:xfrm>
            <a:off x="4917104" y="3892732"/>
            <a:ext cx="5400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Num</a:t>
            </a:r>
            <a:r>
              <a:rPr lang="ko-KR" altLang="en-US" sz="1600" dirty="0">
                <a:solidFill>
                  <a:srgbClr val="FF0000"/>
                </a:solidFill>
              </a:rPr>
              <a:t>이 </a:t>
            </a:r>
            <a:r>
              <a:rPr lang="en-US" altLang="ko-KR" sz="1600" dirty="0">
                <a:solidFill>
                  <a:srgbClr val="FF0000"/>
                </a:solidFill>
              </a:rPr>
              <a:t>5</a:t>
            </a:r>
            <a:r>
              <a:rPr lang="ko-KR" altLang="en-US" sz="1600" dirty="0">
                <a:solidFill>
                  <a:srgbClr val="FF0000"/>
                </a:solidFill>
              </a:rPr>
              <a:t>가 되면 </a:t>
            </a:r>
            <a:r>
              <a:rPr lang="en-US" altLang="ko-KR" sz="1600" dirty="0">
                <a:solidFill>
                  <a:srgbClr val="FF0000"/>
                </a:solidFill>
              </a:rPr>
              <a:t>9</a:t>
            </a:r>
            <a:r>
              <a:rPr lang="ko-KR" altLang="en-US" sz="1600" dirty="0">
                <a:solidFill>
                  <a:srgbClr val="FF0000"/>
                </a:solidFill>
              </a:rPr>
              <a:t>번째 줄 </a:t>
            </a:r>
            <a:r>
              <a:rPr lang="en-US" altLang="ko-KR" sz="1600" dirty="0">
                <a:solidFill>
                  <a:srgbClr val="FF0000"/>
                </a:solidFill>
              </a:rPr>
              <a:t>print()</a:t>
            </a:r>
            <a:r>
              <a:rPr lang="ko-KR" altLang="en-US" sz="1600" dirty="0">
                <a:solidFill>
                  <a:srgbClr val="FF0000"/>
                </a:solidFill>
              </a:rPr>
              <a:t>가 실행되지 않고</a:t>
            </a:r>
            <a:r>
              <a:rPr lang="en-US" altLang="ko-KR" sz="1600" dirty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4</a:t>
            </a:r>
            <a:r>
              <a:rPr lang="ko-KR" altLang="en-US" sz="1600" dirty="0">
                <a:solidFill>
                  <a:srgbClr val="FF0000"/>
                </a:solidFill>
              </a:rPr>
              <a:t>번째 줄 </a:t>
            </a:r>
            <a:r>
              <a:rPr lang="en-US" altLang="ko-KR" sz="1600" dirty="0">
                <a:solidFill>
                  <a:srgbClr val="FF0000"/>
                </a:solidFill>
              </a:rPr>
              <a:t>num</a:t>
            </a:r>
            <a:r>
              <a:rPr lang="ko-KR" altLang="en-US" sz="1600" dirty="0">
                <a:solidFill>
                  <a:srgbClr val="FF0000"/>
                </a:solidFill>
              </a:rPr>
              <a:t>을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사용하는 </a:t>
            </a:r>
            <a:r>
              <a:rPr lang="en-US" altLang="ko-KR" sz="1600" dirty="0">
                <a:solidFill>
                  <a:srgbClr val="FF0000"/>
                </a:solidFill>
              </a:rPr>
              <a:t>for</a:t>
            </a:r>
            <a:r>
              <a:rPr lang="ko-KR" altLang="en-US" sz="1600" dirty="0">
                <a:solidFill>
                  <a:srgbClr val="FF0000"/>
                </a:solidFill>
              </a:rPr>
              <a:t>문이 새로운 값으로 시작됨</a:t>
            </a:r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B80C22-AF14-4ADB-8E17-A56150C338A0}"/>
              </a:ext>
            </a:extLst>
          </p:cNvPr>
          <p:cNvSpPr/>
          <p:nvPr/>
        </p:nvSpPr>
        <p:spPr>
          <a:xfrm>
            <a:off x="2314521" y="4677223"/>
            <a:ext cx="1510860" cy="608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1FDE9C-607F-4820-BCF6-14C18178C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430" y="4624025"/>
            <a:ext cx="1247949" cy="20386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D22C1B1-BDC0-46A3-BB4C-CDAE3E25B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267" y="4624025"/>
            <a:ext cx="1343212" cy="20957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599510-A380-42ED-B896-B21158662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4485" y="4624025"/>
            <a:ext cx="1267002" cy="194337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95FDC0-1A53-475B-ACA7-E90E6E8289E9}"/>
              </a:ext>
            </a:extLst>
          </p:cNvPr>
          <p:cNvSpPr/>
          <p:nvPr/>
        </p:nvSpPr>
        <p:spPr>
          <a:xfrm>
            <a:off x="3069951" y="5996491"/>
            <a:ext cx="4272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Num</a:t>
            </a:r>
            <a:r>
              <a:rPr lang="ko-KR" altLang="en-US" dirty="0">
                <a:solidFill>
                  <a:srgbClr val="FF0000"/>
                </a:solidFill>
              </a:rPr>
              <a:t>이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일 때 </a:t>
            </a:r>
            <a:r>
              <a:rPr lang="en-US" altLang="ko-KR" dirty="0" err="1">
                <a:solidFill>
                  <a:srgbClr val="FF0000"/>
                </a:solidFill>
              </a:rPr>
              <a:t>printf</a:t>
            </a:r>
            <a:r>
              <a:rPr lang="en-US" altLang="ko-KR" dirty="0">
                <a:solidFill>
                  <a:srgbClr val="FF0000"/>
                </a:solidFill>
              </a:rPr>
              <a:t>()</a:t>
            </a:r>
            <a:r>
              <a:rPr lang="ko-KR" altLang="en-US" dirty="0">
                <a:solidFill>
                  <a:srgbClr val="FF0000"/>
                </a:solidFill>
              </a:rPr>
              <a:t>를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지나쳐갔기에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에 대한 값 출력은 없음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896C85-0756-4F90-9307-F06069F67F9D}"/>
              </a:ext>
            </a:extLst>
          </p:cNvPr>
          <p:cNvSpPr/>
          <p:nvPr/>
        </p:nvSpPr>
        <p:spPr>
          <a:xfrm>
            <a:off x="7154883" y="5525417"/>
            <a:ext cx="4198917" cy="451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5585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 과제</a:t>
            </a:r>
            <a:r>
              <a:rPr lang="en-US" altLang="ko-KR" b="1"/>
              <a:t>_1</a:t>
            </a:r>
            <a:endParaRPr lang="ko-KR" altLang="en-US" b="1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ea typeface="NanumGothic" panose="020D0604000000000000" pitchFamily="34" charset="-127"/>
              </a:rPr>
              <a:t>4</a:t>
            </a:r>
            <a:r>
              <a:rPr lang="ko-KR" altLang="en-US" sz="3200">
                <a:ea typeface="NanumGothic" panose="020D0604000000000000" pitchFamily="34" charset="-127"/>
              </a:rPr>
              <a:t>주차 </a:t>
            </a:r>
            <a:r>
              <a:rPr lang="ko-KR" altLang="en-US" sz="3200" dirty="0">
                <a:ea typeface="NanumGothic" panose="020D0604000000000000" pitchFamily="34" charset="-127"/>
              </a:rPr>
              <a:t>수업 중 실습 과제 심화로</a:t>
            </a:r>
            <a:r>
              <a:rPr lang="en-US" altLang="ko-KR" sz="3200" dirty="0">
                <a:ea typeface="NanumGothic" panose="020D0604000000000000" pitchFamily="34" charset="-127"/>
              </a:rPr>
              <a:t>, for</a:t>
            </a:r>
            <a:r>
              <a:rPr lang="ko-KR" altLang="en-US" sz="3200" dirty="0">
                <a:ea typeface="NanumGothic" panose="020D0604000000000000" pitchFamily="34" charset="-127"/>
              </a:rPr>
              <a:t>문을 이용하여 홀짝 게임을  </a:t>
            </a:r>
            <a:r>
              <a:rPr lang="en-US" altLang="ko-KR" sz="3200" dirty="0">
                <a:ea typeface="NanumGothic" panose="020D0604000000000000" pitchFamily="34" charset="-127"/>
              </a:rPr>
              <a:t>3</a:t>
            </a:r>
            <a:r>
              <a:rPr lang="ko-KR" altLang="en-US" sz="3200" dirty="0">
                <a:ea typeface="NanumGothic" panose="020D0604000000000000" pitchFamily="34" charset="-127"/>
              </a:rPr>
              <a:t>번 하고</a:t>
            </a:r>
            <a:r>
              <a:rPr lang="en-US" altLang="ko-KR" sz="3200" dirty="0">
                <a:ea typeface="NanumGothic" panose="020D0604000000000000" pitchFamily="34" charset="-127"/>
              </a:rPr>
              <a:t>, 3</a:t>
            </a:r>
            <a:r>
              <a:rPr lang="ko-KR" altLang="en-US" sz="3200" dirty="0">
                <a:ea typeface="NanumGothic" panose="020D0604000000000000" pitchFamily="34" charset="-127"/>
              </a:rPr>
              <a:t>번의 게임이 끝나면 사용자가 이긴 횟수와 컴퓨터가 이긴 횟수를 출력하는 코드를 만들어보자</a:t>
            </a:r>
            <a:r>
              <a:rPr lang="en-US" altLang="ko-KR" sz="3200" dirty="0">
                <a:ea typeface="NanumGothic" panose="020D0604000000000000" pitchFamily="34" charset="-127"/>
              </a:rPr>
              <a:t>.</a:t>
            </a:r>
            <a:r>
              <a:rPr lang="ko-KR" altLang="en-US" sz="3200" dirty="0">
                <a:ea typeface="NanumGothic" panose="020D0604000000000000" pitchFamily="34" charset="-127"/>
              </a:rPr>
              <a:t> 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marL="0" indent="0">
              <a:buNone/>
            </a:pPr>
            <a:endParaRPr lang="en-US" altLang="ko-KR" sz="3200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E3A1C1-B09C-405A-98CF-E55F81405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929" y="3182728"/>
            <a:ext cx="2467319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42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 과제</a:t>
            </a:r>
            <a:r>
              <a:rPr lang="en-US" altLang="ko-KR" b="1" dirty="0"/>
              <a:t>_2</a:t>
            </a:r>
            <a:endParaRPr lang="ko-KR" altLang="en-US" b="1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NanumGothic" panose="020D0604000000000000" pitchFamily="34" charset="-127"/>
              </a:rPr>
              <a:t>컴퓨터가 무작위로 </a:t>
            </a:r>
            <a:r>
              <a:rPr lang="en-US" altLang="ko-KR" dirty="0">
                <a:ea typeface="NanumGothic" panose="020D0604000000000000" pitchFamily="34" charset="-127"/>
              </a:rPr>
              <a:t>1</a:t>
            </a:r>
            <a:r>
              <a:rPr lang="ko-KR" altLang="en-US" dirty="0">
                <a:ea typeface="NanumGothic" panose="020D0604000000000000" pitchFamily="34" charset="-127"/>
              </a:rPr>
              <a:t>에서 </a:t>
            </a:r>
            <a:r>
              <a:rPr lang="en-US" altLang="ko-KR" dirty="0">
                <a:ea typeface="NanumGothic" panose="020D0604000000000000" pitchFamily="34" charset="-127"/>
              </a:rPr>
              <a:t>20 </a:t>
            </a:r>
            <a:r>
              <a:rPr lang="ko-KR" altLang="en-US" dirty="0">
                <a:ea typeface="NanumGothic" panose="020D0604000000000000" pitchFamily="34" charset="-127"/>
              </a:rPr>
              <a:t>사이의 수 중 하나를 고르면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>
                <a:ea typeface="NanumGothic" panose="020D0604000000000000" pitchFamily="34" charset="-127"/>
              </a:rPr>
              <a:t>사용자가 이 숫자를 맞추는 스무고개 게임 코드를 </a:t>
            </a:r>
            <a:r>
              <a:rPr lang="ko-KR" altLang="en-US" dirty="0" err="1">
                <a:ea typeface="NanumGothic" panose="020D0604000000000000" pitchFamily="34" charset="-127"/>
              </a:rPr>
              <a:t>작성하시오</a:t>
            </a:r>
            <a:r>
              <a:rPr lang="en-US" altLang="ko-KR" dirty="0">
                <a:ea typeface="NanumGothic" panose="020D0604000000000000" pitchFamily="34" charset="-127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ea typeface="NanumGothic" panose="020D0604000000000000" pitchFamily="34" charset="-127"/>
              </a:rPr>
              <a:t>(</a:t>
            </a:r>
            <a:r>
              <a:rPr lang="ko-KR" altLang="en-US" dirty="0">
                <a:ea typeface="NanumGothic" panose="020D0604000000000000" pitchFamily="34" charset="-127"/>
              </a:rPr>
              <a:t>이 게임은 사용자가 맞출 때 까지 반복된다</a:t>
            </a:r>
            <a:r>
              <a:rPr lang="en-US" altLang="ko-KR" dirty="0">
                <a:ea typeface="NanumGothic" panose="020D0604000000000000" pitchFamily="34" charset="-127"/>
              </a:rPr>
              <a:t>.)</a:t>
            </a:r>
          </a:p>
          <a:p>
            <a:pPr marL="0" indent="0">
              <a:buNone/>
            </a:pPr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404B3B-3E10-4FE4-B1C0-21B7541B6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788" y="3314174"/>
            <a:ext cx="2276793" cy="17623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9F5F51-D386-43FD-9A00-503CC0582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7873" y="3314174"/>
            <a:ext cx="2219635" cy="22196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736962D-E3CE-493F-A935-64BEAF3ED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100" y="3314174"/>
            <a:ext cx="5050236" cy="340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61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F3502-8DF8-8848-8A1A-72E176A8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b="1" dirty="0"/>
              <a:t>실습</a:t>
            </a:r>
            <a:r>
              <a:rPr kumimoji="1" lang="ko-KR" altLang="en-US" b="1" dirty="0"/>
              <a:t> 시 유의사항 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85B70-BE78-D548-B2D9-4A0741625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400" dirty="0"/>
              <a:t>실습</a:t>
            </a:r>
            <a:r>
              <a:rPr kumimoji="1" lang="ko-KR" altLang="en-US" sz="2400"/>
              <a:t> 혹은 과제 질문은 조교 이메일로 문의</a:t>
            </a:r>
            <a:endParaRPr kumimoji="1" lang="en-US" altLang="ko-KR" sz="2400" dirty="0"/>
          </a:p>
          <a:p>
            <a:pPr lvl="1"/>
            <a:r>
              <a:rPr kumimoji="1" lang="ko-KR" altLang="en-US" sz="1800" dirty="0"/>
              <a:t>김현정 </a:t>
            </a:r>
            <a:r>
              <a:rPr kumimoji="1" lang="en-US" altLang="ko-KR" sz="1800" dirty="0"/>
              <a:t>TA : </a:t>
            </a:r>
            <a:r>
              <a:rPr kumimoji="1" lang="en-US" altLang="ko-KR" sz="1800" dirty="0">
                <a:hlinkClick r:id="rId2"/>
              </a:rPr>
              <a:t>wonderland6773@gmail.com</a:t>
            </a:r>
            <a:r>
              <a:rPr kumimoji="1" lang="en-US" altLang="ko-KR" sz="1800" dirty="0"/>
              <a:t> </a:t>
            </a:r>
            <a:endParaRPr kumimoji="1" lang="en-US" altLang="ko-Kore-KR" sz="1800" dirty="0"/>
          </a:p>
          <a:p>
            <a:pPr lvl="1"/>
            <a:r>
              <a:rPr kumimoji="1" lang="ko-KR" altLang="en-US" sz="1800" dirty="0"/>
              <a:t>코드에 대한 문의는 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스크린 샷이 아닌 </a:t>
            </a:r>
            <a:r>
              <a:rPr kumimoji="1" lang="ko-KR" altLang="en-US" sz="1800" b="1" u="sng" dirty="0">
                <a:solidFill>
                  <a:srgbClr val="FF0000"/>
                </a:solidFill>
              </a:rPr>
              <a:t>텍스트 코드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로 문의</a:t>
            </a:r>
            <a:endParaRPr kumimoji="1" lang="en-US" altLang="ko-KR" sz="1800" b="1" dirty="0">
              <a:solidFill>
                <a:srgbClr val="FF0000"/>
              </a:solidFill>
            </a:endParaRPr>
          </a:p>
          <a:p>
            <a:pPr lvl="1"/>
            <a:r>
              <a:rPr kumimoji="1" lang="ko-KR" altLang="en-US" sz="1800" b="1" dirty="0">
                <a:solidFill>
                  <a:srgbClr val="FF0000"/>
                </a:solidFill>
              </a:rPr>
              <a:t>과제 </a:t>
            </a:r>
            <a:r>
              <a:rPr kumimoji="1" lang="ko-KR" altLang="en-US" sz="1800" b="1" u="sng" dirty="0">
                <a:solidFill>
                  <a:srgbClr val="FF0000"/>
                </a:solidFill>
              </a:rPr>
              <a:t>하루 전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에는 받지 않음</a:t>
            </a:r>
            <a:endParaRPr kumimoji="1" lang="en-US" altLang="ko-KR" sz="1800" b="1" dirty="0">
              <a:solidFill>
                <a:srgbClr val="FF0000"/>
              </a:solidFill>
            </a:endParaRPr>
          </a:p>
          <a:p>
            <a:pPr lvl="1"/>
            <a:r>
              <a:rPr kumimoji="1" lang="ko-KR" altLang="en-US" sz="2000" dirty="0"/>
              <a:t>화요일 자정까지 마감인 과제는 월요일 자정까지 문의 받음</a:t>
            </a:r>
            <a:endParaRPr kumimoji="1" lang="en-US" altLang="ko-Kore-KR" sz="1400" dirty="0"/>
          </a:p>
          <a:p>
            <a:pPr lvl="2"/>
            <a:endParaRPr kumimoji="1" lang="en-US" altLang="ko-Kore-KR" sz="1400" dirty="0"/>
          </a:p>
          <a:p>
            <a:r>
              <a:rPr kumimoji="1" lang="ko-KR" altLang="en-US" sz="2200" dirty="0"/>
              <a:t>과제 제출 기한</a:t>
            </a:r>
            <a:endParaRPr kumimoji="1" lang="en-US" altLang="ko-KR" sz="2200" dirty="0"/>
          </a:p>
          <a:p>
            <a:pPr lvl="1"/>
            <a:r>
              <a:rPr kumimoji="1" lang="ko-KR" altLang="en-US" sz="1800" b="1" dirty="0">
                <a:solidFill>
                  <a:srgbClr val="FF0000"/>
                </a:solidFill>
              </a:rPr>
              <a:t>파일명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: </a:t>
            </a:r>
            <a:r>
              <a:rPr kumimoji="1" lang="en-US" altLang="ko-KR" sz="1800" b="1">
                <a:solidFill>
                  <a:srgbClr val="FF0000"/>
                </a:solidFill>
              </a:rPr>
              <a:t>01.jpg, 02.jpg</a:t>
            </a:r>
            <a:endParaRPr kumimoji="1" lang="en-US" altLang="ko-KR" sz="1800" b="1" dirty="0">
              <a:solidFill>
                <a:srgbClr val="FF0000"/>
              </a:solidFill>
            </a:endParaRPr>
          </a:p>
          <a:p>
            <a:pPr lvl="2"/>
            <a:r>
              <a:rPr kumimoji="1" lang="ko-KR" altLang="en-US" sz="1600" b="1" dirty="0"/>
              <a:t>코드와 실행화면이 보이게 스크린샷 제출</a:t>
            </a:r>
            <a:endParaRPr kumimoji="1" lang="en-US" altLang="ko-KR" sz="1600" b="1" dirty="0"/>
          </a:p>
          <a:p>
            <a:pPr lvl="2"/>
            <a:r>
              <a:rPr kumimoji="1" lang="ko-KR" altLang="en-US" sz="1600" b="1" dirty="0"/>
              <a:t>실행화면 상단에 학번</a:t>
            </a:r>
            <a:r>
              <a:rPr kumimoji="1" lang="en-US" altLang="ko-KR" sz="1600" b="1" dirty="0"/>
              <a:t>_</a:t>
            </a:r>
            <a:r>
              <a:rPr kumimoji="1" lang="ko-KR" altLang="en-US" sz="1600" b="1" dirty="0"/>
              <a:t>이름 출력하기</a:t>
            </a:r>
            <a:endParaRPr kumimoji="1" lang="en-US" altLang="ko-KR" sz="1800" dirty="0"/>
          </a:p>
          <a:p>
            <a:pPr lvl="1"/>
            <a:r>
              <a:rPr kumimoji="1" lang="ko-KR" altLang="en-US" sz="1800" b="1" dirty="0">
                <a:solidFill>
                  <a:srgbClr val="FF0000"/>
                </a:solidFill>
              </a:rPr>
              <a:t>과제 공지일로부터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1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주일</a:t>
            </a:r>
            <a:endParaRPr kumimoji="1" lang="en-US" altLang="ko-KR" sz="1800" b="1" dirty="0">
              <a:solidFill>
                <a:srgbClr val="FF0000"/>
              </a:solidFill>
            </a:endParaRPr>
          </a:p>
          <a:p>
            <a:pPr lvl="1"/>
            <a:r>
              <a:rPr kumimoji="1" lang="en-US" altLang="ko-KR" sz="1800" b="1" dirty="0">
                <a:solidFill>
                  <a:srgbClr val="FF0000"/>
                </a:solidFill>
              </a:rPr>
              <a:t>4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월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4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일 화요일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23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시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59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분까지 제출</a:t>
            </a:r>
            <a:endParaRPr kumimoji="1" lang="en-US" altLang="ko-KR" sz="1800" b="1" dirty="0">
              <a:solidFill>
                <a:srgbClr val="FF0000"/>
              </a:solidFill>
            </a:endParaRPr>
          </a:p>
          <a:p>
            <a:pPr lvl="1"/>
            <a:r>
              <a:rPr kumimoji="1" lang="ko-KR" altLang="en-US" sz="1800" b="1" dirty="0">
                <a:solidFill>
                  <a:srgbClr val="FF0000"/>
                </a:solidFill>
              </a:rPr>
              <a:t>지각 제출 불가</a:t>
            </a:r>
            <a:endParaRPr kumimoji="1" lang="en-US" altLang="ko-KR" sz="18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10DC58-B4AE-8549-867A-43EC4886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04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FF4A7-13F7-4C6A-BB30-CB8255256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5AEE4-DD52-48C3-B960-20AA3EE4F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설문조사 </a:t>
            </a:r>
            <a:endParaRPr lang="en-US" altLang="ko-KR" dirty="0"/>
          </a:p>
          <a:p>
            <a:pPr lvl="1"/>
            <a:r>
              <a:rPr lang="en-US" altLang="ko-KR" dirty="0"/>
              <a:t>4/26 </a:t>
            </a:r>
            <a:r>
              <a:rPr lang="ko-KR" altLang="en-US" dirty="0"/>
              <a:t>수요일 오후 </a:t>
            </a:r>
            <a:r>
              <a:rPr lang="en-US" altLang="ko-KR" dirty="0"/>
              <a:t>6</a:t>
            </a:r>
            <a:r>
              <a:rPr lang="ko-KR" altLang="en-US" dirty="0"/>
              <a:t>시</a:t>
            </a:r>
            <a:r>
              <a:rPr lang="en-US" altLang="ko-KR" dirty="0"/>
              <a:t>: </a:t>
            </a:r>
            <a:r>
              <a:rPr lang="ko-KR" altLang="en-US"/>
              <a:t>중간고사 가능 여부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75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수업 중 실습 과제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NanumGothic" panose="020D0604000000000000" pitchFamily="34" charset="-127"/>
              </a:rPr>
              <a:t>컴퓨터는 홀과 짝 중 하나를 무작위 수로 만들어서 가지고 있다</a:t>
            </a:r>
            <a:r>
              <a:rPr lang="en-US" altLang="ko-KR" dirty="0">
                <a:ea typeface="NanumGothic" panose="020D0604000000000000" pitchFamily="34" charset="-127"/>
              </a:rPr>
              <a:t>. </a:t>
            </a:r>
            <a:r>
              <a:rPr lang="ko-KR" altLang="en-US" dirty="0">
                <a:ea typeface="NanumGothic" panose="020D0604000000000000" pitchFamily="34" charset="-127"/>
              </a:rPr>
              <a:t>사용자는 컴퓨터가 홀을 가지고 있는지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>
                <a:ea typeface="NanumGothic" panose="020D0604000000000000" pitchFamily="34" charset="-127"/>
              </a:rPr>
              <a:t>짝을 가지고 있는지 맞추는 게임을 만들자</a:t>
            </a:r>
            <a:r>
              <a:rPr lang="en-US" altLang="ko-KR" dirty="0">
                <a:ea typeface="NanumGothic" panose="020D0604000000000000" pitchFamily="34" charset="-127"/>
              </a:rPr>
              <a:t>. </a:t>
            </a:r>
            <a:r>
              <a:rPr lang="ko-KR" altLang="en-US" dirty="0">
                <a:ea typeface="NanumGothic" panose="020D0604000000000000" pitchFamily="34" charset="-127"/>
              </a:rPr>
              <a:t>이 게임에서 사용자가 맞추면 칩 </a:t>
            </a:r>
            <a:r>
              <a:rPr lang="en-US" altLang="ko-KR" dirty="0">
                <a:ea typeface="NanumGothic" panose="020D0604000000000000" pitchFamily="34" charset="-127"/>
              </a:rPr>
              <a:t>10</a:t>
            </a:r>
            <a:r>
              <a:rPr lang="ko-KR" altLang="en-US" dirty="0">
                <a:ea typeface="NanumGothic" panose="020D0604000000000000" pitchFamily="34" charset="-127"/>
              </a:rPr>
              <a:t>개를 주고 틀리면 </a:t>
            </a:r>
            <a:r>
              <a:rPr lang="en-US" altLang="ko-KR" dirty="0">
                <a:ea typeface="NanumGothic" panose="020D0604000000000000" pitchFamily="34" charset="-127"/>
              </a:rPr>
              <a:t>10</a:t>
            </a:r>
            <a:r>
              <a:rPr lang="ko-KR" altLang="en-US" dirty="0">
                <a:ea typeface="NanumGothic" panose="020D0604000000000000" pitchFamily="34" charset="-127"/>
              </a:rPr>
              <a:t>개를 뺏긴다</a:t>
            </a:r>
            <a:r>
              <a:rPr lang="en-US" altLang="ko-KR" dirty="0">
                <a:ea typeface="NanumGothic" panose="020D0604000000000000" pitchFamily="34" charset="-127"/>
              </a:rPr>
              <a:t>.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569A6-ABDE-47C5-92B7-A4132840B793}"/>
              </a:ext>
            </a:extLst>
          </p:cNvPr>
          <p:cNvSpPr txBox="1"/>
          <p:nvPr/>
        </p:nvSpPr>
        <p:spPr>
          <a:xfrm>
            <a:off x="7696199" y="71299"/>
            <a:ext cx="42261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randrange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ko-KR" altLang="en-US" dirty="0"/>
              <a:t>무작위</a:t>
            </a:r>
            <a:r>
              <a:rPr lang="en-US" altLang="ko-KR" dirty="0"/>
              <a:t> </a:t>
            </a:r>
            <a:r>
              <a:rPr lang="ko-KR" altLang="en-US" dirty="0"/>
              <a:t>수를 만들어주는 함수</a:t>
            </a:r>
            <a:endParaRPr lang="en-US" altLang="ko-KR" dirty="0"/>
          </a:p>
          <a:p>
            <a:r>
              <a:rPr lang="ko-KR" altLang="en-US" dirty="0"/>
              <a:t>사용시 가장 위에 </a:t>
            </a:r>
            <a:r>
              <a:rPr lang="en-US" altLang="ko-KR" dirty="0"/>
              <a:t>import random </a:t>
            </a:r>
            <a:r>
              <a:rPr lang="ko-KR" altLang="en-US" dirty="0"/>
              <a:t>작성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random.randrange</a:t>
            </a:r>
            <a:r>
              <a:rPr lang="en-US" altLang="ko-KR" dirty="0"/>
              <a:t>(A, B)</a:t>
            </a:r>
          </a:p>
          <a:p>
            <a:r>
              <a:rPr lang="en-US" altLang="ko-KR" dirty="0"/>
              <a:t>A</a:t>
            </a:r>
            <a:r>
              <a:rPr lang="ko-KR" altLang="en-US" dirty="0"/>
              <a:t>보다</a:t>
            </a:r>
            <a:r>
              <a:rPr lang="en-US" altLang="ko-KR" dirty="0"/>
              <a:t> </a:t>
            </a:r>
            <a:r>
              <a:rPr lang="ko-KR" altLang="en-US" dirty="0"/>
              <a:t>크거나 같고 </a:t>
            </a:r>
            <a:r>
              <a:rPr lang="en-US" altLang="ko-KR" dirty="0"/>
              <a:t>B-1</a:t>
            </a:r>
            <a:r>
              <a:rPr lang="ko-KR" altLang="en-US" dirty="0"/>
              <a:t>까지의 정수 중에서 무작위 수를 만듦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B1833D-DBD1-4B9D-B1F1-6FFED42A6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65" y="3629491"/>
            <a:ext cx="2451678" cy="11886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AA8E855-5D2B-41B5-B535-967295057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365" y="5096835"/>
            <a:ext cx="2430130" cy="12150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46ED8D3-6348-427E-9FD3-FDEE7EA2A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074" y="3173191"/>
            <a:ext cx="4564315" cy="356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1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C219C-6B38-45E6-9FAB-1D4AC75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저번 주 과제 풀이</a:t>
            </a:r>
            <a:r>
              <a:rPr lang="en-US" altLang="ko-KR" b="1" dirty="0"/>
              <a:t>_1</a:t>
            </a:r>
            <a:endParaRPr lang="ko-KR" altLang="en-US" sz="1400" b="1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57A5DA2-EBCB-44F4-A23F-58BA38119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ea typeface="NanumGothic" panose="020D0604000000000000" pitchFamily="34" charset="-127"/>
              </a:rPr>
              <a:t>4</a:t>
            </a:r>
            <a:r>
              <a:rPr lang="ko-KR" altLang="en-US" dirty="0">
                <a:ea typeface="NanumGothic" panose="020D0604000000000000" pitchFamily="34" charset="-127"/>
              </a:rPr>
              <a:t>명이서 여행을 떠나려고 하는데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>
                <a:ea typeface="NanumGothic" panose="020D0604000000000000" pitchFamily="34" charset="-127"/>
              </a:rPr>
              <a:t>서로 의견이 달라 목적지가 정해지지 않는다</a:t>
            </a:r>
            <a:r>
              <a:rPr lang="en-US" altLang="ko-KR" dirty="0">
                <a:ea typeface="NanumGothic" panose="020D0604000000000000" pitchFamily="34" charset="-127"/>
              </a:rPr>
              <a:t>. </a:t>
            </a:r>
            <a:r>
              <a:rPr lang="ko-KR" altLang="en-US" dirty="0">
                <a:ea typeface="NanumGothic" panose="020D0604000000000000" pitchFamily="34" charset="-127"/>
              </a:rPr>
              <a:t>무작위 수를 만들어 </a:t>
            </a:r>
            <a:r>
              <a:rPr lang="en-US" altLang="ko-KR" dirty="0">
                <a:ea typeface="NanumGothic" panose="020D0604000000000000" pitchFamily="34" charset="-127"/>
              </a:rPr>
              <a:t>0</a:t>
            </a:r>
            <a:r>
              <a:rPr lang="ko-KR" altLang="en-US" dirty="0">
                <a:ea typeface="NanumGothic" panose="020D0604000000000000" pitchFamily="34" charset="-127"/>
              </a:rPr>
              <a:t>이 나오면 제주도</a:t>
            </a:r>
            <a:r>
              <a:rPr lang="en-US" altLang="ko-KR" dirty="0">
                <a:ea typeface="NanumGothic" panose="020D0604000000000000" pitchFamily="34" charset="-127"/>
              </a:rPr>
              <a:t>, 1</a:t>
            </a:r>
            <a:r>
              <a:rPr lang="ko-KR" altLang="en-US" dirty="0">
                <a:ea typeface="NanumGothic" panose="020D0604000000000000" pitchFamily="34" charset="-127"/>
              </a:rPr>
              <a:t>이 나오면 사이판</a:t>
            </a:r>
            <a:r>
              <a:rPr lang="en-US" altLang="ko-KR" dirty="0">
                <a:ea typeface="NanumGothic" panose="020D0604000000000000" pitchFamily="34" charset="-127"/>
              </a:rPr>
              <a:t>, 2</a:t>
            </a:r>
            <a:r>
              <a:rPr lang="ko-KR" altLang="en-US" dirty="0">
                <a:ea typeface="NanumGothic" panose="020D0604000000000000" pitchFamily="34" charset="-127"/>
              </a:rPr>
              <a:t>와 </a:t>
            </a:r>
            <a:r>
              <a:rPr lang="en-US" altLang="ko-KR" dirty="0">
                <a:ea typeface="NanumGothic" panose="020D0604000000000000" pitchFamily="34" charset="-127"/>
              </a:rPr>
              <a:t>3</a:t>
            </a:r>
            <a:r>
              <a:rPr lang="ko-KR" altLang="en-US" dirty="0">
                <a:ea typeface="NanumGothic" panose="020D0604000000000000" pitchFamily="34" charset="-127"/>
              </a:rPr>
              <a:t>이 나오면 하와이를 가기로 했다</a:t>
            </a:r>
            <a:r>
              <a:rPr lang="en-US" altLang="ko-KR" dirty="0">
                <a:ea typeface="NanumGothic" panose="020D0604000000000000" pitchFamily="34" charset="-127"/>
              </a:rPr>
              <a:t>. If-</a:t>
            </a:r>
            <a:r>
              <a:rPr lang="en-US" altLang="ko-KR" dirty="0" err="1">
                <a:ea typeface="NanumGothic" panose="020D0604000000000000" pitchFamily="34" charset="-127"/>
              </a:rPr>
              <a:t>elif</a:t>
            </a:r>
            <a:r>
              <a:rPr lang="ko-KR" altLang="en-US" dirty="0">
                <a:ea typeface="NanumGothic" panose="020D0604000000000000" pitchFamily="34" charset="-127"/>
              </a:rPr>
              <a:t>를 사용하여 코드를 </a:t>
            </a:r>
            <a:r>
              <a:rPr lang="ko-KR" altLang="en-US" dirty="0" err="1">
                <a:ea typeface="NanumGothic" panose="020D0604000000000000" pitchFamily="34" charset="-127"/>
              </a:rPr>
              <a:t>작성하시오</a:t>
            </a:r>
            <a:r>
              <a:rPr lang="en-US" altLang="ko-KR" dirty="0">
                <a:ea typeface="NanumGothic" panose="020D0604000000000000" pitchFamily="34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5FAC90-1DCD-1E48-9458-CD61D325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CC2231-BF66-4BD4-A37D-5DB408A65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595" y="3888012"/>
            <a:ext cx="2825464" cy="4812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F3F4B5C-3492-466F-9AB1-20CB9520E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595" y="4551227"/>
            <a:ext cx="2537551" cy="4812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3C9BD3C-41F7-42B3-93BE-804D46163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357" y="3690539"/>
            <a:ext cx="4753638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69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저번 </a:t>
            </a:r>
            <a:r>
              <a:rPr lang="ko-KR" altLang="en-US" b="1"/>
              <a:t>주 과제 풀이</a:t>
            </a:r>
            <a:r>
              <a:rPr lang="en-US" altLang="ko-KR" b="1"/>
              <a:t>_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NanumGothic" panose="020D0604000000000000" pitchFamily="34" charset="-127"/>
              </a:rPr>
              <a:t>가위바위보 게임을 만들어보자</a:t>
            </a:r>
            <a:r>
              <a:rPr lang="en-US" altLang="ko-KR" dirty="0">
                <a:ea typeface="NanumGothic" panose="020D0604000000000000" pitchFamily="34" charset="-127"/>
              </a:rPr>
              <a:t>. </a:t>
            </a:r>
            <a:r>
              <a:rPr lang="ko-KR" altLang="en-US" dirty="0">
                <a:ea typeface="NanumGothic" panose="020D0604000000000000" pitchFamily="34" charset="-127"/>
              </a:rPr>
              <a:t>편의상 가위는 </a:t>
            </a:r>
            <a:r>
              <a:rPr lang="en-US" altLang="ko-KR" dirty="0">
                <a:ea typeface="NanumGothic" panose="020D0604000000000000" pitchFamily="34" charset="-127"/>
              </a:rPr>
              <a:t>0, </a:t>
            </a:r>
            <a:r>
              <a:rPr lang="ko-KR" altLang="en-US" dirty="0">
                <a:ea typeface="NanumGothic" panose="020D0604000000000000" pitchFamily="34" charset="-127"/>
              </a:rPr>
              <a:t>바위는 </a:t>
            </a:r>
            <a:r>
              <a:rPr lang="en-US" altLang="ko-KR" dirty="0">
                <a:ea typeface="NanumGothic" panose="020D0604000000000000" pitchFamily="34" charset="-127"/>
              </a:rPr>
              <a:t>1, </a:t>
            </a:r>
            <a:r>
              <a:rPr lang="ko-KR" altLang="en-US" dirty="0">
                <a:ea typeface="NanumGothic" panose="020D0604000000000000" pitchFamily="34" charset="-127"/>
              </a:rPr>
              <a:t>보는 </a:t>
            </a:r>
            <a:r>
              <a:rPr lang="en-US" altLang="ko-KR" dirty="0">
                <a:ea typeface="NanumGothic" panose="020D0604000000000000" pitchFamily="34" charset="-127"/>
              </a:rPr>
              <a:t>2</a:t>
            </a:r>
            <a:r>
              <a:rPr lang="ko-KR" altLang="en-US" dirty="0">
                <a:ea typeface="NanumGothic" panose="020D0604000000000000" pitchFamily="34" charset="-127"/>
              </a:rPr>
              <a:t>로 정한다</a:t>
            </a:r>
            <a:r>
              <a:rPr lang="en-US" altLang="ko-KR" dirty="0">
                <a:ea typeface="NanumGothic" panose="020D0604000000000000" pitchFamily="34" charset="-127"/>
              </a:rPr>
              <a:t>. </a:t>
            </a:r>
            <a:r>
              <a:rPr lang="ko-KR" altLang="en-US" dirty="0">
                <a:ea typeface="NanumGothic" panose="020D0604000000000000" pitchFamily="34" charset="-127"/>
              </a:rPr>
              <a:t>컴퓨터는 무작위로 하나를 선택하고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>
                <a:ea typeface="NanumGothic" panose="020D0604000000000000" pitchFamily="34" charset="-127"/>
              </a:rPr>
              <a:t>사용자는 가위바위보 중 하나를 입력 받아 컴퓨터와 대결하는 코드를 </a:t>
            </a:r>
            <a:r>
              <a:rPr lang="ko-KR" altLang="en-US" dirty="0" err="1">
                <a:ea typeface="NanumGothic" panose="020D0604000000000000" pitchFamily="34" charset="-127"/>
              </a:rPr>
              <a:t>작성하시오</a:t>
            </a:r>
            <a:r>
              <a:rPr lang="en-US" altLang="ko-KR" dirty="0">
                <a:ea typeface="NanumGothic" panose="020D0604000000000000" pitchFamily="34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5B5139-70F6-4541-AF82-E7D912B2A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71" y="3651627"/>
            <a:ext cx="3467144" cy="10147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933B163-2985-4425-8EC1-E9A5C6E5A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71" y="5072251"/>
            <a:ext cx="3481195" cy="10721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021192-DD91-4D4F-8E15-B2D21B218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884" y="3651627"/>
            <a:ext cx="8110912" cy="2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53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금일 실습시간</a:t>
            </a:r>
            <a:endParaRPr lang="ko-KR" altLang="en-US" dirty="0">
              <a:latin typeface="+mn-lt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3200" dirty="0" err="1">
                <a:ea typeface="NanumGothic" panose="020D0604000000000000" pitchFamily="34" charset="-127"/>
              </a:rPr>
              <a:t>반복문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3200" dirty="0">
                <a:ea typeface="NanumGothic" panose="020D0604000000000000" pitchFamily="34" charset="-127"/>
              </a:rPr>
              <a:t>While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3200" dirty="0">
                <a:ea typeface="NanumGothic" panose="020D0604000000000000" pitchFamily="34" charset="-127"/>
              </a:rPr>
              <a:t>For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>
                <a:ea typeface="NanumGothic" panose="020D0604000000000000" pitchFamily="34" charset="-127"/>
              </a:rPr>
              <a:t>다중 </a:t>
            </a:r>
            <a:r>
              <a:rPr lang="ko-KR" altLang="en-US" sz="3200" dirty="0" err="1">
                <a:ea typeface="NanumGothic" panose="020D0604000000000000" pitchFamily="34" charset="-127"/>
              </a:rPr>
              <a:t>반복문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3200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86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latin typeface="+mn-lt"/>
              </a:rPr>
              <a:t>반복문</a:t>
            </a:r>
            <a:endParaRPr lang="ko-KR" altLang="en-US" b="1" dirty="0">
              <a:latin typeface="+mn-lt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ea typeface="NanumGothic" panose="020D0604000000000000" pitchFamily="34" charset="-127"/>
              </a:rPr>
              <a:t>반복 구조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lvl="1"/>
            <a:r>
              <a:rPr lang="ko-KR" altLang="en-US" sz="2800" dirty="0">
                <a:ea typeface="NanumGothic" panose="020D0604000000000000" pitchFamily="34" charset="-127"/>
              </a:rPr>
              <a:t>조건이 만족될 때까지 실행이 반복</a:t>
            </a:r>
            <a:endParaRPr lang="en-US" altLang="ko-KR" sz="2800" dirty="0">
              <a:ea typeface="NanumGothic" panose="020D0604000000000000" pitchFamily="34" charset="-127"/>
            </a:endParaRPr>
          </a:p>
          <a:p>
            <a:pPr lvl="1"/>
            <a:r>
              <a:rPr lang="ko-KR" altLang="en-US" sz="2800" dirty="0">
                <a:ea typeface="NanumGothic" panose="020D0604000000000000" pitchFamily="34" charset="-127"/>
              </a:rPr>
              <a:t>반복문을 사용하여 코드를 간단하게 작성 가능</a:t>
            </a:r>
            <a:endParaRPr lang="en-US" altLang="ko-KR" sz="2800" dirty="0">
              <a:ea typeface="NanumGothic" panose="020D0604000000000000" pitchFamily="34" charset="-127"/>
            </a:endParaRPr>
          </a:p>
          <a:p>
            <a:pPr lvl="1"/>
            <a:r>
              <a:rPr lang="ko-KR" altLang="en-US" sz="2800" dirty="0">
                <a:ea typeface="NanumGothic" panose="020D0604000000000000" pitchFamily="34" charset="-127"/>
              </a:rPr>
              <a:t>예</a:t>
            </a:r>
            <a:r>
              <a:rPr lang="en-US" altLang="ko-KR" sz="2800" dirty="0">
                <a:ea typeface="NanumGothic" panose="020D0604000000000000" pitchFamily="34" charset="-127"/>
              </a:rPr>
              <a:t>) for, while</a:t>
            </a:r>
          </a:p>
          <a:p>
            <a:pPr lvl="1"/>
            <a:endParaRPr lang="en-US" altLang="ko-KR" sz="2800" dirty="0">
              <a:ea typeface="NanumGothic" panose="020D0604000000000000" pitchFamily="34" charset="-127"/>
            </a:endParaRPr>
          </a:p>
          <a:p>
            <a:r>
              <a:rPr lang="ko-KR" altLang="en-US" sz="3200" dirty="0">
                <a:ea typeface="NanumGothic" panose="020D0604000000000000" pitchFamily="34" charset="-127"/>
              </a:rPr>
              <a:t>반복문의 구성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lvl="1"/>
            <a:r>
              <a:rPr lang="ko-KR" altLang="en-US" sz="2800" dirty="0">
                <a:ea typeface="NanumGothic" panose="020D0604000000000000" pitchFamily="34" charset="-127"/>
              </a:rPr>
              <a:t>초기값</a:t>
            </a:r>
            <a:r>
              <a:rPr lang="en-US" altLang="ko-KR" sz="2800" dirty="0">
                <a:ea typeface="NanumGothic" panose="020D0604000000000000" pitchFamily="34" charset="-127"/>
              </a:rPr>
              <a:t>: </a:t>
            </a:r>
            <a:r>
              <a:rPr lang="ko-KR" altLang="en-US" sz="2800" dirty="0">
                <a:ea typeface="NanumGothic" panose="020D0604000000000000" pitchFamily="34" charset="-127"/>
              </a:rPr>
              <a:t>반복을 시작하는 값</a:t>
            </a:r>
            <a:endParaRPr lang="en-US" altLang="ko-KR" sz="2800" dirty="0">
              <a:ea typeface="NanumGothic" panose="020D0604000000000000" pitchFamily="34" charset="-127"/>
            </a:endParaRPr>
          </a:p>
          <a:p>
            <a:pPr lvl="1"/>
            <a:r>
              <a:rPr lang="ko-KR" altLang="en-US" sz="2800" dirty="0">
                <a:ea typeface="NanumGothic" panose="020D0604000000000000" pitchFamily="34" charset="-127"/>
              </a:rPr>
              <a:t>반복 조건</a:t>
            </a:r>
            <a:r>
              <a:rPr lang="en-US" altLang="ko-KR" sz="2800" dirty="0">
                <a:ea typeface="NanumGothic" panose="020D0604000000000000" pitchFamily="34" charset="-127"/>
              </a:rPr>
              <a:t>: </a:t>
            </a:r>
            <a:r>
              <a:rPr lang="ko-KR" altLang="en-US" sz="2800" dirty="0">
                <a:ea typeface="NanumGothic" panose="020D0604000000000000" pitchFamily="34" charset="-127"/>
              </a:rPr>
              <a:t>참인 동안 반복되는 조건식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sz="2800" dirty="0">
                <a:ea typeface="NanumGothic" panose="020D0604000000000000" pitchFamily="34" charset="-127"/>
              </a:rPr>
              <a:t>증가</a:t>
            </a:r>
            <a:r>
              <a:rPr lang="en-US" altLang="ko-KR" sz="2800" dirty="0">
                <a:ea typeface="NanumGothic" panose="020D0604000000000000" pitchFamily="34" charset="-127"/>
              </a:rPr>
              <a:t>/</a:t>
            </a:r>
            <a:r>
              <a:rPr lang="ko-KR" altLang="en-US" sz="2800" dirty="0">
                <a:ea typeface="NanumGothic" panose="020D0604000000000000" pitchFamily="34" charset="-127"/>
              </a:rPr>
              <a:t>감소</a:t>
            </a:r>
            <a:r>
              <a:rPr lang="en-US" altLang="ko-KR" sz="2800" dirty="0">
                <a:ea typeface="NanumGothic" panose="020D0604000000000000" pitchFamily="34" charset="-127"/>
              </a:rPr>
              <a:t>: </a:t>
            </a:r>
            <a:r>
              <a:rPr lang="ko-KR" altLang="en-US" sz="2800" dirty="0">
                <a:ea typeface="NanumGothic" panose="020D0604000000000000" pitchFamily="34" charset="-127"/>
              </a:rPr>
              <a:t>조건의 값을 증가</a:t>
            </a:r>
            <a:r>
              <a:rPr lang="en-US" altLang="ko-KR" sz="2800" dirty="0">
                <a:ea typeface="NanumGothic" panose="020D0604000000000000" pitchFamily="34" charset="-127"/>
              </a:rPr>
              <a:t>, </a:t>
            </a:r>
            <a:r>
              <a:rPr lang="ko-KR" altLang="en-US" sz="2800" dirty="0">
                <a:ea typeface="NanumGothic" panose="020D0604000000000000" pitchFamily="34" charset="-127"/>
              </a:rPr>
              <a:t>감소시키는 </a:t>
            </a:r>
            <a:r>
              <a:rPr lang="ko-KR" altLang="en-US" sz="2800" dirty="0" err="1">
                <a:ea typeface="NanumGothic" panose="020D0604000000000000" pitchFamily="34" charset="-127"/>
              </a:rPr>
              <a:t>연산식</a:t>
            </a:r>
            <a:endParaRPr lang="en-US" altLang="ko-KR" sz="2800" dirty="0">
              <a:ea typeface="NanumGothic" panose="020D0604000000000000" pitchFamily="34" charset="-127"/>
            </a:endParaRPr>
          </a:p>
          <a:p>
            <a:pPr lvl="1"/>
            <a:endParaRPr lang="en-US" altLang="ko-KR" sz="2800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027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latin typeface="+mn-lt"/>
              </a:rPr>
              <a:t>반복문</a:t>
            </a:r>
            <a:endParaRPr lang="ko-KR" altLang="en-US" b="1" dirty="0">
              <a:latin typeface="+mn-lt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800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BA157B-9EA8-46FD-9FF7-59A3DC793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32145"/>
            <a:ext cx="6287377" cy="8668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363EE59-AF6F-4573-8F3E-E6A30F30D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982" y="4132145"/>
            <a:ext cx="1162212" cy="8002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204DCF-581C-4ABD-8034-70316CBC8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9142" y="1825625"/>
            <a:ext cx="504895" cy="6763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A73547-6148-4825-A9C7-4770427188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825625"/>
            <a:ext cx="1933845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69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74FF742E-61B9-487C-A6F9-01BAD694D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sz="3200" dirty="0">
                <a:ea typeface="나눔고딕" panose="020D0604000000000000"/>
              </a:rPr>
              <a:t>While</a:t>
            </a:r>
            <a:r>
              <a:rPr lang="ko-KR" altLang="en-US" sz="3200" dirty="0">
                <a:ea typeface="나눔고딕" panose="020D0604000000000000"/>
              </a:rPr>
              <a:t>문</a:t>
            </a:r>
            <a:endParaRPr lang="en-US" altLang="ko-KR" sz="3200" dirty="0">
              <a:ea typeface="나눔고딕" panose="020D0604000000000000"/>
            </a:endParaRPr>
          </a:p>
          <a:p>
            <a:pPr lvl="1"/>
            <a:r>
              <a:rPr lang="ko-KR" altLang="en-US" sz="2800" dirty="0">
                <a:ea typeface="나눔고딕" panose="020D0604000000000000"/>
              </a:rPr>
              <a:t>조건이 만족될 때 까지 블록을 반복</a:t>
            </a:r>
            <a:endParaRPr lang="en-US" altLang="ko-KR" sz="2800" dirty="0">
              <a:ea typeface="나눔고딕" panose="020D0604000000000000"/>
            </a:endParaRPr>
          </a:p>
          <a:p>
            <a:pPr lvl="1"/>
            <a:r>
              <a:rPr lang="ko-KR" altLang="en-US" sz="2800" dirty="0">
                <a:ea typeface="나눔고딕" panose="020D0604000000000000"/>
              </a:rPr>
              <a:t>블록에 속한 코드는 들여쓰기 해야함</a:t>
            </a:r>
            <a:endParaRPr lang="en-US" altLang="ko-KR" sz="2800" dirty="0">
              <a:ea typeface="나눔고딕" panose="020D0604000000000000"/>
            </a:endParaRPr>
          </a:p>
          <a:p>
            <a:pPr lvl="1"/>
            <a:r>
              <a:rPr lang="ko-KR" altLang="en-US" sz="2800" u="sng" dirty="0">
                <a:ea typeface="나눔고딕" panose="020D0604000000000000"/>
              </a:rPr>
              <a:t>반복 조건만 있기 때문에</a:t>
            </a:r>
            <a:r>
              <a:rPr lang="en-US" altLang="ko-KR" sz="2800" u="sng" dirty="0">
                <a:ea typeface="나눔고딕" panose="020D0604000000000000"/>
              </a:rPr>
              <a:t>, </a:t>
            </a:r>
            <a:r>
              <a:rPr lang="ko-KR" altLang="en-US" sz="2800" u="sng" dirty="0">
                <a:ea typeface="나눔고딕" panose="020D0604000000000000"/>
              </a:rPr>
              <a:t>초기값과 증감을 따로 </a:t>
            </a:r>
            <a:r>
              <a:rPr lang="ko-KR" altLang="en-US" sz="2800" u="sng" dirty="0" err="1">
                <a:ea typeface="나눔고딕" panose="020D0604000000000000"/>
              </a:rPr>
              <a:t>만들어줘야함</a:t>
            </a:r>
            <a:endParaRPr lang="en-US" altLang="ko-KR" sz="2800" u="sng" dirty="0">
              <a:ea typeface="나눔고딕" panose="020D0604000000000000"/>
            </a:endParaRPr>
          </a:p>
          <a:p>
            <a:pPr lvl="2"/>
            <a:r>
              <a:rPr lang="ko-KR" altLang="en-US" sz="2800" dirty="0">
                <a:ea typeface="나눔고딕" panose="020D0604000000000000"/>
              </a:rPr>
              <a:t>몇 번 반복 될지 모르는 경우에 사용</a:t>
            </a:r>
            <a:endParaRPr lang="en-US" altLang="ko-KR" sz="2800" dirty="0">
              <a:ea typeface="나눔고딕" panose="020D0604000000000000"/>
            </a:endParaRP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>
                <a:latin typeface="+mn-lt"/>
              </a:rPr>
              <a:t>while</a:t>
            </a:r>
            <a:endParaRPr lang="ko-KR" altLang="en-US" b="1" dirty="0">
              <a:latin typeface="+mn-lt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1CEC6-BD5F-474D-8F44-E1B7159444B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5" name="내용 개체 틀 6">
            <a:extLst>
              <a:ext uri="{FF2B5EF4-FFF2-40B4-BE49-F238E27FC236}">
                <a16:creationId xmlns:a16="http://schemas.microsoft.com/office/drawing/2014/main" id="{7C67B836-F24A-4805-BB1F-B189CF33388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800" dirty="0"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226086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571FAE5C9783B409AE973E9951BD30D" ma:contentTypeVersion="8" ma:contentTypeDescription="새 문서를 만듭니다." ma:contentTypeScope="" ma:versionID="a680276e835d01b5d79d2ac148175455">
  <xsd:schema xmlns:xsd="http://www.w3.org/2001/XMLSchema" xmlns:xs="http://www.w3.org/2001/XMLSchema" xmlns:p="http://schemas.microsoft.com/office/2006/metadata/properties" xmlns:ns3="4237baa0-6fbd-4460-82d3-98341173598a" targetNamespace="http://schemas.microsoft.com/office/2006/metadata/properties" ma:root="true" ma:fieldsID="cf09193de451bc1bdc41a58c0efa92dc" ns3:_="">
    <xsd:import namespace="4237baa0-6fbd-4460-82d3-98341173598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37baa0-6fbd-4460-82d3-9834117359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44F706-E4CC-4D43-B21D-3D7E125CD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37baa0-6fbd-4460-82d3-9834117359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B2AD89-CB2E-4978-8EDA-E46F80890A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563712-4857-43E9-A00D-A3F68F4BC281}">
  <ds:schemaRefs>
    <ds:schemaRef ds:uri="4237baa0-6fbd-4460-82d3-98341173598a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640</Words>
  <Application>Microsoft Office PowerPoint</Application>
  <PresentationFormat>와이드스크린</PresentationFormat>
  <Paragraphs>115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NanumGothic</vt:lpstr>
      <vt:lpstr>NanumGothic</vt:lpstr>
      <vt:lpstr>맑은 고딕</vt:lpstr>
      <vt:lpstr>Arial</vt:lpstr>
      <vt:lpstr>Office 테마</vt:lpstr>
      <vt:lpstr>컴퓨터과학적사고_5주차 실습</vt:lpstr>
      <vt:lpstr>공지</vt:lpstr>
      <vt:lpstr>수업 중 실습 과제</vt:lpstr>
      <vt:lpstr>저번 주 과제 풀이_1</vt:lpstr>
      <vt:lpstr>저번 주 과제 풀이_2</vt:lpstr>
      <vt:lpstr>금일 실습시간</vt:lpstr>
      <vt:lpstr>반복문</vt:lpstr>
      <vt:lpstr>반복문</vt:lpstr>
      <vt:lpstr>while</vt:lpstr>
      <vt:lpstr>while</vt:lpstr>
      <vt:lpstr>for</vt:lpstr>
      <vt:lpstr>for</vt:lpstr>
      <vt:lpstr>다중 반복문</vt:lpstr>
      <vt:lpstr>다중 반복문</vt:lpstr>
      <vt:lpstr>다중 반복문</vt:lpstr>
      <vt:lpstr>실습 과제_1</vt:lpstr>
      <vt:lpstr>실습 과제_2</vt:lpstr>
      <vt:lpstr>실습 시 유의사항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컴퓨터과학적사고- 1주차 실습</dc:title>
  <dc:creator>김현정</dc:creator>
  <cp:lastModifiedBy>김현정</cp:lastModifiedBy>
  <cp:revision>37</cp:revision>
  <dcterms:created xsi:type="dcterms:W3CDTF">2022-09-01T06:32:13Z</dcterms:created>
  <dcterms:modified xsi:type="dcterms:W3CDTF">2023-03-29T00:52:39Z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0x010100D571FAE5C9783B409AE973E9951BD30D</vt:lpwstr>
  </property>
</Properties>
</file>