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311" r:id="rId6"/>
    <p:sldId id="291" r:id="rId7"/>
    <p:sldId id="303" r:id="rId8"/>
    <p:sldId id="257" r:id="rId9"/>
    <p:sldId id="319" r:id="rId10"/>
    <p:sldId id="320" r:id="rId11"/>
    <p:sldId id="321" r:id="rId12"/>
    <p:sldId id="304" r:id="rId13"/>
    <p:sldId id="318" r:id="rId14"/>
    <p:sldId id="317" r:id="rId15"/>
    <p:sldId id="322" r:id="rId16"/>
    <p:sldId id="323" r:id="rId17"/>
    <p:sldId id="315" r:id="rId18"/>
    <p:sldId id="316" r:id="rId19"/>
    <p:sldId id="328" r:id="rId20"/>
    <p:sldId id="324" r:id="rId21"/>
    <p:sldId id="325" r:id="rId22"/>
    <p:sldId id="326" r:id="rId23"/>
    <p:sldId id="330" r:id="rId24"/>
    <p:sldId id="276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0" autoAdjust="0"/>
  </p:normalViewPr>
  <p:slideViewPr>
    <p:cSldViewPr snapToGrid="0">
      <p:cViewPr>
        <p:scale>
          <a:sx n="66" d="100"/>
          <a:sy n="66" d="100"/>
        </p:scale>
        <p:origin x="-144" y="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FB6F7429-8459-4F1F-BD7E-0D37414D45F1}"/>
    <pc:docChg chg="custSel addSld delSld modSld sldOrd">
      <pc:chgData name="김현정" userId="76e40750-9619-419b-8a73-9f9aa43bfdb9" providerId="ADAL" clId="{FB6F7429-8459-4F1F-BD7E-0D37414D45F1}" dt="2023-04-03T07:10:29.474" v="274"/>
      <pc:docMkLst>
        <pc:docMk/>
      </pc:docMkLst>
      <pc:sldChg chg="modSp">
        <pc:chgData name="김현정" userId="76e40750-9619-419b-8a73-9f9aa43bfdb9" providerId="ADAL" clId="{FB6F7429-8459-4F1F-BD7E-0D37414D45F1}" dt="2023-03-29T02:08:32.394" v="98" actId="27636"/>
        <pc:sldMkLst>
          <pc:docMk/>
          <pc:sldMk cId="3588343534" sldId="256"/>
        </pc:sldMkLst>
        <pc:spChg chg="mod">
          <ac:chgData name="김현정" userId="76e40750-9619-419b-8a73-9f9aa43bfdb9" providerId="ADAL" clId="{FB6F7429-8459-4F1F-BD7E-0D37414D45F1}" dt="2023-03-29T02:08:32.394" v="98" actId="27636"/>
          <ac:spMkLst>
            <pc:docMk/>
            <pc:sldMk cId="3588343534" sldId="256"/>
            <ac:spMk id="3" creationId="{E7EE27FC-B1BB-424C-8D5A-6C0A4B49A7E8}"/>
          </ac:spMkLst>
        </pc:spChg>
      </pc:sldChg>
      <pc:sldChg chg="modSp">
        <pc:chgData name="김현정" userId="76e40750-9619-419b-8a73-9f9aa43bfdb9" providerId="ADAL" clId="{FB6F7429-8459-4F1F-BD7E-0D37414D45F1}" dt="2023-03-29T02:06:33.289" v="90"/>
        <pc:sldMkLst>
          <pc:docMk/>
          <pc:sldMk cId="3812040942" sldId="272"/>
        </pc:sldMkLst>
        <pc:spChg chg="mod">
          <ac:chgData name="김현정" userId="76e40750-9619-419b-8a73-9f9aa43bfdb9" providerId="ADAL" clId="{FB6F7429-8459-4F1F-BD7E-0D37414D45F1}" dt="2023-03-29T02:06:33.289" v="90"/>
          <ac:spMkLst>
            <pc:docMk/>
            <pc:sldMk cId="3812040942" sldId="272"/>
            <ac:spMk id="3" creationId="{1F085B70-BE78-D548-B2D9-4A0741625788}"/>
          </ac:spMkLst>
        </pc:spChg>
      </pc:sldChg>
      <pc:sldChg chg="modSp">
        <pc:chgData name="김현정" userId="76e40750-9619-419b-8a73-9f9aa43bfdb9" providerId="ADAL" clId="{FB6F7429-8459-4F1F-BD7E-0D37414D45F1}" dt="2023-03-29T02:55:19.354" v="249"/>
        <pc:sldMkLst>
          <pc:docMk/>
          <pc:sldMk cId="2539842172" sldId="276"/>
        </pc:sldMkLst>
        <pc:spChg chg="mod">
          <ac:chgData name="김현정" userId="76e40750-9619-419b-8a73-9f9aa43bfdb9" providerId="ADAL" clId="{FB6F7429-8459-4F1F-BD7E-0D37414D45F1}" dt="2023-03-29T02:55:19.354" v="249"/>
          <ac:spMkLst>
            <pc:docMk/>
            <pc:sldMk cId="2539842172" sldId="276"/>
            <ac:spMk id="3" creationId="{EA30AD75-2F43-44AE-837C-62AA69DCDFA4}"/>
          </ac:spMkLst>
        </pc:spChg>
      </pc:sldChg>
      <pc:sldChg chg="modSp">
        <pc:chgData name="김현정" userId="76e40750-9619-419b-8a73-9f9aa43bfdb9" providerId="ADAL" clId="{FB6F7429-8459-4F1F-BD7E-0D37414D45F1}" dt="2023-04-03T07:10:29.474" v="274"/>
        <pc:sldMkLst>
          <pc:docMk/>
          <pc:sldMk cId="680113827" sldId="311"/>
        </pc:sldMkLst>
        <pc:spChg chg="mod">
          <ac:chgData name="김현정" userId="76e40750-9619-419b-8a73-9f9aa43bfdb9" providerId="ADAL" clId="{FB6F7429-8459-4F1F-BD7E-0D37414D45F1}" dt="2023-04-03T07:10:29.474" v="274"/>
          <ac:spMkLst>
            <pc:docMk/>
            <pc:sldMk cId="680113827" sldId="311"/>
            <ac:spMk id="3" creationId="{1F085B70-BE78-D548-B2D9-4A0741625788}"/>
          </ac:spMkLst>
        </pc:spChg>
      </pc:sldChg>
      <pc:sldChg chg="addSp delSp modSp add ord">
        <pc:chgData name="김현정" userId="76e40750-9619-419b-8a73-9f9aa43bfdb9" providerId="ADAL" clId="{FB6F7429-8459-4F1F-BD7E-0D37414D45F1}" dt="2023-03-29T02:55:16.899" v="245"/>
        <pc:sldMkLst>
          <pc:docMk/>
          <pc:sldMk cId="986165927" sldId="330"/>
        </pc:sldMkLst>
        <pc:spChg chg="mod">
          <ac:chgData name="김현정" userId="76e40750-9619-419b-8a73-9f9aa43bfdb9" providerId="ADAL" clId="{FB6F7429-8459-4F1F-BD7E-0D37414D45F1}" dt="2023-03-29T02:55:16.899" v="245"/>
          <ac:spMkLst>
            <pc:docMk/>
            <pc:sldMk cId="986165927" sldId="330"/>
            <ac:spMk id="3" creationId="{EA30AD75-2F43-44AE-837C-62AA69DCDFA4}"/>
          </ac:spMkLst>
        </pc:spChg>
        <pc:picChg chg="add del mod">
          <ac:chgData name="김현정" userId="76e40750-9619-419b-8a73-9f9aa43bfdb9" providerId="ADAL" clId="{FB6F7429-8459-4F1F-BD7E-0D37414D45F1}" dt="2023-03-29T02:42:43.356" v="237" actId="478"/>
          <ac:picMkLst>
            <pc:docMk/>
            <pc:sldMk cId="986165927" sldId="330"/>
            <ac:picMk id="4" creationId="{D08096C9-AE3E-47AC-980F-1A7701647787}"/>
          </ac:picMkLst>
        </pc:picChg>
        <pc:picChg chg="add mod">
          <ac:chgData name="김현정" userId="76e40750-9619-419b-8a73-9f9aa43bfdb9" providerId="ADAL" clId="{FB6F7429-8459-4F1F-BD7E-0D37414D45F1}" dt="2023-03-29T02:41:11.857" v="235" actId="1076"/>
          <ac:picMkLst>
            <pc:docMk/>
            <pc:sldMk cId="986165927" sldId="330"/>
            <ac:picMk id="5" creationId="{32B7C2B2-2F22-4A01-B895-68ABCE90BD34}"/>
          </ac:picMkLst>
        </pc:picChg>
        <pc:picChg chg="add mod">
          <ac:chgData name="김현정" userId="76e40750-9619-419b-8a73-9f9aa43bfdb9" providerId="ADAL" clId="{FB6F7429-8459-4F1F-BD7E-0D37414D45F1}" dt="2023-03-29T02:42:46.740" v="239" actId="1076"/>
          <ac:picMkLst>
            <pc:docMk/>
            <pc:sldMk cId="986165927" sldId="330"/>
            <ac:picMk id="6" creationId="{874FFBA8-3E8D-4A2C-A7FA-CAE5C08E31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9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6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역으로 가는 </a:t>
            </a:r>
            <a:r>
              <a:rPr lang="ko-KR" altLang="en-US" dirty="0" err="1"/>
              <a:t>슬라이싱이</a:t>
            </a:r>
            <a:r>
              <a:rPr lang="ko-KR" altLang="en-US" dirty="0"/>
              <a:t> 헷갈림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_6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2023. 04. 05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ea typeface="NanumGothic" panose="020D0604000000000000" pitchFamily="34" charset="-127"/>
              </a:rPr>
              <a:t>리스트도 변수처럼 초기화가 필요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  <a:p>
            <a:endParaRPr lang="en-US" altLang="ko-KR" sz="2800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리스트의 초기화는 리스트의 크기를 </a:t>
            </a:r>
            <a:r>
              <a:rPr lang="ko-KR" altLang="en-US" dirty="0" err="1">
                <a:ea typeface="NanumGothic" panose="020D0604000000000000" pitchFamily="34" charset="-127"/>
              </a:rPr>
              <a:t>파이썬에게</a:t>
            </a:r>
            <a:r>
              <a:rPr lang="ko-KR" altLang="en-US" dirty="0">
                <a:ea typeface="NanumGothic" panose="020D0604000000000000" pitchFamily="34" charset="-127"/>
              </a:rPr>
              <a:t> 알려주는 것</a:t>
            </a: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55E1D-B431-4708-BD37-F6D4A6F5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44" y="2292252"/>
            <a:ext cx="2603144" cy="14638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F30B05-E226-4F5A-AEDA-D704A231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613" y="2290212"/>
            <a:ext cx="4382112" cy="1209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B87F7-2258-4A20-93A1-3202A2CC5635}"/>
              </a:ext>
            </a:extLst>
          </p:cNvPr>
          <p:cNvSpPr txBox="1"/>
          <p:nvPr/>
        </p:nvSpPr>
        <p:spPr>
          <a:xfrm>
            <a:off x="4319709" y="350005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리스트 초기화를 하지 않아 에러 발생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8D0DFC-85EC-4CA9-AF7A-D7FEF5F71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43" y="4367999"/>
            <a:ext cx="2603144" cy="1808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F30272-C76B-4293-AA94-57EF55EAA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613" y="4456682"/>
            <a:ext cx="1465602" cy="5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리스트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2FFD41-8B61-47FF-9FC2-3AB88C82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958593" cy="21220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9E24DF-5BC6-4F39-8ABC-25FC6B2E5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018" y="1825625"/>
            <a:ext cx="2991896" cy="116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리스트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리스트 만드는 다양한 방법</a:t>
            </a:r>
            <a:endParaRPr lang="en-US" altLang="ko-KR" sz="3200" dirty="0"/>
          </a:p>
          <a:p>
            <a:pPr lvl="1"/>
            <a:r>
              <a:rPr lang="ko-KR" altLang="en-US" sz="2800" dirty="0"/>
              <a:t>빈 리스트 만드는 방법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84AAA6-89CC-49C8-A27D-46FE5792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59" y="2860468"/>
            <a:ext cx="6344535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C06F5A-7838-4599-8ED5-29807B38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659" y="3725751"/>
            <a:ext cx="7772232" cy="8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3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리스트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리스트 만드는 다양한 방법</a:t>
            </a:r>
            <a:endParaRPr lang="en-US" altLang="ko-KR" sz="3200" dirty="0"/>
          </a:p>
          <a:p>
            <a:pPr lvl="1"/>
            <a:r>
              <a:rPr lang="ko-KR" altLang="en-US" sz="2800" dirty="0"/>
              <a:t>리스트를 만들면서 무조건 </a:t>
            </a:r>
            <a:r>
              <a:rPr lang="en-US" altLang="ko-KR" sz="2800" dirty="0"/>
              <a:t>0</a:t>
            </a:r>
            <a:r>
              <a:rPr lang="ko-KR" altLang="en-US" sz="2800" dirty="0"/>
              <a:t>만 저장해야 하는 것은 아님</a:t>
            </a:r>
            <a:endParaRPr lang="en-US" altLang="ko-KR" sz="2800" dirty="0"/>
          </a:p>
          <a:p>
            <a:pPr lvl="1"/>
            <a:r>
              <a:rPr lang="ko-KR" altLang="en-US" sz="2800" dirty="0"/>
              <a:t>리스트를 만들면서 동시에 다양한 값을 저장할 수 있음</a:t>
            </a:r>
            <a:endParaRPr lang="en-US" altLang="ko-KR" sz="2800" dirty="0"/>
          </a:p>
          <a:p>
            <a:pPr lvl="1"/>
            <a:r>
              <a:rPr lang="en-US" altLang="ko-KR" sz="2800" dirty="0"/>
              <a:t>list( ) </a:t>
            </a:r>
            <a:r>
              <a:rPr lang="ko-KR" altLang="en-US" sz="2800" dirty="0"/>
              <a:t>함수</a:t>
            </a:r>
            <a:r>
              <a:rPr lang="en-US" altLang="ko-KR" sz="2800" dirty="0"/>
              <a:t> </a:t>
            </a:r>
            <a:r>
              <a:rPr lang="ko-KR" altLang="en-US" sz="2800" dirty="0"/>
              <a:t>이용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824E67-28AB-483B-BD9D-37C8C0E38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39" y="3861201"/>
            <a:ext cx="5506218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786572-4EA0-4363-B454-0F394C7A6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39" y="4780273"/>
            <a:ext cx="4048690" cy="1638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D36009-D3B6-48C3-8780-377CAC2E7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795" y="4783742"/>
            <a:ext cx="6891610" cy="5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5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>
                <a:ea typeface="NanumGothic" panose="020D0604000000000000" pitchFamily="34" charset="-127"/>
              </a:rPr>
              <a:t>슬라이싱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범위를 지정함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en-US" altLang="ko-KR" sz="2800" dirty="0" err="1">
                <a:ea typeface="NanumGothic" panose="020D0604000000000000" pitchFamily="34" charset="-127"/>
              </a:rPr>
              <a:t>arr</a:t>
            </a:r>
            <a:r>
              <a:rPr lang="en-US" altLang="ko-KR" sz="2800" dirty="0">
                <a:ea typeface="NanumGothic" panose="020D0604000000000000" pitchFamily="34" charset="-127"/>
              </a:rPr>
              <a:t>[</a:t>
            </a:r>
            <a:r>
              <a:rPr lang="en-US" altLang="ko-KR" sz="2800" dirty="0" err="1">
                <a:ea typeface="NanumGothic" panose="020D0604000000000000" pitchFamily="34" charset="-127"/>
              </a:rPr>
              <a:t>a:b</a:t>
            </a:r>
            <a:r>
              <a:rPr lang="en-US" altLang="ko-KR" sz="2800" dirty="0">
                <a:ea typeface="NanumGothic" panose="020D0604000000000000" pitchFamily="34" charset="-127"/>
              </a:rPr>
              <a:t>]: </a:t>
            </a:r>
            <a:r>
              <a:rPr lang="en-US" altLang="ko-KR" sz="2800" dirty="0" err="1">
                <a:ea typeface="NanumGothic" panose="020D0604000000000000" pitchFamily="34" charset="-127"/>
              </a:rPr>
              <a:t>arr</a:t>
            </a:r>
            <a:r>
              <a:rPr lang="en-US" altLang="ko-KR" sz="2800" dirty="0">
                <a:ea typeface="NanumGothic" panose="020D0604000000000000" pitchFamily="34" charset="-127"/>
              </a:rPr>
              <a:t>[a]</a:t>
            </a:r>
            <a:r>
              <a:rPr lang="ko-KR" altLang="en-US" sz="2800" dirty="0">
                <a:ea typeface="NanumGothic" panose="020D0604000000000000" pitchFamily="34" charset="-127"/>
              </a:rPr>
              <a:t>부터 </a:t>
            </a:r>
            <a:r>
              <a:rPr lang="en-US" altLang="ko-KR" sz="2800" dirty="0" err="1">
                <a:ea typeface="NanumGothic" panose="020D0604000000000000" pitchFamily="34" charset="-127"/>
              </a:rPr>
              <a:t>arr</a:t>
            </a:r>
            <a:r>
              <a:rPr lang="en-US" altLang="ko-KR" sz="2800" dirty="0">
                <a:ea typeface="NanumGothic" panose="020D0604000000000000" pitchFamily="34" charset="-127"/>
              </a:rPr>
              <a:t>[b-1]</a:t>
            </a:r>
            <a:r>
              <a:rPr lang="ko-KR" altLang="en-US" sz="2800" dirty="0">
                <a:ea typeface="NanumGothic" panose="020D0604000000000000" pitchFamily="34" charset="-127"/>
              </a:rPr>
              <a:t>까지의 값</a:t>
            </a: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6673F0-7C38-4DDA-8138-53E90D363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53" y="3336721"/>
            <a:ext cx="7563923" cy="17637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FB5089-0F61-4C84-B7AB-89250C1DA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22" y="3336721"/>
            <a:ext cx="3556794" cy="1665388"/>
          </a:xfrm>
          <a:prstGeom prst="rect">
            <a:avLst/>
          </a:prstGeom>
        </p:spPr>
      </p:pic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7815BD75-FCC5-4751-840F-C9D5B8D47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578929"/>
              </p:ext>
            </p:extLst>
          </p:nvPr>
        </p:nvGraphicFramePr>
        <p:xfrm>
          <a:off x="5903199" y="361950"/>
          <a:ext cx="598021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47">
                  <a:extLst>
                    <a:ext uri="{9D8B030D-6E8A-4147-A177-3AD203B41FA5}">
                      <a16:colId xmlns:a16="http://schemas.microsoft.com/office/drawing/2014/main" val="2208627499"/>
                    </a:ext>
                  </a:extLst>
                </a:gridCol>
                <a:gridCol w="2763198">
                  <a:extLst>
                    <a:ext uri="{9D8B030D-6E8A-4147-A177-3AD203B41FA5}">
                      <a16:colId xmlns:a16="http://schemas.microsoft.com/office/drawing/2014/main" val="704541508"/>
                    </a:ext>
                  </a:extLst>
                </a:gridCol>
                <a:gridCol w="2217672">
                  <a:extLst>
                    <a:ext uri="{9D8B030D-6E8A-4147-A177-3AD203B41FA5}">
                      <a16:colId xmlns:a16="http://schemas.microsoft.com/office/drawing/2014/main" val="2311694460"/>
                    </a:ext>
                  </a:extLst>
                </a:gridCol>
              </a:tblGrid>
              <a:tr h="157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범위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82566"/>
                  </a:ext>
                </a:extLst>
              </a:tr>
              <a:tr h="15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</a:t>
                      </a:r>
                      <a:r>
                        <a:rPr lang="en-US" altLang="ko-KR" sz="1400" dirty="0" err="1"/>
                        <a:t>a:b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부터 </a:t>
                      </a:r>
                      <a:r>
                        <a:rPr lang="en-US" altLang="ko-KR" sz="1400" dirty="0"/>
                        <a:t>b-1</a:t>
                      </a:r>
                      <a:r>
                        <a:rPr lang="ko-KR" altLang="en-US" sz="1400" dirty="0"/>
                        <a:t>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 &lt;= x &lt; 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46966"/>
                  </a:ext>
                </a:extLst>
              </a:tr>
              <a:tr h="15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[a: 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부터 끝까지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 &lt;= 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94291"/>
                  </a:ext>
                </a:extLst>
              </a:tr>
              <a:tr h="15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 :b]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부터 </a:t>
                      </a:r>
                      <a:r>
                        <a:rPr lang="en-US" altLang="ko-KR" sz="1400" dirty="0"/>
                        <a:t>b-1</a:t>
                      </a:r>
                      <a:r>
                        <a:rPr lang="ko-KR" altLang="en-US" sz="1400" dirty="0"/>
                        <a:t>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&lt;= x &lt; 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5177"/>
                  </a:ext>
                </a:extLst>
              </a:tr>
              <a:tr h="15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 : 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7320"/>
                  </a:ext>
                </a:extLst>
              </a:tr>
              <a:tr h="15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[-1]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뒤에서 첫번째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b-1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33444"/>
                  </a:ext>
                </a:extLst>
              </a:tr>
              <a:tr h="15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[-a:-b]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뒤에서 </a:t>
                      </a: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번째부터 </a:t>
                      </a:r>
                      <a:r>
                        <a:rPr lang="en-US" altLang="ko-KR" sz="1400" dirty="0"/>
                        <a:t>b+1</a:t>
                      </a:r>
                      <a:r>
                        <a:rPr lang="ko-KR" altLang="en-US" sz="1400" dirty="0"/>
                        <a:t>번째까지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2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89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EDF04B-4EDB-452E-AE42-1742BBBD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파이썬에서는</a:t>
            </a:r>
            <a:r>
              <a:rPr lang="ko-KR" altLang="en-US" sz="3200" dirty="0"/>
              <a:t> 리스트를 자르고 붙이는 것이 가능</a:t>
            </a:r>
            <a:endParaRPr lang="en-US" altLang="ko-KR" sz="3200" dirty="0"/>
          </a:p>
          <a:p>
            <a:r>
              <a:rPr lang="ko-KR" altLang="en-US" sz="3200" dirty="0"/>
              <a:t>리스트</a:t>
            </a:r>
            <a:r>
              <a:rPr lang="en-US" altLang="ko-KR" sz="3200" dirty="0"/>
              <a:t> </a:t>
            </a:r>
            <a:r>
              <a:rPr lang="ko-KR" altLang="en-US" sz="3200" dirty="0"/>
              <a:t>자르고 붙이기</a:t>
            </a:r>
            <a:endParaRPr lang="en-US" altLang="ko-KR" sz="3200" dirty="0"/>
          </a:p>
          <a:p>
            <a:pPr lvl="1"/>
            <a:r>
              <a:rPr lang="ko-KR" altLang="en-US" sz="2800" dirty="0"/>
              <a:t>덧셈</a:t>
            </a:r>
            <a:r>
              <a:rPr lang="en-US" altLang="ko-KR" sz="2800" dirty="0"/>
              <a:t>(+)</a:t>
            </a:r>
            <a:r>
              <a:rPr lang="ko-KR" altLang="en-US" sz="2800" dirty="0"/>
              <a:t>을</a:t>
            </a:r>
            <a:r>
              <a:rPr lang="en-US" altLang="ko-KR" sz="2800" dirty="0"/>
              <a:t> </a:t>
            </a:r>
            <a:r>
              <a:rPr lang="ko-KR" altLang="en-US" sz="2800" dirty="0"/>
              <a:t>이용하여 리스트 붙이기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164E32-86FA-4F75-812F-F08D63F5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40" y="3429000"/>
            <a:ext cx="3296626" cy="7696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0B5BAE-1161-458F-817D-4ACA83E9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3429000"/>
            <a:ext cx="6666385" cy="18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곱셈</a:t>
            </a:r>
            <a:r>
              <a:rPr lang="en-US" altLang="ko-KR" sz="2800" dirty="0">
                <a:ea typeface="NanumGothic" panose="020D0604000000000000" pitchFamily="34" charset="-127"/>
              </a:rPr>
              <a:t>(*)</a:t>
            </a:r>
            <a:r>
              <a:rPr lang="ko-KR" altLang="en-US" sz="2800" dirty="0">
                <a:ea typeface="NanumGothic" panose="020D0604000000000000" pitchFamily="34" charset="-127"/>
              </a:rPr>
              <a:t>은 리스트를 여러 개 반복하라는 의미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en-US" altLang="ko-KR" sz="2800" dirty="0">
                <a:ea typeface="NanumGothic" panose="020D0604000000000000" pitchFamily="34" charset="-127"/>
              </a:rPr>
              <a:t>del( ): </a:t>
            </a:r>
            <a:r>
              <a:rPr lang="ko-KR" altLang="en-US" sz="2800" dirty="0">
                <a:ea typeface="NanumGothic" panose="020D0604000000000000" pitchFamily="34" charset="-127"/>
              </a:rPr>
              <a:t>리스트</a:t>
            </a:r>
            <a:r>
              <a:rPr lang="en-US" altLang="ko-KR" sz="2800" dirty="0">
                <a:ea typeface="NanumGothic" panose="020D0604000000000000" pitchFamily="34" charset="-127"/>
              </a:rPr>
              <a:t> </a:t>
            </a:r>
            <a:r>
              <a:rPr lang="ko-KR" altLang="en-US" sz="2800" dirty="0">
                <a:ea typeface="NanumGothic" panose="020D0604000000000000" pitchFamily="34" charset="-127"/>
              </a:rPr>
              <a:t>안의 항목을 지우기</a:t>
            </a: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045DCC-2C34-4430-A0D8-087E92E2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43" y="2264298"/>
            <a:ext cx="6466242" cy="12447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B362B7-C8CF-40BF-BA3F-3C828763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43" y="3604585"/>
            <a:ext cx="6466242" cy="4268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BB36FD-3B2D-4C8F-92F2-A639B0BC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243" y="4802579"/>
            <a:ext cx="8024675" cy="1736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7F4BF5-5A38-43DA-929E-8C72F4DE0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676" y="4896565"/>
            <a:ext cx="3677163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+mn-lt"/>
              </a:rPr>
              <a:t>리스트 활용하기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>
                <a:ea typeface="NanumGothic" panose="020D0604000000000000" pitchFamily="34" charset="-127"/>
              </a:rPr>
              <a:t>len</a:t>
            </a:r>
            <a:r>
              <a:rPr lang="en-US" altLang="ko-KR" sz="3200" dirty="0">
                <a:ea typeface="NanumGothic" panose="020D0604000000000000" pitchFamily="34" charset="-127"/>
              </a:rPr>
              <a:t>( )</a:t>
            </a: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변수나 리스트의 크기를 알려주는 함수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en-US" altLang="ko-KR" sz="2800" dirty="0">
                <a:ea typeface="NanumGothic" panose="020D0604000000000000" pitchFamily="34" charset="-127"/>
              </a:rPr>
              <a:t>length</a:t>
            </a:r>
            <a:r>
              <a:rPr lang="ko-KR" altLang="en-US" sz="2800" dirty="0">
                <a:ea typeface="NanumGothic" panose="020D0604000000000000" pitchFamily="34" charset="-127"/>
              </a:rPr>
              <a:t>의 약자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BE0BC-2910-44F5-B503-182ECAAF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84" y="3280491"/>
            <a:ext cx="5532412" cy="10131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8946CE-A061-47E4-AB3F-4E40DEE2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27" y="3280491"/>
            <a:ext cx="1233105" cy="546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1E2EF-AC04-431A-A779-7918D9A23787}"/>
              </a:ext>
            </a:extLst>
          </p:cNvPr>
          <p:cNvSpPr txBox="1"/>
          <p:nvPr/>
        </p:nvSpPr>
        <p:spPr>
          <a:xfrm>
            <a:off x="7190227" y="3816628"/>
            <a:ext cx="38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r>
              <a:rPr lang="ko-KR" altLang="en-US" dirty="0"/>
              <a:t>는 </a:t>
            </a:r>
            <a:r>
              <a:rPr lang="en-US" altLang="ko-KR" dirty="0"/>
              <a:t>6</a:t>
            </a:r>
            <a:r>
              <a:rPr lang="ko-KR" altLang="en-US" dirty="0"/>
              <a:t>개의 항목을 가진 리스트</a:t>
            </a:r>
          </a:p>
        </p:txBody>
      </p:sp>
    </p:spTree>
    <p:extLst>
      <p:ext uri="{BB962C8B-B14F-4D97-AF65-F5344CB8AC3E}">
        <p14:creationId xmlns:p14="http://schemas.microsoft.com/office/powerpoint/2010/main" val="66365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NanumGothic" panose="020D0604000000000000" pitchFamily="34" charset="-127"/>
              </a:rPr>
              <a:t>반복문을 사용하여 리스트의 전체 값</a:t>
            </a:r>
            <a:r>
              <a:rPr lang="en-US" altLang="ko-KR" sz="3200" dirty="0">
                <a:ea typeface="NanumGothic" panose="020D0604000000000000" pitchFamily="34" charset="-127"/>
              </a:rPr>
              <a:t> </a:t>
            </a:r>
            <a:r>
              <a:rPr lang="ko-KR" altLang="en-US" sz="3200" dirty="0">
                <a:ea typeface="NanumGothic" panose="020D0604000000000000" pitchFamily="34" charset="-127"/>
              </a:rPr>
              <a:t>출력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DEAAF-3F36-4825-B154-3DC36428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85" y="2377828"/>
            <a:ext cx="847843" cy="1295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F7FBE3-9C7D-4FEF-9041-38BFF19D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81" y="2452523"/>
            <a:ext cx="6307911" cy="12291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8D6662-5D8E-4C95-AEE5-23DF5902C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81" y="3941585"/>
            <a:ext cx="5938512" cy="1055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654303-ED3A-4E45-AC59-C7F44397D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001" y="3816656"/>
            <a:ext cx="95263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4E35EED-38F8-492F-8F19-998B7DA6D9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ea typeface="NanumGothic" panose="020D0604000000000000" pitchFamily="34" charset="-127"/>
              </a:rPr>
              <a:t>반복문을 이용해 리스트의 일부만 출력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  <a:p>
            <a:r>
              <a:rPr lang="ko-KR" altLang="en-US" sz="3200" dirty="0">
                <a:ea typeface="NanumGothic" panose="020D0604000000000000" pitchFamily="34" charset="-127"/>
              </a:rPr>
              <a:t>리스트의 항목 검색하는 </a:t>
            </a:r>
            <a:r>
              <a:rPr lang="ko-KR" altLang="en-US" sz="3200" dirty="0" err="1">
                <a:ea typeface="NanumGothic" panose="020D0604000000000000" pitchFamily="34" charset="-127"/>
              </a:rPr>
              <a:t>조건문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3B89A7-934A-4296-9BD8-42BAD7CB2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49" y="4283177"/>
            <a:ext cx="6170617" cy="16006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44D48-1FB0-472B-8870-906DF798B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49" y="2474181"/>
            <a:ext cx="6451234" cy="1105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ABA0CD-D5C3-4218-8CA2-A4A74D1C9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717" y="2526352"/>
            <a:ext cx="1420062" cy="8573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FF5F39-8B31-4E53-9ECF-D4A8175B1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207" y="4280014"/>
            <a:ext cx="214914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공지사항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4/26 </a:t>
            </a:r>
            <a:r>
              <a:rPr kumimoji="1" lang="ko-KR" altLang="en-US" b="1" dirty="0">
                <a:solidFill>
                  <a:srgbClr val="FF0000"/>
                </a:solidFill>
              </a:rPr>
              <a:t>수요일 오후 </a:t>
            </a:r>
            <a:r>
              <a:rPr kumimoji="1" lang="en-US" altLang="ko-KR" b="1" dirty="0">
                <a:solidFill>
                  <a:srgbClr val="FF0000"/>
                </a:solidFill>
              </a:rPr>
              <a:t>6</a:t>
            </a:r>
            <a:r>
              <a:rPr kumimoji="1" lang="ko-KR" altLang="en-US" b="1" dirty="0">
                <a:solidFill>
                  <a:srgbClr val="FF0000"/>
                </a:solidFill>
              </a:rPr>
              <a:t>시 </a:t>
            </a:r>
            <a:r>
              <a:rPr kumimoji="1" lang="en-US" altLang="ko-KR" b="1" dirty="0">
                <a:solidFill>
                  <a:srgbClr val="FF0000"/>
                </a:solidFill>
              </a:rPr>
              <a:t>20</a:t>
            </a:r>
            <a:r>
              <a:rPr kumimoji="1" lang="ko-KR" altLang="en-US" b="1" dirty="0">
                <a:solidFill>
                  <a:srgbClr val="FF0000"/>
                </a:solidFill>
              </a:rPr>
              <a:t>분</a:t>
            </a:r>
            <a:r>
              <a:rPr kumimoji="1" lang="en-US" altLang="ko-KR" b="1" dirty="0">
                <a:solidFill>
                  <a:srgbClr val="FF0000"/>
                </a:solidFill>
              </a:rPr>
              <a:t>: </a:t>
            </a:r>
            <a:r>
              <a:rPr kumimoji="1" lang="ko-KR" altLang="en-US" b="1" dirty="0">
                <a:solidFill>
                  <a:srgbClr val="FF0000"/>
                </a:solidFill>
              </a:rPr>
              <a:t>중간고사</a:t>
            </a:r>
            <a:r>
              <a:rPr kumimoji="1" lang="en-US" altLang="ko-KR" b="1" dirty="0">
                <a:solidFill>
                  <a:srgbClr val="FF0000"/>
                </a:solidFill>
              </a:rPr>
              <a:t> (</a:t>
            </a:r>
            <a:r>
              <a:rPr kumimoji="1" lang="ko-KR" altLang="en-US" b="1" dirty="0">
                <a:solidFill>
                  <a:srgbClr val="FF0000"/>
                </a:solidFill>
              </a:rPr>
              <a:t>공</a:t>
            </a:r>
            <a:r>
              <a:rPr kumimoji="1" lang="en-US" altLang="ko-KR" b="1" dirty="0">
                <a:solidFill>
                  <a:srgbClr val="FF0000"/>
                </a:solidFill>
              </a:rPr>
              <a:t>5 405</a:t>
            </a:r>
            <a:r>
              <a:rPr kumimoji="1" lang="ko-KR" altLang="en-US" b="1" dirty="0">
                <a:solidFill>
                  <a:srgbClr val="FF0000"/>
                </a:solidFill>
              </a:rPr>
              <a:t>호</a:t>
            </a:r>
            <a:r>
              <a:rPr kumimoji="1" lang="en-US" altLang="ko-KR" b="1" dirty="0">
                <a:solidFill>
                  <a:srgbClr val="FF0000"/>
                </a:solidFill>
              </a:rPr>
              <a:t>)</a:t>
            </a:r>
          </a:p>
          <a:p>
            <a:endParaRPr kumimoji="1"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1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r>
              <a:rPr lang="en-US" altLang="ko-KR" b="1" dirty="0"/>
              <a:t>_1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다음 출력 결과를 보고 알맞게 빈칸을 </a:t>
            </a:r>
            <a:r>
              <a:rPr lang="ko-KR" altLang="en-US" dirty="0" err="1">
                <a:ea typeface="NanumGothic" panose="020D0604000000000000" pitchFamily="34" charset="-127"/>
              </a:rPr>
              <a:t>채우시오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B7C2B2-2F22-4A01-B895-68ABCE90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242" y="3144217"/>
            <a:ext cx="5194716" cy="684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4FFBA8-3E8D-4A2C-A7FA-CAE5C08E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666" y="3144217"/>
            <a:ext cx="402011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</a:t>
            </a:r>
            <a:r>
              <a:rPr lang="ko-KR" altLang="en-US" b="1"/>
              <a:t>과제</a:t>
            </a:r>
            <a:r>
              <a:rPr lang="en-US" altLang="ko-KR" b="1"/>
              <a:t>_2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리스트를 이용하여 슬롯머신을 만들어보자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만드는 슬롯머신에는 </a:t>
            </a:r>
            <a:r>
              <a:rPr lang="en-US" altLang="ko-KR" dirty="0">
                <a:ea typeface="NanumGothic" panose="020D0604000000000000" pitchFamily="34" charset="-127"/>
              </a:rPr>
              <a:t>7</a:t>
            </a:r>
            <a:r>
              <a:rPr lang="ko-KR" altLang="en-US" dirty="0">
                <a:ea typeface="NanumGothic" panose="020D0604000000000000" pitchFamily="34" charset="-127"/>
              </a:rPr>
              <a:t>과 </a:t>
            </a:r>
            <a:r>
              <a:rPr lang="en-US" altLang="ko-KR" dirty="0">
                <a:ea typeface="NanumGothic" panose="020D0604000000000000" pitchFamily="34" charset="-127"/>
              </a:rPr>
              <a:t>8</a:t>
            </a:r>
            <a:r>
              <a:rPr lang="ko-KR" altLang="en-US" dirty="0">
                <a:ea typeface="NanumGothic" panose="020D0604000000000000" pitchFamily="34" charset="-127"/>
              </a:rPr>
              <a:t>만 나온다</a:t>
            </a:r>
            <a:r>
              <a:rPr lang="en-US" altLang="ko-KR" dirty="0">
                <a:ea typeface="NanumGothic" panose="020D0604000000000000" pitchFamily="34" charset="-127"/>
              </a:rPr>
              <a:t>. 3</a:t>
            </a:r>
            <a:r>
              <a:rPr lang="ko-KR" altLang="en-US" dirty="0">
                <a:ea typeface="NanumGothic" panose="020D0604000000000000" pitchFamily="34" charset="-127"/>
              </a:rPr>
              <a:t>개의 숫자를 만들어 </a:t>
            </a:r>
            <a:r>
              <a:rPr lang="en-US" altLang="ko-KR" dirty="0">
                <a:ea typeface="NanumGothic" panose="020D0604000000000000" pitchFamily="34" charset="-127"/>
              </a:rPr>
              <a:t>777</a:t>
            </a:r>
            <a:r>
              <a:rPr lang="ko-KR" altLang="en-US" dirty="0">
                <a:ea typeface="NanumGothic" panose="020D0604000000000000" pitchFamily="34" charset="-127"/>
              </a:rPr>
              <a:t>이 되면 </a:t>
            </a:r>
            <a:r>
              <a:rPr lang="ko-KR" altLang="en-US" dirty="0" err="1">
                <a:ea typeface="NanumGothic" panose="020D0604000000000000" pitchFamily="34" charset="-127"/>
              </a:rPr>
              <a:t>잭팟이라고</a:t>
            </a:r>
            <a:r>
              <a:rPr lang="ko-KR" altLang="en-US" dirty="0">
                <a:ea typeface="NanumGothic" panose="020D0604000000000000" pitchFamily="34" charset="-127"/>
              </a:rPr>
              <a:t> 출력하는 코드를 </a:t>
            </a:r>
            <a:r>
              <a:rPr lang="ko-KR" altLang="en-US" dirty="0" err="1">
                <a:ea typeface="NanumGothic" panose="020D0604000000000000" pitchFamily="34" charset="-127"/>
              </a:rPr>
              <a:t>만드시오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</a:t>
            </a:r>
            <a:r>
              <a:rPr lang="ko-KR" altLang="en-US" dirty="0">
                <a:ea typeface="NanumGothic" panose="020D0604000000000000" pitchFamily="34" charset="-127"/>
              </a:rPr>
              <a:t>게임은 총 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번 반복된다</a:t>
            </a:r>
            <a:r>
              <a:rPr lang="en-US" altLang="ko-KR" dirty="0">
                <a:ea typeface="NanumGothic" panose="020D0604000000000000" pitchFamily="34" charset="-127"/>
              </a:rPr>
              <a:t>.)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B29E0E-92D1-4F3E-BB29-7E433A732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072" y="5171714"/>
            <a:ext cx="2191056" cy="1286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B7106A-7066-44FB-96C3-856CEFBE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072" y="3677694"/>
            <a:ext cx="87642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실습</a:t>
            </a:r>
            <a:r>
              <a:rPr kumimoji="1" lang="ko-KR" altLang="en-US" b="1" dirty="0"/>
              <a:t> 시 유의사항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/>
              <a:t> 혹은 과제 질문은 조교 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ore-KR" sz="1400" dirty="0"/>
          </a:p>
          <a:p>
            <a:pPr lvl="2"/>
            <a:endParaRPr kumimoji="1" lang="en-US" altLang="ko-Kore-KR" sz="1400" dirty="0"/>
          </a:p>
          <a:p>
            <a:r>
              <a:rPr kumimoji="1" lang="ko-KR" altLang="en-US" sz="2200" dirty="0"/>
              <a:t>과제 제출 기한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01.jpg, 02.jpg</a:t>
            </a: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4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월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일 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_1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4</a:t>
            </a:r>
            <a:r>
              <a:rPr lang="ko-KR" altLang="en-US" dirty="0">
                <a:ea typeface="NanumGothic" panose="020D0604000000000000" pitchFamily="34" charset="-127"/>
              </a:rPr>
              <a:t>주차 수업 중 실습 과제의 심화로</a:t>
            </a:r>
            <a:r>
              <a:rPr lang="en-US" altLang="ko-KR" dirty="0">
                <a:ea typeface="NanumGothic" panose="020D0604000000000000" pitchFamily="34" charset="-127"/>
              </a:rPr>
              <a:t>, for</a:t>
            </a:r>
            <a:r>
              <a:rPr lang="ko-KR" altLang="en-US" dirty="0">
                <a:ea typeface="NanumGothic" panose="020D0604000000000000" pitchFamily="34" charset="-127"/>
              </a:rPr>
              <a:t>문을 이용하여 홀짝 게임을  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번 하고</a:t>
            </a:r>
            <a:r>
              <a:rPr lang="en-US" altLang="ko-KR" dirty="0">
                <a:ea typeface="NanumGothic" panose="020D0604000000000000" pitchFamily="34" charset="-127"/>
              </a:rPr>
              <a:t>, 3</a:t>
            </a:r>
            <a:r>
              <a:rPr lang="ko-KR" altLang="en-US" dirty="0">
                <a:ea typeface="NanumGothic" panose="020D0604000000000000" pitchFamily="34" charset="-127"/>
              </a:rPr>
              <a:t>번의 게임이 끝나면 사용자가 이긴 횟수와 컴퓨터가 이긴 횟수를 출력하는 코드를 만들어보자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  <a:r>
              <a:rPr lang="ko-KR" altLang="en-US" dirty="0">
                <a:ea typeface="NanumGothic" panose="020D0604000000000000" pitchFamily="34" charset="-127"/>
              </a:rPr>
              <a:t> 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32446-4A7F-4A6A-89B9-C36BE632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929" y="3182728"/>
            <a:ext cx="2467319" cy="22196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DB4173-46C1-4A53-8522-F8D1D4A0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956"/>
            <a:ext cx="4987873" cy="36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_2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컴퓨터가 무작위로 </a:t>
            </a:r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에서 </a:t>
            </a:r>
            <a:r>
              <a:rPr lang="en-US" altLang="ko-KR" dirty="0">
                <a:ea typeface="NanumGothic" panose="020D0604000000000000" pitchFamily="34" charset="-127"/>
              </a:rPr>
              <a:t>20 </a:t>
            </a:r>
            <a:r>
              <a:rPr lang="ko-KR" altLang="en-US" dirty="0">
                <a:ea typeface="NanumGothic" panose="020D0604000000000000" pitchFamily="34" charset="-127"/>
              </a:rPr>
              <a:t>사이의 수 중 하나를 고르면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사용자가 이 숫자를 맞추는 스무고개 게임 코드를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</a:t>
            </a:r>
            <a:r>
              <a:rPr lang="ko-KR" altLang="en-US" dirty="0">
                <a:ea typeface="NanumGothic" panose="020D0604000000000000" pitchFamily="34" charset="-127"/>
              </a:rPr>
              <a:t>이 게임은 사용자가 맞출 때 까지 반복된다</a:t>
            </a:r>
            <a:r>
              <a:rPr lang="en-US" altLang="ko-KR" dirty="0">
                <a:ea typeface="NanumGothic" panose="020D0604000000000000" pitchFamily="34" charset="-127"/>
              </a:rPr>
              <a:t>.)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9B6C73-69CD-46EA-92D9-1D51F88C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008" y="3314174"/>
            <a:ext cx="2276793" cy="17623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1428EF-3033-43D4-993F-F8D96C96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873" y="3314174"/>
            <a:ext cx="2219635" cy="2219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E41A86-4781-4C06-93B0-42FA0EF68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284" y="3314174"/>
            <a:ext cx="5343269" cy="34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5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리스트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리스트의 인덱스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리스트 만들기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리스트 활용하기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NanumGothic" panose="020D0604000000000000" pitchFamily="34" charset="-127"/>
              </a:rPr>
              <a:t>리스트의 필요성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변수 하나에는 데이터 하나만 저장 가능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2"/>
            <a:r>
              <a:rPr lang="ko-KR" altLang="en-US" sz="2400" dirty="0">
                <a:ea typeface="NanumGothic" panose="020D0604000000000000" pitchFamily="34" charset="-127"/>
              </a:rPr>
              <a:t>예</a:t>
            </a:r>
            <a:r>
              <a:rPr lang="en-US" altLang="ko-KR" sz="2400" dirty="0">
                <a:ea typeface="NanumGothic" panose="020D0604000000000000" pitchFamily="34" charset="-127"/>
              </a:rPr>
              <a:t>) 22</a:t>
            </a:r>
            <a:r>
              <a:rPr lang="ko-KR" altLang="en-US" sz="2400" dirty="0">
                <a:ea typeface="NanumGothic" panose="020D0604000000000000" pitchFamily="34" charset="-127"/>
              </a:rPr>
              <a:t>장 타로 코드를 작성</a:t>
            </a:r>
            <a:endParaRPr lang="en-US" altLang="ko-KR" sz="2400" dirty="0"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ea typeface="NanumGothic" panose="020D0604000000000000" pitchFamily="34" charset="-127"/>
              </a:rPr>
              <a:t>	taro0, taro1, taro2, taro3, ……. , taro21 </a:t>
            </a: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해당 불편함을 보안하고자 </a:t>
            </a:r>
            <a:r>
              <a:rPr lang="en-US" altLang="ko-KR" sz="2800" dirty="0">
                <a:ea typeface="NanumGothic" panose="020D0604000000000000" pitchFamily="34" charset="-127"/>
              </a:rPr>
              <a:t>“</a:t>
            </a:r>
            <a:r>
              <a:rPr lang="ko-KR" altLang="en-US" sz="2800" dirty="0">
                <a:ea typeface="NanumGothic" panose="020D0604000000000000" pitchFamily="34" charset="-127"/>
              </a:rPr>
              <a:t>리스트</a:t>
            </a:r>
            <a:r>
              <a:rPr lang="en-US" altLang="ko-KR" sz="2800" dirty="0">
                <a:ea typeface="NanumGothic" panose="020D0604000000000000" pitchFamily="34" charset="-127"/>
              </a:rPr>
              <a:t>”</a:t>
            </a:r>
            <a:r>
              <a:rPr lang="ko-KR" altLang="en-US" sz="2800" dirty="0">
                <a:ea typeface="NanumGothic" panose="020D0604000000000000" pitchFamily="34" charset="-127"/>
              </a:rPr>
              <a:t>를 이용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endParaRPr lang="en-US" altLang="ko-KR" sz="24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7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NanumGothic" panose="020D0604000000000000" pitchFamily="34" charset="-127"/>
              </a:rPr>
              <a:t>리스트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여러 개의 데이터를 하나의 묶음으로 처리할 수 있는 데이터 구조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800" dirty="0">
              <a:ea typeface="NanumGothic" panose="020D0604000000000000" pitchFamily="34" charset="-127"/>
            </a:endParaRPr>
          </a:p>
          <a:p>
            <a:r>
              <a:rPr lang="ko-KR" altLang="en-US" sz="3200" dirty="0">
                <a:ea typeface="NanumGothic" panose="020D0604000000000000" pitchFamily="34" charset="-127"/>
              </a:rPr>
              <a:t>리스트를 만드는 방법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한 묶음으로 처리할 데이터를 대괄호 </a:t>
            </a:r>
            <a:r>
              <a:rPr lang="en-US" altLang="ko-KR" sz="2800" dirty="0">
                <a:ea typeface="NanumGothic" panose="020D0604000000000000" pitchFamily="34" charset="-127"/>
              </a:rPr>
              <a:t>[ ]</a:t>
            </a:r>
            <a:r>
              <a:rPr lang="ko-KR" altLang="en-US" sz="2800" dirty="0">
                <a:ea typeface="NanumGothic" panose="020D0604000000000000" pitchFamily="34" charset="-127"/>
              </a:rPr>
              <a:t>와 쉼표</a:t>
            </a:r>
            <a:r>
              <a:rPr lang="en-US" altLang="ko-KR" sz="2800" dirty="0">
                <a:ea typeface="NanumGothic" panose="020D0604000000000000" pitchFamily="34" charset="-127"/>
              </a:rPr>
              <a:t>(,)</a:t>
            </a:r>
            <a:r>
              <a:rPr lang="ko-KR" altLang="en-US" sz="2800" dirty="0">
                <a:ea typeface="NanumGothic" panose="020D0604000000000000" pitchFamily="34" charset="-127"/>
              </a:rPr>
              <a:t>를 사용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sz="2400" dirty="0">
                <a:ea typeface="NanumGothic" panose="020D0604000000000000" pitchFamily="34" charset="-127"/>
              </a:rPr>
              <a:t>대괄호</a:t>
            </a:r>
            <a:r>
              <a:rPr lang="en-US" altLang="ko-KR" sz="2400" dirty="0">
                <a:ea typeface="NanumGothic" panose="020D0604000000000000" pitchFamily="34" charset="-127"/>
              </a:rPr>
              <a:t> [ ]: </a:t>
            </a:r>
            <a:r>
              <a:rPr lang="ko-KR" altLang="en-US" sz="2400" dirty="0">
                <a:ea typeface="NanumGothic" panose="020D0604000000000000" pitchFamily="34" charset="-127"/>
              </a:rPr>
              <a:t>데이터의</a:t>
            </a:r>
            <a:r>
              <a:rPr lang="en-US" altLang="ko-KR" sz="2400" dirty="0">
                <a:ea typeface="NanumGothic" panose="020D0604000000000000" pitchFamily="34" charset="-127"/>
              </a:rPr>
              <a:t> </a:t>
            </a:r>
            <a:r>
              <a:rPr lang="ko-KR" altLang="en-US" sz="2400" dirty="0">
                <a:ea typeface="NanumGothic" panose="020D0604000000000000" pitchFamily="34" charset="-127"/>
              </a:rPr>
              <a:t>묶음의 시작과 끝을 나타냄</a:t>
            </a:r>
            <a:endParaRPr lang="en-US" altLang="ko-KR" sz="2400" dirty="0">
              <a:ea typeface="NanumGothic" panose="020D0604000000000000" pitchFamily="34" charset="-127"/>
            </a:endParaRPr>
          </a:p>
          <a:p>
            <a:pPr lvl="2"/>
            <a:r>
              <a:rPr lang="ko-KR" altLang="en-US" sz="2400" dirty="0">
                <a:ea typeface="NanumGothic" panose="020D0604000000000000" pitchFamily="34" charset="-127"/>
              </a:rPr>
              <a:t>쉼표</a:t>
            </a:r>
            <a:r>
              <a:rPr lang="en-US" altLang="ko-KR" sz="2400" dirty="0">
                <a:ea typeface="NanumGothic" panose="020D0604000000000000" pitchFamily="34" charset="-127"/>
              </a:rPr>
              <a:t>(,): </a:t>
            </a:r>
            <a:r>
              <a:rPr lang="ko-KR" altLang="en-US" sz="2400" dirty="0">
                <a:ea typeface="NanumGothic" panose="020D0604000000000000" pitchFamily="34" charset="-127"/>
              </a:rPr>
              <a:t>각각의 데이터를 구분함</a:t>
            </a:r>
            <a:endParaRPr lang="en-US" altLang="ko-KR" sz="24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예</a:t>
            </a:r>
            <a:r>
              <a:rPr lang="en-US" altLang="ko-KR" sz="2800" dirty="0">
                <a:ea typeface="NanumGothic" panose="020D0604000000000000" pitchFamily="34" charset="-127"/>
              </a:rPr>
              <a:t>) </a:t>
            </a:r>
            <a:r>
              <a:rPr lang="en-US" altLang="ko-KR" sz="2800" dirty="0" err="1">
                <a:ea typeface="NanumGothic" panose="020D0604000000000000" pitchFamily="34" charset="-127"/>
              </a:rPr>
              <a:t>arr</a:t>
            </a:r>
            <a:r>
              <a:rPr lang="en-US" altLang="ko-KR" sz="2800" dirty="0">
                <a:ea typeface="NanumGothic" panose="020D0604000000000000" pitchFamily="34" charset="-127"/>
              </a:rPr>
              <a:t> = [10, 20, 30, 40, 50]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0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하나의 리스트에는 다양한 종류의 데이터를 섞어서 저장 가능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C473B2-0AFE-4F73-BBAF-4CE6B818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58" y="1825625"/>
            <a:ext cx="4391638" cy="1028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68FC0E-6BBB-4437-9922-64F1631CC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3608616" cy="6576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89C5F8-4693-4CEF-B732-F70446F2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58" y="4044000"/>
            <a:ext cx="6262531" cy="1028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C3D945-A69B-4EB3-8EBE-073DE8E70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847" y="4044000"/>
            <a:ext cx="3771401" cy="5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4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리스트의 인덱스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NanumGothic" panose="020D0604000000000000" pitchFamily="34" charset="-127"/>
              </a:rPr>
              <a:t>인덱스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리스트의 각 항목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b="1" dirty="0">
                <a:ea typeface="NanumGothic" panose="020D0604000000000000" pitchFamily="34" charset="-127"/>
              </a:rPr>
              <a:t>인덱스는 항상 </a:t>
            </a:r>
            <a:r>
              <a:rPr lang="en-US" altLang="ko-KR" sz="2800" b="1" dirty="0">
                <a:ea typeface="NanumGothic" panose="020D0604000000000000" pitchFamily="34" charset="-127"/>
              </a:rPr>
              <a:t>0</a:t>
            </a:r>
            <a:r>
              <a:rPr lang="ko-KR" altLang="en-US" sz="2800" b="1" dirty="0">
                <a:ea typeface="NanumGothic" panose="020D0604000000000000" pitchFamily="34" charset="-127"/>
              </a:rPr>
              <a:t>부터 시작함</a:t>
            </a:r>
            <a:endParaRPr lang="en-US" altLang="ko-KR" sz="2800" b="1" dirty="0">
              <a:ea typeface="NanumGothic" panose="020D0604000000000000" pitchFamily="34" charset="-127"/>
            </a:endParaRPr>
          </a:p>
          <a:p>
            <a:pPr lvl="1"/>
            <a:endParaRPr lang="en-US" altLang="ko-KR" sz="2800" b="1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예</a:t>
            </a:r>
            <a:r>
              <a:rPr lang="en-US" altLang="ko-KR" sz="2800" dirty="0">
                <a:ea typeface="NanumGothic" panose="020D0604000000000000" pitchFamily="34" charset="-127"/>
              </a:rPr>
              <a:t>) </a:t>
            </a:r>
            <a:r>
              <a:rPr lang="en-US" altLang="ko-KR" sz="2800" dirty="0" err="1">
                <a:ea typeface="NanumGothic" panose="020D0604000000000000" pitchFamily="34" charset="-127"/>
              </a:rPr>
              <a:t>arr</a:t>
            </a:r>
            <a:r>
              <a:rPr lang="en-US" altLang="ko-KR" sz="2800" dirty="0">
                <a:ea typeface="NanumGothic" panose="020D0604000000000000" pitchFamily="34" charset="-127"/>
              </a:rPr>
              <a:t> = [10, 20, 30, 40, 50]</a:t>
            </a:r>
          </a:p>
          <a:p>
            <a:pPr marL="457200" lvl="1" indent="0">
              <a:buNone/>
            </a:pPr>
            <a:r>
              <a:rPr lang="en-US" altLang="ko-KR" sz="2800" dirty="0">
                <a:ea typeface="NanumGothic" panose="020D0604000000000000" pitchFamily="34" charset="-127"/>
              </a:rPr>
              <a:t>	</a:t>
            </a:r>
            <a:r>
              <a:rPr lang="en-US" altLang="ko-KR" sz="2800" dirty="0" err="1">
                <a:ea typeface="NanumGothic" panose="020D0604000000000000" pitchFamily="34" charset="-127"/>
              </a:rPr>
              <a:t>arr</a:t>
            </a:r>
            <a:r>
              <a:rPr lang="en-US" altLang="ko-KR" sz="2800" dirty="0">
                <a:ea typeface="NanumGothic" panose="020D0604000000000000" pitchFamily="34" charset="-127"/>
              </a:rPr>
              <a:t>[0]=10, </a:t>
            </a:r>
            <a:r>
              <a:rPr lang="en-US" altLang="ko-KR" sz="2800" dirty="0" err="1">
                <a:ea typeface="NanumGothic" panose="020D0604000000000000" pitchFamily="34" charset="-127"/>
              </a:rPr>
              <a:t>arr</a:t>
            </a:r>
            <a:r>
              <a:rPr lang="en-US" altLang="ko-KR" sz="2800" dirty="0">
                <a:ea typeface="NanumGothic" panose="020D0604000000000000" pitchFamily="34" charset="-127"/>
              </a:rPr>
              <a:t>[1]=20, </a:t>
            </a:r>
            <a:r>
              <a:rPr lang="en-US" altLang="ko-KR" sz="2800" dirty="0" err="1">
                <a:ea typeface="NanumGothic" panose="020D0604000000000000" pitchFamily="34" charset="-127"/>
              </a:rPr>
              <a:t>arr</a:t>
            </a:r>
            <a:r>
              <a:rPr lang="en-US" altLang="ko-KR" sz="2800" dirty="0">
                <a:ea typeface="NanumGothic" panose="020D0604000000000000" pitchFamily="34" charset="-127"/>
              </a:rPr>
              <a:t>[2]=30, </a:t>
            </a:r>
            <a:r>
              <a:rPr lang="en-US" altLang="ko-KR" sz="2800" dirty="0" err="1">
                <a:ea typeface="NanumGothic" panose="020D0604000000000000" pitchFamily="34" charset="-127"/>
              </a:rPr>
              <a:t>arr</a:t>
            </a:r>
            <a:r>
              <a:rPr lang="en-US" altLang="ko-KR" sz="2800" dirty="0">
                <a:ea typeface="NanumGothic" panose="020D0604000000000000" pitchFamily="34" charset="-127"/>
              </a:rPr>
              <a:t>[3]=40, </a:t>
            </a:r>
            <a:r>
              <a:rPr lang="en-US" altLang="ko-KR" sz="2800" dirty="0" err="1">
                <a:ea typeface="NanumGothic" panose="020D0604000000000000" pitchFamily="34" charset="-127"/>
              </a:rPr>
              <a:t>arr</a:t>
            </a:r>
            <a:r>
              <a:rPr lang="en-US" altLang="ko-KR" sz="2800" dirty="0">
                <a:ea typeface="NanumGothic" panose="020D0604000000000000" pitchFamily="34" charset="-127"/>
              </a:rPr>
              <a:t>[4]=50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C43D2E-B3EF-40AC-A4E8-B855C655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94" y="4744342"/>
            <a:ext cx="5393397" cy="1432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1E5921-EC8D-43A6-9035-7823403F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68" y="4744342"/>
            <a:ext cx="1557482" cy="75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2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563712-4857-43E9-A00D-A3F68F4BC28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4237baa0-6fbd-4460-82d3-98341173598a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650</Words>
  <Application>Microsoft Office PowerPoint</Application>
  <PresentationFormat>와이드스크린</PresentationFormat>
  <Paragraphs>156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컴퓨터과학적사고_6주차 실습</vt:lpstr>
      <vt:lpstr>공지사항</vt:lpstr>
      <vt:lpstr>저번 주 과제 풀이_1</vt:lpstr>
      <vt:lpstr>저번 주 과제 풀이_2</vt:lpstr>
      <vt:lpstr>금일 실습시간</vt:lpstr>
      <vt:lpstr>리스트</vt:lpstr>
      <vt:lpstr>리스트</vt:lpstr>
      <vt:lpstr>리스트</vt:lpstr>
      <vt:lpstr>리스트의 인덱스</vt:lpstr>
      <vt:lpstr>리스트 만들기</vt:lpstr>
      <vt:lpstr>리스트 만들기</vt:lpstr>
      <vt:lpstr>리스트 만들기</vt:lpstr>
      <vt:lpstr>리스트 만들기</vt:lpstr>
      <vt:lpstr>리스트 활용하기</vt:lpstr>
      <vt:lpstr>리스트 활용하기</vt:lpstr>
      <vt:lpstr>리스트 활용하기</vt:lpstr>
      <vt:lpstr>리스트 활용하기</vt:lpstr>
      <vt:lpstr>리스트 활용하기</vt:lpstr>
      <vt:lpstr>리스트 활용하기</vt:lpstr>
      <vt:lpstr>실습 과제_1</vt:lpstr>
      <vt:lpstr>실습 과제_2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나소진</cp:lastModifiedBy>
  <cp:revision>46</cp:revision>
  <dcterms:created xsi:type="dcterms:W3CDTF">2022-09-01T06:32:13Z</dcterms:created>
  <dcterms:modified xsi:type="dcterms:W3CDTF">2023-04-05T01:14:48Z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