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66" r:id="rId3"/>
    <p:sldId id="257" r:id="rId4"/>
    <p:sldId id="269" r:id="rId5"/>
    <p:sldId id="268" r:id="rId6"/>
    <p:sldId id="258" r:id="rId7"/>
    <p:sldId id="259" r:id="rId8"/>
    <p:sldId id="260" r:id="rId9"/>
    <p:sldId id="261" r:id="rId10"/>
    <p:sldId id="262" r:id="rId11"/>
    <p:sldId id="270" r:id="rId12"/>
    <p:sldId id="265" r:id="rId13"/>
    <p:sldId id="271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67918" autoAdjust="0"/>
  </p:normalViewPr>
  <p:slideViewPr>
    <p:cSldViewPr>
      <p:cViewPr varScale="1">
        <p:scale>
          <a:sx n="62" d="100"/>
          <a:sy n="62" d="100"/>
        </p:scale>
        <p:origin x="-2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2029-7C13-4012-94A8-743AF77BDFFF}" type="datetimeFigureOut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AED7B-BE4F-463E-9563-DF17BFDFEF7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prezentációm</a:t>
            </a:r>
            <a:r>
              <a:rPr lang="hu-HU" baseline="0" dirty="0" smtClean="0"/>
              <a:t> alatt az itt látható pontokon végig menve szeretném ismertetni szakdolgozatomat.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alap elképzelés</a:t>
            </a:r>
            <a:r>
              <a:rPr lang="hu-HU" baseline="0" dirty="0" smtClean="0"/>
              <a:t> mellett további tervek is szóba kerültek már. Ezen tervek a következőek.</a:t>
            </a:r>
          </a:p>
          <a:p>
            <a:r>
              <a:rPr lang="hu-HU" baseline="0" dirty="0" smtClean="0"/>
              <a:t>A rendszerben már kidolgozott vonalkódos beolvasás perpillanat kép alapján történik. Mivel a fejlesztés alatt nem volt lehetőségem rendes vonalkód olvasót beszerezni ezért választottam ez a formáját a vonalkódos olvasásnak. A rendszer esetleges tovább fejlesztése lehetővé tehetné ennek a rendes kidolgozását, hogy valós környezetben rendes vonalkód beolvasóval is működjön ez a funkció.</a:t>
            </a:r>
          </a:p>
          <a:p>
            <a:r>
              <a:rPr lang="hu-HU" baseline="0" dirty="0" smtClean="0"/>
              <a:t>A másik lehetséges terv, hogy a program átkerüljön egy </a:t>
            </a:r>
            <a:r>
              <a:rPr lang="hu-HU" baseline="0" dirty="0" err="1" smtClean="0"/>
              <a:t>android</a:t>
            </a:r>
            <a:r>
              <a:rPr lang="hu-HU" baseline="0" dirty="0" smtClean="0"/>
              <a:t> környezetbe, azok számára akik jobban preferálják ezt a környezetet. Ez lehetővé tenné, hogy az alkalmazás az üzleten belül kevésbé legyen helyhez kötött. Ez főként egy leltározás esetén lehetne praktikus illetve könyvek felvitelekor.</a:t>
            </a:r>
          </a:p>
          <a:p>
            <a:r>
              <a:rPr lang="hu-HU" baseline="0" dirty="0" smtClean="0"/>
              <a:t>Továbbá a rendszerbe tervbe volt, hogy beépítsek egy bejelentkezési részt is, viszont mivel a rendszer nem úgy lett kidolgozva még, hogy több féle felhasználó használja így értelme nem túl sok lett volna. Ezt a tervet akkor lenne érdemes kidolgozni, ha emellett meghatároznánk bizonyos feltételeket, hogy mely felhasználó milyen funkciókat használhatna.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Tanulmányaim</a:t>
            </a:r>
            <a:r>
              <a:rPr lang="hu-HU" baseline="0" dirty="0" smtClean="0"/>
              <a:t> alatt egy kötelezően válaszható tárgy keretein belül ismerkedtem meg a C# nyelvvel. Személy szerint ez a nyelv volt az ami egyetemi éveim alatt a leginkább megfogott és érdekelt. </a:t>
            </a:r>
          </a:p>
          <a:p>
            <a:r>
              <a:rPr lang="hu-HU" baseline="0" dirty="0" smtClean="0"/>
              <a:t>A Visual </a:t>
            </a:r>
            <a:r>
              <a:rPr lang="hu-HU" baseline="0" dirty="0" err="1" smtClean="0"/>
              <a:t>Studiot</a:t>
            </a:r>
            <a:r>
              <a:rPr lang="hu-HU" baseline="0" dirty="0" smtClean="0"/>
              <a:t> több formában is használtam, nem csak C# programozásra. Számomra </a:t>
            </a:r>
            <a:r>
              <a:rPr lang="hu-HU" baseline="0" dirty="0" smtClean="0"/>
              <a:t>ez </a:t>
            </a:r>
            <a:r>
              <a:rPr lang="hu-HU" baseline="0" dirty="0" smtClean="0"/>
              <a:t>volt az egyik legátláthatóbb fejlesztői környezet. </a:t>
            </a:r>
          </a:p>
          <a:p>
            <a:r>
              <a:rPr lang="hu-HU" baseline="0" dirty="0" smtClean="0"/>
              <a:t>Ezért is esett választásom arra, hogy szakdolgozatomat C# nyelven illetve a Visual </a:t>
            </a:r>
            <a:r>
              <a:rPr lang="hu-HU" baseline="0" dirty="0" err="1" smtClean="0"/>
              <a:t>Studioban</a:t>
            </a:r>
            <a:r>
              <a:rPr lang="hu-HU" baseline="0" dirty="0" smtClean="0"/>
              <a:t> írjam meg.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Mint a címben már láthatták,</a:t>
            </a:r>
            <a:r>
              <a:rPr lang="hu-HU" baseline="0" dirty="0" smtClean="0"/>
              <a:t> szakdolgozatom témája egy antikvár könyvesbolt nyilvántartó alkalmazása, melynek segítségével a felhasználó kezelni tudja az eladásokat valamint az adatbázisba található könyveket, törzsvásárlókat és kívánságokat. A kiadásokat illetve a bevételeket megtudja figyelni, azokból kimutatásokat tud készíteni.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alkalmazás középpontjában könyveladás áll.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ényege, hogy 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könyv ISBN száma alapján vagy kereséssel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adatbázisból kikeresve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adott könyvet, azt onnan kitörölve a könyvet eladjuk vásárlónknak, valamint az eladás összegét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egy az erre a célra szolgáló táblába mentjük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mely alapján a későbbiekben kimutatásokat tudunk készíteni. A könyvek először egy kosárba kerülnek, ha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ez megtörtént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olyan 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mellék funkciók használatára is lehetőség van, mint például a kedvezmények kezelése, amely lehet könyv és/vagy végösszeg kedvezmény, illetve a törzsvásárlókhoz kapcsolódó funkciók, mint a törzsvásárlói pont levonás és pont jóváírás a vásárlás végén. </a:t>
            </a:r>
          </a:p>
          <a:p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adatbázisból vonalkód segítségével is tudunk könyvet kikeresni.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üzletbe betérő és ott vásárló vendég dönthet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úgy, hogy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törzsvásárlói kedvezményekben szeretne részesülni, ennek feltétele,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hogy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beregisztrálásra kerül a rendszerbe. A regisztrálás mellett az adatok módosítására, valamint a törzsvásárló törlésére is van lehetőség. Emellett 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rendszer automatikusan módosítja az aktuális pontokat illetve törli az előző éves pontokat meghatározott időszakokban. Valamint automatikus </a:t>
            </a:r>
            <a:r>
              <a:rPr lang="hu-H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generál regisztráció esetén, valamint figyelmeztető üzenetet küld az előző éves pontok lejáratáról.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könyv</a:t>
            </a:r>
            <a:r>
              <a:rPr lang="hu-HU" baseline="0" dirty="0" smtClean="0"/>
              <a:t>kezelő segítségével tudjuk a könyveket felvinni az adatbázisba, törölni a nem kívánt elemeket, vagy a megadott adatokat módosíthatjuk ezen felület használata során. A rendszer a könyv felvitel esetén ellenőrzi, hogy a felvinni kívánt könyv szerepel-e a kívánság listában, ha igen akkor erről szintén egy automatikus </a:t>
            </a:r>
            <a:r>
              <a:rPr lang="hu-HU" baseline="0" dirty="0" err="1" smtClean="0"/>
              <a:t>emailt</a:t>
            </a:r>
            <a:r>
              <a:rPr lang="hu-HU" baseline="0" dirty="0" smtClean="0"/>
              <a:t> generál és küld a könyvet kereső vásárlónak a megadott elérhetőségre.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kívánság lista egy lehetőség a vásárlók számára, hogy egy általuk keresett, de az üzletben még nem fellelhető könyvet „megrendeljenek”. Ebben az esetben a felhasználó felviszi a kívánt könyv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adatait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 adatbázisba valamint megadja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vásárló adatait is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Amikor a könyv megérkezik az üzletbe a megadott adatok alapján az vásárló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értesítést kap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dirty="0" smtClean="0"/>
              <a:t>Ebben</a:t>
            </a:r>
            <a:r>
              <a:rPr lang="hu-HU" baseline="0" dirty="0" smtClean="0"/>
              <a:t> az esetben a következő funkciók kidolgozása a volt a cél. </a:t>
            </a:r>
          </a:p>
          <a:p>
            <a:r>
              <a:rPr lang="hu-HU" baseline="0" dirty="0" smtClean="0"/>
              <a:t>Új kívánság hozzáadása,</a:t>
            </a:r>
            <a:r>
              <a:rPr lang="hu-HU" dirty="0" smtClean="0"/>
              <a:t> törlése,</a:t>
            </a:r>
            <a:r>
              <a:rPr lang="hu-HU" baseline="0" dirty="0" smtClean="0"/>
              <a:t> módosítása, és a kívánságok megjelenítése.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kimutatások célja, hogy adott időszakokra vissza tudjon a felhasználó tekinteni, hogy milyen volt a forgalom. Amellett, hogy láthatjuk az egyes kiadásokat és bevételeket, azt is láthatjuk, hogy az adott időszakra a vállalkozás nyereséges vagy veszteséges volt-e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teljes kimutatás esetén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Ezeket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táblákba rendezve, illetve diagramokon tudjuk megtekinteni. Valamint összegezve láthatjuk a bevételeket vagy kiadások illetve a teljes kimutatásnál pedig a nyereséget vagy veszteséget.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0" dirty="0" smtClean="0"/>
              <a:t>Az adatbázis kialakítása során a </a:t>
            </a:r>
            <a:r>
              <a:rPr lang="hu-HU" b="0" dirty="0" err="1" smtClean="0"/>
              <a:t>visual</a:t>
            </a:r>
            <a:r>
              <a:rPr lang="hu-HU" b="0" baseline="0" dirty="0" smtClean="0"/>
              <a:t> </a:t>
            </a:r>
            <a:r>
              <a:rPr lang="hu-HU" b="0" baseline="0" dirty="0" err="1" smtClean="0"/>
              <a:t>studioba</a:t>
            </a:r>
            <a:r>
              <a:rPr lang="hu-HU" b="0" baseline="0" dirty="0" smtClean="0"/>
              <a:t> be épített </a:t>
            </a:r>
            <a:r>
              <a:rPr lang="hu-HU" dirty="0" smtClean="0"/>
              <a:t>Microsoft SQL Server </a:t>
            </a:r>
            <a:r>
              <a:rPr lang="hu-HU" dirty="0" err="1" smtClean="0"/>
              <a:t>Database</a:t>
            </a:r>
            <a:r>
              <a:rPr lang="hu-HU" dirty="0" smtClean="0"/>
              <a:t> Project </a:t>
            </a:r>
            <a:r>
              <a:rPr lang="hu-HU" b="0" dirty="0" smtClean="0"/>
              <a:t>adatbázis kezelő</a:t>
            </a:r>
            <a:r>
              <a:rPr lang="hu-HU" b="0" baseline="0" dirty="0" smtClean="0"/>
              <a:t> rendszert használtam.</a:t>
            </a:r>
          </a:p>
          <a:p>
            <a:r>
              <a:rPr lang="hu-HU" b="0" baseline="0" dirty="0" smtClean="0"/>
              <a:t>Az elképzelés alapján a következő táblák kezelése a cél az alkalmazáson belül:</a:t>
            </a:r>
          </a:p>
          <a:p>
            <a:r>
              <a:rPr lang="hu-HU" b="0" baseline="0" dirty="0" smtClean="0"/>
              <a:t>- Könyvek tábla, ami a könyvek adatait tartalmazza, mint például ISBN szám, cím, szerző, kiadás éve, beszerzési és eladási ár és további nem túlzottan lényeges adatot.</a:t>
            </a:r>
          </a:p>
          <a:p>
            <a:r>
              <a:rPr lang="hu-HU" b="0" baseline="0" dirty="0" smtClean="0"/>
              <a:t>- Kívánság lista, amely tartalmazza a keresett könyv adatait, valamint a vásárló adatait.</a:t>
            </a:r>
          </a:p>
          <a:p>
            <a:r>
              <a:rPr lang="hu-HU" b="0" baseline="0" dirty="0" smtClean="0"/>
              <a:t>- Törzsvásárlói tábla a törzsvásárló adatait tartalmazza, valamint a gyűjtött pontokat.</a:t>
            </a:r>
          </a:p>
          <a:p>
            <a:pPr>
              <a:buFontTx/>
              <a:buChar char="-"/>
            </a:pPr>
            <a:r>
              <a:rPr lang="hu-HU" b="0" baseline="0" dirty="0" smtClean="0"/>
              <a:t> Kiadások: A üzletben történő kiadások kezelésére szolgáló tábla.</a:t>
            </a:r>
          </a:p>
          <a:p>
            <a:pPr>
              <a:buFontTx/>
              <a:buChar char="-"/>
            </a:pPr>
            <a:r>
              <a:rPr lang="hu-HU" b="0" baseline="0" dirty="0" smtClean="0"/>
              <a:t> Bevételek: A bevételek kezelésére szolgál.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áromszög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BBE4E9-0AAF-4947-BBC4-AE0D9F67A6EA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38CF-0DEE-4872-B93F-47AD2749AEB4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B75C-3C0D-45BE-B899-1245D58762CC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8848BB-D2B5-41DC-B8DE-E00EEB6B598A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erékszögű háromszög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C8B8B4-1A1E-483C-A1BD-3F3CBCAF9FA8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FFEBB73-7C6B-45A6-8166-4DE801ABD3B3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90B579-B90C-4956-A209-CA7522241AF6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DDC-B325-4340-B0EB-8310002C4092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B56507B-C33F-4377-A254-AFFCED099BF9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403A14-5160-4CCA-9AF4-2D88D029D391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5A6EFE5-EDFB-4CCB-90C1-CC0B9CF7F347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rékszögű háromszög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191DC5A-C8AE-4765-8B72-12ABF501E786}" type="datetime1">
              <a:rPr lang="hu-HU" smtClean="0"/>
              <a:pPr/>
              <a:t>2022. 04. 24.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Antikvár könyvesbolti alkalmazás fejlesztés C# nyelven</a:t>
            </a:r>
            <a:endParaRPr lang="hu-HU" dirty="0">
              <a:latin typeface="Century Gothic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5944344"/>
            <a:ext cx="6400800" cy="913656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KÉSZÍTETTE: HORECZKY TÜNDE</a:t>
            </a:r>
          </a:p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GAZDASÁGINFORMATIKUS BSC HALLGATÓ</a:t>
            </a:r>
          </a:p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TÉMA VEZETŐ: SÜLE PÉTER</a:t>
            </a:r>
          </a:p>
          <a:p>
            <a:endParaRPr lang="hu-HU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8196" name="Picture 4" descr="C:\Users\Tündi\AppData\Local\Microsoft\Windows\INetCache\IE\UPXUB5VT\book-2341848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00808"/>
            <a:ext cx="6096001" cy="4064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Kimutatások</a:t>
            </a:r>
            <a:endParaRPr lang="hu-HU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17512" y="6223592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9/11</a:t>
            </a:r>
            <a:endParaRPr lang="hu-HU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Kép 6" descr="statem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  <p:pic>
        <p:nvPicPr>
          <p:cNvPr id="10" name="Tartalom helye 9" descr="Kimutatások új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839810" y="1556792"/>
            <a:ext cx="7464380" cy="45720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844824"/>
            <a:ext cx="4968552" cy="1656184"/>
          </a:xfrm>
        </p:spPr>
        <p:txBody>
          <a:bodyPr/>
          <a:lstStyle/>
          <a:p>
            <a:r>
              <a:rPr lang="hu-HU" dirty="0" smtClean="0"/>
              <a:t>Microsoft SQL Server </a:t>
            </a:r>
            <a:r>
              <a:rPr lang="hu-HU" dirty="0" err="1" smtClean="0"/>
              <a:t>Database</a:t>
            </a:r>
            <a:r>
              <a:rPr lang="hu-HU" dirty="0" smtClean="0"/>
              <a:t> Project</a:t>
            </a:r>
          </a:p>
          <a:p>
            <a:endParaRPr lang="hu-HU" dirty="0"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452320" y="6223592"/>
            <a:ext cx="726896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10/11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Kép 8" descr="ER 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9395" y="2996952"/>
            <a:ext cx="5105211" cy="3174000"/>
          </a:xfrm>
          <a:prstGeom prst="rect">
            <a:avLst/>
          </a:prstGeom>
        </p:spPr>
      </p:pic>
      <p:pic>
        <p:nvPicPr>
          <p:cNvPr id="10" name="Kép 9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Jövőbeli </a:t>
            </a:r>
            <a:r>
              <a:rPr lang="hu-HU" sz="4400" dirty="0" smtClean="0">
                <a:solidFill>
                  <a:srgbClr val="FF0000"/>
                </a:solidFill>
              </a:rPr>
              <a:t>lehetőségek</a:t>
            </a:r>
            <a:endParaRPr lang="hu-HU" sz="4400" dirty="0" smtClean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380312" y="6237312"/>
            <a:ext cx="870912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11/</a:t>
            </a:r>
            <a:r>
              <a:rPr lang="hu-HU" sz="1400" b="1" dirty="0" err="1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endParaRPr lang="hu-HU" sz="1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251520" y="1844824"/>
            <a:ext cx="8424936" cy="4464496"/>
          </a:xfrm>
        </p:spPr>
        <p:txBody>
          <a:bodyPr/>
          <a:lstStyle/>
          <a:p>
            <a:r>
              <a:rPr lang="hu-HU" dirty="0" smtClean="0"/>
              <a:t>Vonalkód olvasó tovább fejlesztése</a:t>
            </a:r>
          </a:p>
          <a:p>
            <a:r>
              <a:rPr lang="hu-HU" dirty="0" err="1" smtClean="0"/>
              <a:t>Android</a:t>
            </a:r>
            <a:r>
              <a:rPr lang="hu-HU" dirty="0" smtClean="0"/>
              <a:t> platformba való áthelyezés</a:t>
            </a:r>
          </a:p>
          <a:p>
            <a:r>
              <a:rPr lang="hu-HU" dirty="0" smtClean="0"/>
              <a:t>Bejelentkezés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1028" name="Picture 4" descr="C:\Users\TÜNDI\AppData\Local\Microsoft\Windows\INetCache\IE\M65ADD8N\58538-development-android-software-free-hd-ima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0294" y="3573296"/>
            <a:ext cx="1483412" cy="2520000"/>
          </a:xfrm>
          <a:prstGeom prst="rect">
            <a:avLst/>
          </a:prstGeom>
          <a:noFill/>
        </p:spPr>
      </p:pic>
      <p:pic>
        <p:nvPicPr>
          <p:cNvPr id="9" name="Kép 8" descr="log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336" y="4005064"/>
            <a:ext cx="1800000" cy="1800000"/>
          </a:xfrm>
          <a:prstGeom prst="rect">
            <a:avLst/>
          </a:prstGeom>
        </p:spPr>
      </p:pic>
      <p:pic>
        <p:nvPicPr>
          <p:cNvPr id="10" name="Kép 9" descr="barcode_power_poi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7664" y="4005064"/>
            <a:ext cx="1800000" cy="1800000"/>
          </a:xfrm>
          <a:prstGeom prst="rect">
            <a:avLst/>
          </a:prstGeom>
        </p:spPr>
      </p:pic>
      <p:pic>
        <p:nvPicPr>
          <p:cNvPr id="13" name="Kép 12" descr="futu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894420" y="1916832"/>
            <a:ext cx="7355160" cy="3024336"/>
          </a:xfrm>
        </p:spPr>
        <p:txBody>
          <a:bodyPr>
            <a:noAutofit/>
          </a:bodyPr>
          <a:lstStyle/>
          <a:p>
            <a:r>
              <a:rPr lang="hu-HU" sz="8800" dirty="0" smtClean="0"/>
              <a:t>Köszönöm a figyelmet!</a:t>
            </a:r>
            <a:endParaRPr lang="hu-HU" sz="8800" dirty="0"/>
          </a:p>
        </p:txBody>
      </p:sp>
      <p:pic>
        <p:nvPicPr>
          <p:cNvPr id="3" name="Kép 2" descr="thank 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0" y="260808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A választott nyelv és környezet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A program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Az alkalmazás funkciói: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Eladás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Törzsvásárlók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Könyvkezelő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Kívánság lista</a:t>
            </a:r>
          </a:p>
          <a:p>
            <a:pPr lvl="1"/>
            <a:r>
              <a:rPr lang="hu-HU" sz="2400" dirty="0" smtClean="0">
                <a:solidFill>
                  <a:schemeClr val="bg1"/>
                </a:solidFill>
              </a:rPr>
              <a:t>Kimutatások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Az adatbázis</a:t>
            </a:r>
          </a:p>
          <a:p>
            <a:r>
              <a:rPr lang="hu-HU" sz="2800" dirty="0" smtClean="0">
                <a:solidFill>
                  <a:schemeClr val="bg1"/>
                </a:solidFill>
              </a:rPr>
              <a:t>Jövőbeli tervek</a:t>
            </a:r>
          </a:p>
          <a:p>
            <a:endParaRPr lang="hu-HU" sz="2800" dirty="0" smtClean="0">
              <a:solidFill>
                <a:schemeClr val="bg1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452320" y="6223592"/>
            <a:ext cx="864096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Kép 4" descr="cont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94" y="9602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választott nyelv és környezet</a:t>
            </a:r>
            <a:endParaRPr lang="hu-HU" dirty="0"/>
          </a:p>
        </p:txBody>
      </p:sp>
      <p:pic>
        <p:nvPicPr>
          <p:cNvPr id="1026" name="Picture 2" descr="C:\Users\Tündi\AppData\Local\Microsoft\Windows\INetCache\IE\TGSB1RNV\Visual_Studio_2017_logo_and_wordmark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30000" contrast="20000"/>
          </a:blip>
          <a:srcRect/>
          <a:stretch>
            <a:fillRect/>
          </a:stretch>
        </p:blipFill>
        <p:spPr bwMode="auto">
          <a:xfrm>
            <a:off x="1356758" y="4941168"/>
            <a:ext cx="6430485" cy="1080120"/>
          </a:xfrm>
          <a:prstGeom prst="rect">
            <a:avLst/>
          </a:prstGeom>
          <a:noFill/>
        </p:spPr>
      </p:pic>
      <p:pic>
        <p:nvPicPr>
          <p:cNvPr id="10" name="Tartalom helye 9" descr="c#.pn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-10000"/>
          </a:blip>
          <a:stretch>
            <a:fillRect/>
          </a:stretch>
        </p:blipFill>
        <p:spPr>
          <a:xfrm>
            <a:off x="3300235" y="1772816"/>
            <a:ext cx="2543530" cy="2857899"/>
          </a:xfrm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17512" y="6223592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2/11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bo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000" y="1484784"/>
            <a:ext cx="8320000" cy="4680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A program</a:t>
            </a:r>
            <a:endParaRPr lang="hu-HU" dirty="0"/>
          </a:p>
        </p:txBody>
      </p:sp>
      <p:sp>
        <p:nvSpPr>
          <p:cNvPr id="5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24328" y="6237312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3/11</a:t>
            </a:r>
          </a:p>
        </p:txBody>
      </p:sp>
      <p:pic>
        <p:nvPicPr>
          <p:cNvPr id="6" name="Kép 5" descr="bo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062912" cy="2076648"/>
          </a:xfrm>
        </p:spPr>
        <p:txBody>
          <a:bodyPr>
            <a:normAutofit/>
          </a:bodyPr>
          <a:lstStyle/>
          <a:p>
            <a:r>
              <a:rPr lang="hu-HU" sz="5400" dirty="0" smtClean="0"/>
              <a:t>AZ ALKALMAZÁS FUNKCIÓI</a:t>
            </a:r>
            <a:endParaRPr lang="hu-HU" sz="5400" b="1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44408" y="5733256"/>
            <a:ext cx="654888" cy="301752"/>
          </a:xfrm>
        </p:spPr>
        <p:txBody>
          <a:bodyPr/>
          <a:lstStyle/>
          <a:p>
            <a:r>
              <a:rPr lang="hu-HU" b="1" dirty="0" smtClean="0">
                <a:solidFill>
                  <a:schemeClr val="tx1"/>
                </a:solidFill>
              </a:rPr>
              <a:t>4/11</a:t>
            </a:r>
          </a:p>
        </p:txBody>
      </p:sp>
      <p:pic>
        <p:nvPicPr>
          <p:cNvPr id="4" name="Kép 3" descr="1743800_api_app_application_development_software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680" y="260808"/>
            <a:ext cx="1800000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Eladás</a:t>
            </a:r>
            <a:endParaRPr lang="hu-HU" sz="4400" dirty="0"/>
          </a:p>
        </p:txBody>
      </p:sp>
      <p:sp>
        <p:nvSpPr>
          <p:cNvPr id="7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24328" y="6223592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5/11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Kép 4" descr="Eladás ú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8590" y="1700808"/>
            <a:ext cx="7246821" cy="4464000"/>
          </a:xfrm>
          <a:prstGeom prst="rect">
            <a:avLst/>
          </a:prstGeom>
        </p:spPr>
      </p:pic>
      <p:pic>
        <p:nvPicPr>
          <p:cNvPr id="6" name="Kép 5" descr="sa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4032448" cy="1399032"/>
          </a:xfrm>
        </p:spPr>
        <p:txBody>
          <a:bodyPr>
            <a:normAutofit/>
          </a:bodyPr>
          <a:lstStyle/>
          <a:p>
            <a:r>
              <a:rPr lang="hu-HU" sz="3600" dirty="0" smtClean="0"/>
              <a:t>Törzsvásárlók</a:t>
            </a:r>
            <a:endParaRPr lang="hu-HU" sz="3600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17512" y="6237312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6/11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Kép 5" descr="Törzsvásárlók új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185" y="1772816"/>
            <a:ext cx="7155630" cy="4392000"/>
          </a:xfrm>
          <a:prstGeom prst="rect">
            <a:avLst/>
          </a:prstGeom>
        </p:spPr>
      </p:pic>
      <p:pic>
        <p:nvPicPr>
          <p:cNvPr id="7" name="Kép 6" descr="regular_custom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Könyvkezelő</a:t>
            </a:r>
            <a:endParaRPr lang="hu-HU" dirty="0"/>
          </a:p>
        </p:txBody>
      </p:sp>
      <p:sp>
        <p:nvSpPr>
          <p:cNvPr id="10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24328" y="6223592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7/11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Tartalom helye 8" descr="Könyvkezelő új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41786" y="1556792"/>
            <a:ext cx="7460428" cy="4572000"/>
          </a:xfrm>
        </p:spPr>
      </p:pic>
      <p:pic>
        <p:nvPicPr>
          <p:cNvPr id="11" name="Kép 10" descr="book_manag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116632"/>
            <a:ext cx="1440160" cy="144016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42592" y="267494"/>
            <a:ext cx="4258816" cy="1399032"/>
          </a:xfrm>
        </p:spPr>
        <p:txBody>
          <a:bodyPr/>
          <a:lstStyle/>
          <a:p>
            <a:r>
              <a:rPr lang="hu-HU" dirty="0" smtClean="0"/>
              <a:t>Kívánság lista</a:t>
            </a:r>
            <a:endParaRPr lang="hu-HU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24328" y="6223592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8/11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Tartalom helye 6" descr="Kívánság lista új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7251" y="1556792"/>
            <a:ext cx="7429499" cy="4572000"/>
          </a:xfrm>
        </p:spPr>
      </p:pic>
      <p:pic>
        <p:nvPicPr>
          <p:cNvPr id="9" name="Kép 8" descr="wish_li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64" y="116792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ndület">
  <a:themeElements>
    <a:clrScheme name="Egyéni 3. séma">
      <a:dk1>
        <a:srgbClr val="3F3F3F"/>
      </a:dk1>
      <a:lt1>
        <a:srgbClr val="F2F2F2"/>
      </a:lt1>
      <a:dk2>
        <a:srgbClr val="DADADA"/>
      </a:dk2>
      <a:lt2>
        <a:srgbClr val="BDBDBD"/>
      </a:lt2>
      <a:accent1>
        <a:srgbClr val="C98686"/>
      </a:accent1>
      <a:accent2>
        <a:srgbClr val="C17575"/>
      </a:accent2>
      <a:accent3>
        <a:srgbClr val="BA6464"/>
      </a:accent3>
      <a:accent4>
        <a:srgbClr val="B35353"/>
      </a:accent4>
      <a:accent5>
        <a:srgbClr val="D09797"/>
      </a:accent5>
      <a:accent6>
        <a:srgbClr val="D5A8A8"/>
      </a:accent6>
      <a:hlink>
        <a:srgbClr val="C98686"/>
      </a:hlink>
      <a:folHlink>
        <a:srgbClr val="AB7171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endüle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1491</TotalTime>
  <Words>922</Words>
  <Application>Microsoft Office PowerPoint</Application>
  <PresentationFormat>Diavetítés a képernyőre (4:3 oldalarány)</PresentationFormat>
  <Paragraphs>76</Paragraphs>
  <Slides>13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Lendület</vt:lpstr>
      <vt:lpstr>Antikvár könyvesbolti alkalmazás fejlesztés C# nyelven</vt:lpstr>
      <vt:lpstr>Tartalom</vt:lpstr>
      <vt:lpstr>A választott nyelv és környezet</vt:lpstr>
      <vt:lpstr>A program</vt:lpstr>
      <vt:lpstr>AZ ALKALMAZÁS FUNKCIÓI</vt:lpstr>
      <vt:lpstr>Eladás</vt:lpstr>
      <vt:lpstr>Törzsvásárlók</vt:lpstr>
      <vt:lpstr>Könyvkezelő</vt:lpstr>
      <vt:lpstr>Kívánság lista</vt:lpstr>
      <vt:lpstr>Kimutatások</vt:lpstr>
      <vt:lpstr>Az adatbázis</vt:lpstr>
      <vt:lpstr>Jövőbeli lehetőségek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Tündi</dc:creator>
  <cp:lastModifiedBy>TÜNDI</cp:lastModifiedBy>
  <cp:revision>64</cp:revision>
  <dcterms:created xsi:type="dcterms:W3CDTF">2020-12-09T11:18:14Z</dcterms:created>
  <dcterms:modified xsi:type="dcterms:W3CDTF">2022-04-24T09:41:52Z</dcterms:modified>
</cp:coreProperties>
</file>