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66" r:id="rId3"/>
    <p:sldId id="257" r:id="rId4"/>
    <p:sldId id="269" r:id="rId5"/>
    <p:sldId id="268" r:id="rId6"/>
    <p:sldId id="258" r:id="rId7"/>
    <p:sldId id="259" r:id="rId8"/>
    <p:sldId id="260" r:id="rId9"/>
    <p:sldId id="261" r:id="rId10"/>
    <p:sldId id="262" r:id="rId11"/>
    <p:sldId id="270" r:id="rId12"/>
    <p:sldId id="264" r:id="rId13"/>
    <p:sldId id="265" r:id="rId14"/>
    <p:sldId id="271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7918" autoAdjust="0"/>
  </p:normalViewPr>
  <p:slideViewPr>
    <p:cSldViewPr>
      <p:cViewPr varScale="1">
        <p:scale>
          <a:sx n="62" d="100"/>
          <a:sy n="62" d="100"/>
        </p:scale>
        <p:origin x="-20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B2029-7C13-4012-94A8-743AF77BDFFF}" type="datetimeFigureOut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AED7B-BE4F-463E-9563-DF17BFDFEF7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funkciók kidolgozása teljes</a:t>
            </a:r>
            <a:r>
              <a:rPr lang="hu-HU" baseline="0" dirty="0" smtClean="0"/>
              <a:t>. Ezek további tesztelése illetve kisebb hibák észlelése utáni javítás egy folyamatos tevékenység. </a:t>
            </a:r>
          </a:p>
          <a:p>
            <a:r>
              <a:rPr lang="hu-HU" baseline="0" dirty="0" smtClean="0"/>
              <a:t>Hibakezeléssel elsődlegesen nem foglalkoztam, ezzel főként a funkciók elkészítése után tevékenykedtem, valószínűsítem, hogy még mindig lenne olyan hibakezelési eljárás amely javítaná a felhasználó kezelés egyszerűségét.</a:t>
            </a:r>
          </a:p>
          <a:p>
            <a:r>
              <a:rPr lang="hu-HU" baseline="0" dirty="0" smtClean="0"/>
              <a:t>A rendszerem kapott egy általános szín sémát valamint emellett próbáltam a kinézete javítani ikonok használatával valamint azzal is, hogy minél átláthatóbbá tettem az adott ablakokat.</a:t>
            </a:r>
          </a:p>
          <a:p>
            <a:r>
              <a:rPr lang="hu-HU" baseline="0" dirty="0" smtClean="0"/>
              <a:t>Az adatbázis feltöltése részletekben történt és a tesztelések folyamatába még történik is. Elsődlegesen a funkciók tesztelése alatt töltöttem illetve módosítottam az adatbázis tábláit. A könyv táblát viszont többször töltöttem fel újabb és újabb könyvekkel függetlenül attól, hogy tesztelés alatt áll-e a rendszer vagy sem.</a:t>
            </a:r>
          </a:p>
          <a:p>
            <a:r>
              <a:rPr lang="hu-HU" baseline="0" dirty="0" smtClean="0"/>
              <a:t>A fejlesztések alatt adott részek elkészültével a folyamatos tesztelés folyt, valamint számomra ennél a rendszernél a manuális tesztelési lehetőségek voltak a legkézenfekvőbbek. A rendszer elkészülte, valamint annak funkcióinak megismertetése után külső személy segítségét is igénybe vettem a teszteléshez. Így nem csak egy személyben teszteltem magam a programot, hanem a programozási részhez nem értő szemekkel is tesztelve lett a program.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12</a:t>
            </a:fld>
            <a:endParaRPr 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alap elképzelés</a:t>
            </a:r>
            <a:r>
              <a:rPr lang="hu-HU" baseline="0" dirty="0" smtClean="0"/>
              <a:t> mellett további tervek is szóba kerültek már. Ezen plusz lehetőségek elkészítése függ attól, hogy milyen tempóval tudok a jövőben haladni és mennyi időm marad ezek kidolgozására illetve elkészítésére a határidők lejárta előtt. Ezen tervek a következőek. </a:t>
            </a:r>
          </a:p>
          <a:p>
            <a:r>
              <a:rPr lang="hu-HU" baseline="0" dirty="0" smtClean="0"/>
              <a:t>Manapság rengeteg könyvben találunk </a:t>
            </a:r>
            <a:r>
              <a:rPr lang="hu-HU" baseline="0" dirty="0" err="1" smtClean="0"/>
              <a:t>QR-kódot</a:t>
            </a:r>
            <a:r>
              <a:rPr lang="hu-HU" baseline="0" dirty="0" smtClean="0"/>
              <a:t>. Ezen a vonalon elindulva a program kiegészíthető lenne egy </a:t>
            </a:r>
            <a:r>
              <a:rPr lang="hu-HU" baseline="0" dirty="0" err="1" smtClean="0"/>
              <a:t>QR-kód</a:t>
            </a:r>
            <a:r>
              <a:rPr lang="hu-HU" baseline="0" dirty="0" smtClean="0"/>
              <a:t> olvasóval, aminek segítségével könnyebben tud a felhasználó új könyveket felvinni az adatbázisba, valamint vásárlás esetén is könnyebben megtalálja az eladni kívánt könyvet az adatbázisban, felesleges gépelések nélkül.</a:t>
            </a:r>
          </a:p>
          <a:p>
            <a:r>
              <a:rPr lang="hu-HU" baseline="0" dirty="0" smtClean="0"/>
              <a:t>A másik lehetséges terv, hogy kompatibilissé tegyem a programot az </a:t>
            </a:r>
            <a:r>
              <a:rPr lang="hu-HU" baseline="0" dirty="0" err="1" smtClean="0"/>
              <a:t>android</a:t>
            </a:r>
            <a:r>
              <a:rPr lang="hu-HU" baseline="0" dirty="0" smtClean="0"/>
              <a:t> rendszer kedvelői számára is, hogy tudják </a:t>
            </a:r>
            <a:r>
              <a:rPr lang="hu-HU" baseline="0" dirty="0" err="1" smtClean="0"/>
              <a:t>androidos</a:t>
            </a:r>
            <a:r>
              <a:rPr lang="hu-HU" baseline="0" dirty="0" smtClean="0"/>
              <a:t> eszközeiken is használni a programot.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13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Tanulmányaim</a:t>
            </a:r>
            <a:r>
              <a:rPr lang="hu-HU" baseline="0" dirty="0" smtClean="0"/>
              <a:t> alatt egy kötelezően válaszható tárgy keretein belül ismerkedtem meg a C# nyelvvel. Személy szerint ez a nyelv volt az ami egyetemi éveim alatt a leginkább megfogott és érdekelt. </a:t>
            </a:r>
          </a:p>
          <a:p>
            <a:r>
              <a:rPr lang="hu-HU" baseline="0" dirty="0" smtClean="0"/>
              <a:t>A Visual </a:t>
            </a:r>
            <a:r>
              <a:rPr lang="hu-HU" baseline="0" dirty="0" err="1" smtClean="0"/>
              <a:t>Studiot</a:t>
            </a:r>
            <a:r>
              <a:rPr lang="hu-HU" baseline="0" dirty="0" smtClean="0"/>
              <a:t> több formában is használtam, nem csak C# programozásra. Számomra a Visual </a:t>
            </a:r>
            <a:r>
              <a:rPr lang="hu-HU" baseline="0" dirty="0" err="1" smtClean="0"/>
              <a:t>Studio</a:t>
            </a:r>
            <a:r>
              <a:rPr lang="hu-HU" baseline="0" dirty="0" smtClean="0"/>
              <a:t> volt az egyik legátláthatóbb fejlesztői környezet. </a:t>
            </a:r>
          </a:p>
          <a:p>
            <a:r>
              <a:rPr lang="hu-HU" baseline="0" dirty="0" smtClean="0"/>
              <a:t>Ezért is esett választásom arra, hogy szakdolgozatomat C# nyelven illetve a Visual </a:t>
            </a:r>
            <a:r>
              <a:rPr lang="hu-HU" baseline="0" dirty="0" err="1" smtClean="0"/>
              <a:t>Studioban</a:t>
            </a:r>
            <a:r>
              <a:rPr lang="hu-HU" baseline="0" dirty="0" smtClean="0"/>
              <a:t> írjam meg.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Mint a címben már láthatták,</a:t>
            </a:r>
            <a:r>
              <a:rPr lang="hu-HU" baseline="0" dirty="0" smtClean="0"/>
              <a:t> szakdolgozatom témája egy antikvárium nyilvántartó alkalmazás, melynek segítségével a felhasználó kezelni tudja az eladásokat valamint az adatbázisba található könyveket, törzsvásárlókat és kívánságokat. A kiadásokat illetve a bevételeket megtudja figyelni, azokból kimutatásokat tud készíteni.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alkalmazás középpontjában könyveladás áll.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ényege, hogy a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könyv ISBN száma alapján vagy kereséssel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adatbázisból kikeresve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az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adott könyvet, azt onnan kitörölve a könyvet eladjuk vásárlónknak, valamint az eladás összegét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egy az erre a célra szolgáló táblába mentjük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mely alapján a későbbiekben kimutatásokat tudunk készíteni.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egyszerű eladás mellett mellék funkciók használatára is lehetőség van. Ilyen például a kedvezmények kezelése amely lehet könyv és/vagy végösszeg kedvezmény, illetve a törzsvásárlókhoz kapcsolódó funkciók, mint a törzsvásárlói pont levonás és pont jóváírás a vásárlás végén.</a:t>
            </a:r>
          </a:p>
          <a:p>
            <a:r>
              <a:rPr lang="hu-HU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VONAL KÓD</a:t>
            </a:r>
            <a:endParaRPr lang="hu-H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üzletbe többször betérő és ott vásárló vendég dönthet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úgy, hogy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törzsvásárlói kedvezményekben szeretne részesülni, ennek feltétele a beregisztrálás a rendszerbe. A regisztrálás mellett az adatok módosítására, valamint a törzsvásárló törlésére is van lehetőség. Emellett a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rendszer automatikusan módosítja az aktuális pontokat illetve törli az előző éves pontokat meghatározott időszakokban. Valamint automatikus </a:t>
            </a:r>
            <a:r>
              <a:rPr lang="hu-H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emailt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generál regisztráció esetén valamint figyelmeztető </a:t>
            </a:r>
            <a:r>
              <a:rPr lang="hu-H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emailt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küld az előző éves pontok lejáratáról.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könyv</a:t>
            </a:r>
            <a:r>
              <a:rPr lang="hu-HU" baseline="0" dirty="0" smtClean="0"/>
              <a:t>kezelő segítségével tudjuk a könyveket felvinni az adatbázisba, törölni a nem kívánt elemeket, vagy a megadott adatokat módosíthatjuk ezen felület használata során. A rendszer a könyv felvitel esetén ellenőrzi, hogy a felvinni kívánt könyv szerepel-e a kívánság listában, ha igen akkor erről szintén egy automatikus </a:t>
            </a:r>
            <a:r>
              <a:rPr lang="hu-HU" baseline="0" dirty="0" err="1" smtClean="0"/>
              <a:t>emailt</a:t>
            </a:r>
            <a:r>
              <a:rPr lang="hu-HU" baseline="0" dirty="0" smtClean="0"/>
              <a:t> generál és küld a könyvet kereső vásárlónak.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8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kívánság lista egy lehetőség a vásárlók számára, hogy egy általuk keresett, de az üzletben még nem fellelhető könyvet megrendeljenek. Ebben az esetben a felhasználó felviszi a kívánt könyv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adatait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az adatbázisba. Amikor a könyv megérkezik az üzletbe a megadott adatok alapján az vásárló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értesítést kap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dirty="0" smtClean="0"/>
              <a:t>Ebben</a:t>
            </a:r>
            <a:r>
              <a:rPr lang="hu-HU" baseline="0" dirty="0" smtClean="0"/>
              <a:t> az esetben a következő funkciók kidolgozása a volt a cél. </a:t>
            </a:r>
          </a:p>
          <a:p>
            <a:r>
              <a:rPr lang="hu-HU" baseline="0" dirty="0" smtClean="0"/>
              <a:t>Új kívánság hozzáadása,</a:t>
            </a:r>
            <a:r>
              <a:rPr lang="hu-HU" dirty="0" smtClean="0"/>
              <a:t> törlése,</a:t>
            </a:r>
            <a:r>
              <a:rPr lang="hu-HU" baseline="0" dirty="0" smtClean="0"/>
              <a:t> módosítása, és a kívánságok megjelenítése.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kimutatások célja, hogy adott időszakokra vissza tudjon a felhasználó tekinteni, hogy milyen volt a forgalom. Amellett, hogy láthatjuk az egyes kiadásokat és bevételeket, azt is láthatjuk, hogy az adott időszakra a vállalkozás nyereséges vagy veszteséges volt-e. Ezeket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táblákba rendezve illetve diagramokon tudjuk megtekinteni.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10</a:t>
            </a:fld>
            <a:endParaRPr 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="0" dirty="0" smtClean="0"/>
              <a:t>Az adatbázis kialakítása során a </a:t>
            </a:r>
            <a:r>
              <a:rPr lang="hu-HU" b="0" dirty="0" err="1" smtClean="0"/>
              <a:t>visual</a:t>
            </a:r>
            <a:r>
              <a:rPr lang="hu-HU" b="0" baseline="0" dirty="0" smtClean="0"/>
              <a:t> </a:t>
            </a:r>
            <a:r>
              <a:rPr lang="hu-HU" b="0" baseline="0" dirty="0" err="1" smtClean="0"/>
              <a:t>studioba</a:t>
            </a:r>
            <a:r>
              <a:rPr lang="hu-HU" b="0" baseline="0" dirty="0" smtClean="0"/>
              <a:t> be épített </a:t>
            </a:r>
            <a:r>
              <a:rPr lang="hu-HU" b="0" dirty="0" smtClean="0"/>
              <a:t>adatbázis kezelő</a:t>
            </a:r>
            <a:r>
              <a:rPr lang="hu-HU" b="0" baseline="0" dirty="0" smtClean="0"/>
              <a:t> rendszert használtam.</a:t>
            </a:r>
          </a:p>
          <a:p>
            <a:r>
              <a:rPr lang="hu-HU" b="0" baseline="0" dirty="0" smtClean="0"/>
              <a:t>Az elképzelés alapján a következő táblák kezelése a cél az alkalmazáson belül:</a:t>
            </a:r>
          </a:p>
          <a:p>
            <a:r>
              <a:rPr lang="hu-HU" b="0" baseline="0" dirty="0" smtClean="0"/>
              <a:t>- Könyvek: A könyvek adatait tartalmazza, mint például ISBN szám, cím, szerző, kiadás éve, beszerzési és eladási ár.</a:t>
            </a:r>
          </a:p>
          <a:p>
            <a:r>
              <a:rPr lang="hu-HU" b="0" baseline="0" dirty="0" smtClean="0"/>
              <a:t>- Kívánság lista, amely tartalmazza a keresett könyv adatait valamint a vásárló adatait.</a:t>
            </a:r>
          </a:p>
          <a:p>
            <a:r>
              <a:rPr lang="hu-HU" b="0" baseline="0" dirty="0" smtClean="0"/>
              <a:t>- Törzsvásárló: a törzsvásárló adatait tartalmazza, valamint a gyűjtött pontokat.</a:t>
            </a:r>
          </a:p>
          <a:p>
            <a:pPr>
              <a:buFontTx/>
              <a:buChar char="-"/>
            </a:pPr>
            <a:r>
              <a:rPr lang="hu-HU" b="0" baseline="0" dirty="0" smtClean="0"/>
              <a:t> Kiadások: A üzletben történő kiadások kezelésére szolgáló tábla.</a:t>
            </a:r>
          </a:p>
          <a:p>
            <a:pPr>
              <a:buFontTx/>
              <a:buChar char="-"/>
            </a:pPr>
            <a:r>
              <a:rPr lang="hu-HU" b="0" baseline="0" dirty="0" smtClean="0"/>
              <a:t> Bevételek: A bevételek kezelésére szolgál.</a:t>
            </a:r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áromszög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DBBE4E9-0AAF-4947-BBC4-AE0D9F67A6EA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38CF-0DEE-4872-B93F-47AD2749AEB4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B75C-3C0D-45BE-B899-1245D58762CC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B8848BB-D2B5-41DC-B8DE-E00EEB6B598A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erékszögű háromszög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Háromszög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CC8B8B4-1A1E-483C-A1BD-3F3CBCAF9FA8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1" name="Egyenes összekötő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FFEBB73-7C6B-45A6-8166-4DE801ABD3B3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990B579-B90C-4956-A209-CA7522241AF6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7DDC-B325-4340-B0EB-8310002C4092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B56507B-C33F-4377-A254-AFFCED099BF9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5403A14-5160-4CCA-9AF4-2D88D029D391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5A6EFE5-EDFB-4CCB-90C1-CC0B9CF7F347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erékszögű háromszög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Egyenes összekötő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191DC5A-C8AE-4765-8B72-12ABF501E786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hu-HU" dirty="0" smtClean="0">
                <a:latin typeface="Century Gothic" pitchFamily="34" charset="0"/>
              </a:rPr>
              <a:t>ANTIKVÁRIUM NYILVÁNTARTÓ ALKALMAZÁS FEJLESZTÉS C# NYELVEN</a:t>
            </a:r>
            <a:endParaRPr lang="hu-HU" dirty="0">
              <a:latin typeface="Century Gothic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5944344"/>
            <a:ext cx="6400800" cy="913656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KÉSZÍTETTE: HORECZKY TÜNDE</a:t>
            </a:r>
          </a:p>
          <a:p>
            <a:r>
              <a:rPr lang="hu-HU" sz="2000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GAZDASÁGINFORMATIKUS BSC HALLGATÓ</a:t>
            </a:r>
          </a:p>
          <a:p>
            <a:r>
              <a:rPr lang="hu-HU" sz="2000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TÉMA VEZETŐ: SÜLE PÉTER</a:t>
            </a:r>
          </a:p>
          <a:p>
            <a:endParaRPr lang="hu-HU" sz="20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8196" name="Picture 4" descr="C:\Users\Tündi\AppData\Local\Microsoft\Windows\INetCache\IE\UPXUB5VT\book-2341848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00808"/>
            <a:ext cx="6096001" cy="4064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Kimutatások</a:t>
            </a:r>
            <a:endParaRPr lang="hu-HU" dirty="0"/>
          </a:p>
        </p:txBody>
      </p:sp>
      <p:pic>
        <p:nvPicPr>
          <p:cNvPr id="4" name="Tartalom helye 3" descr="Kimutatások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6795" y="1882775"/>
            <a:ext cx="6710410" cy="4572000"/>
          </a:xfrm>
        </p:spPr>
      </p:pic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8/12</a:t>
            </a:r>
            <a:endParaRPr lang="hu-HU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adatbázis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DB Browser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SQLite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1026" name="Picture 2" descr="C:\Users\Tündi\AppData\Local\Microsoft\Windows\INetCache\IE\GJGOM1UQ\database-symbol-vector-clipar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924944"/>
            <a:ext cx="2808312" cy="3099719"/>
          </a:xfrm>
          <a:prstGeom prst="rect">
            <a:avLst/>
          </a:prstGeom>
          <a:noFill/>
        </p:spPr>
      </p:pic>
      <p:sp>
        <p:nvSpPr>
          <p:cNvPr id="6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726896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9/12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Célkitűzések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Alapfunkciók elkészítése</a:t>
            </a:r>
          </a:p>
          <a:p>
            <a:r>
              <a:rPr lang="hu-HU" dirty="0" smtClean="0"/>
              <a:t>Hiányzó funkciók kidolgozása</a:t>
            </a:r>
          </a:p>
          <a:p>
            <a:r>
              <a:rPr lang="hu-HU" dirty="0" smtClean="0"/>
              <a:t>Hibakezelések rendes kidolgozása</a:t>
            </a:r>
          </a:p>
          <a:p>
            <a:r>
              <a:rPr lang="hu-HU" dirty="0" smtClean="0"/>
              <a:t>Látványvilág kidolgozása</a:t>
            </a:r>
          </a:p>
          <a:p>
            <a:r>
              <a:rPr lang="hu-HU" dirty="0" smtClean="0"/>
              <a:t>Az adatbázis feltöltése</a:t>
            </a:r>
          </a:p>
          <a:p>
            <a:r>
              <a:rPr lang="hu-HU" dirty="0" smtClean="0"/>
              <a:t>Tesztelés</a:t>
            </a:r>
          </a:p>
          <a:p>
            <a:endParaRPr lang="hu-HU" dirty="0"/>
          </a:p>
        </p:txBody>
      </p:sp>
      <p:pic>
        <p:nvPicPr>
          <p:cNvPr id="6149" name="Picture 5" descr="C:\Users\Tündi\AppData\Local\Microsoft\Windows\INetCache\IE\GJGOM1UQ\location-and-destination-icons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429000"/>
            <a:ext cx="2773735" cy="2773733"/>
          </a:xfrm>
          <a:prstGeom prst="rect">
            <a:avLst/>
          </a:prstGeom>
          <a:noFill/>
        </p:spPr>
      </p:pic>
      <p:sp>
        <p:nvSpPr>
          <p:cNvPr id="9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870912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10/12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 smtClean="0"/>
              <a:t>Jövőbeli tervek</a:t>
            </a:r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870912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11/12</a:t>
            </a:r>
            <a:endParaRPr lang="hu-HU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113834"/>
          </a:xfrm>
        </p:spPr>
        <p:txBody>
          <a:bodyPr>
            <a:noAutofit/>
          </a:bodyPr>
          <a:lstStyle/>
          <a:p>
            <a:r>
              <a:rPr lang="hu-HU" sz="8800" dirty="0" smtClean="0"/>
              <a:t>Köszönöm a figyelmet!</a:t>
            </a:r>
            <a:endParaRPr lang="hu-HU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2800" dirty="0" smtClean="0">
                <a:solidFill>
                  <a:schemeClr val="bg1"/>
                </a:solidFill>
              </a:rPr>
              <a:t>A választott nyelv és környezet</a:t>
            </a:r>
          </a:p>
          <a:p>
            <a:r>
              <a:rPr lang="hu-HU" sz="2800" dirty="0" smtClean="0">
                <a:solidFill>
                  <a:schemeClr val="bg1"/>
                </a:solidFill>
              </a:rPr>
              <a:t>A program</a:t>
            </a:r>
          </a:p>
          <a:p>
            <a:r>
              <a:rPr lang="hu-HU" sz="2800" dirty="0" smtClean="0">
                <a:solidFill>
                  <a:schemeClr val="bg1"/>
                </a:solidFill>
              </a:rPr>
              <a:t>Az alkalmazás funkciói:</a:t>
            </a:r>
          </a:p>
          <a:p>
            <a:pPr lvl="1"/>
            <a:r>
              <a:rPr lang="hu-HU" sz="2400" dirty="0" smtClean="0">
                <a:solidFill>
                  <a:schemeClr val="bg1"/>
                </a:solidFill>
              </a:rPr>
              <a:t>Eladás</a:t>
            </a:r>
          </a:p>
          <a:p>
            <a:pPr lvl="1"/>
            <a:r>
              <a:rPr lang="hu-HU" sz="2400" dirty="0" smtClean="0">
                <a:solidFill>
                  <a:schemeClr val="bg1"/>
                </a:solidFill>
              </a:rPr>
              <a:t>Törzsvásárlók</a:t>
            </a:r>
          </a:p>
          <a:p>
            <a:pPr lvl="1"/>
            <a:r>
              <a:rPr lang="hu-HU" sz="2400" dirty="0" smtClean="0">
                <a:solidFill>
                  <a:schemeClr val="bg1"/>
                </a:solidFill>
              </a:rPr>
              <a:t>Könyvkezelő</a:t>
            </a:r>
          </a:p>
          <a:p>
            <a:pPr lvl="1"/>
            <a:r>
              <a:rPr lang="hu-HU" sz="2400" dirty="0" smtClean="0">
                <a:solidFill>
                  <a:schemeClr val="bg1"/>
                </a:solidFill>
              </a:rPr>
              <a:t>Kívánság lista</a:t>
            </a:r>
          </a:p>
          <a:p>
            <a:pPr lvl="1"/>
            <a:r>
              <a:rPr lang="hu-HU" sz="2400" dirty="0" smtClean="0">
                <a:solidFill>
                  <a:schemeClr val="bg1"/>
                </a:solidFill>
              </a:rPr>
              <a:t>Kimutatások</a:t>
            </a:r>
          </a:p>
          <a:p>
            <a:r>
              <a:rPr lang="hu-HU" sz="2800" dirty="0" smtClean="0">
                <a:solidFill>
                  <a:schemeClr val="bg1"/>
                </a:solidFill>
              </a:rPr>
              <a:t>Az adatbázis</a:t>
            </a:r>
          </a:p>
          <a:p>
            <a:r>
              <a:rPr lang="hu-HU" sz="2800" dirty="0" smtClean="0">
                <a:solidFill>
                  <a:schemeClr val="bg1"/>
                </a:solidFill>
              </a:rPr>
              <a:t>Célkitűzések</a:t>
            </a:r>
          </a:p>
          <a:p>
            <a:r>
              <a:rPr lang="hu-HU" sz="2800" dirty="0" smtClean="0">
                <a:solidFill>
                  <a:schemeClr val="bg1"/>
                </a:solidFill>
              </a:rPr>
              <a:t>Jövőbeli tervek</a:t>
            </a:r>
          </a:p>
          <a:p>
            <a:endParaRPr lang="hu-HU" sz="2800" dirty="0" smtClean="0">
              <a:solidFill>
                <a:schemeClr val="bg1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96336" y="6381328"/>
            <a:ext cx="864096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12/</a:t>
            </a:r>
            <a:r>
              <a:rPr lang="hu-HU" sz="1400" b="1" dirty="0" err="1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választott nyelv és környezet</a:t>
            </a:r>
            <a:endParaRPr lang="hu-HU" dirty="0"/>
          </a:p>
        </p:txBody>
      </p:sp>
      <p:pic>
        <p:nvPicPr>
          <p:cNvPr id="1026" name="Picture 2" descr="C:\Users\Tündi\AppData\Local\Microsoft\Windows\INetCache\IE\TGSB1RNV\Visual_Studio_2017_logo_and_wordmark.svg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30000" contrast="20000"/>
          </a:blip>
          <a:srcRect/>
          <a:stretch>
            <a:fillRect/>
          </a:stretch>
        </p:blipFill>
        <p:spPr bwMode="auto">
          <a:xfrm>
            <a:off x="1356758" y="5373216"/>
            <a:ext cx="6430485" cy="1080120"/>
          </a:xfrm>
          <a:prstGeom prst="rect">
            <a:avLst/>
          </a:prstGeom>
          <a:noFill/>
        </p:spPr>
      </p:pic>
      <p:pic>
        <p:nvPicPr>
          <p:cNvPr id="10" name="Tartalom helye 9" descr="c#.pn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10000" contrast="-10000"/>
          </a:blip>
          <a:stretch>
            <a:fillRect/>
          </a:stretch>
        </p:blipFill>
        <p:spPr>
          <a:xfrm>
            <a:off x="3300235" y="2000051"/>
            <a:ext cx="2543530" cy="2857899"/>
          </a:xfrm>
        </p:spPr>
      </p:pic>
      <p:sp>
        <p:nvSpPr>
          <p:cNvPr id="9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53336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1/12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 smtClean="0"/>
              <a:t>A program</a:t>
            </a:r>
            <a:endParaRPr lang="hu-HU" dirty="0"/>
          </a:p>
        </p:txBody>
      </p:sp>
      <p:sp>
        <p:nvSpPr>
          <p:cNvPr id="5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2/12</a:t>
            </a:r>
          </a:p>
        </p:txBody>
      </p:sp>
      <p:pic>
        <p:nvPicPr>
          <p:cNvPr id="1026" name="Picture 2" descr="C:\Users\Tündi\AppData\Local\Microsoft\Windows\INetCache\IE\TGSB1RNV\Antiquarian-Books-Book-Market-Old-Books-Book-227357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1620" y="1484784"/>
            <a:ext cx="6840760" cy="4553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539552" y="1916832"/>
            <a:ext cx="8062912" cy="2076648"/>
          </a:xfrm>
        </p:spPr>
        <p:txBody>
          <a:bodyPr>
            <a:normAutofit/>
          </a:bodyPr>
          <a:lstStyle/>
          <a:p>
            <a:r>
              <a:rPr lang="hu-HU" sz="5400" dirty="0" smtClean="0"/>
              <a:t>AZ ALKALMAZÁS FUNKCIÓI</a:t>
            </a:r>
            <a:endParaRPr lang="hu-HU" sz="5400" b="1" dirty="0"/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244408" y="5733256"/>
            <a:ext cx="654888" cy="301752"/>
          </a:xfrm>
        </p:spPr>
        <p:txBody>
          <a:bodyPr/>
          <a:lstStyle/>
          <a:p>
            <a:r>
              <a:rPr lang="hu-HU" b="1" dirty="0" smtClean="0">
                <a:solidFill>
                  <a:schemeClr val="tx1"/>
                </a:solidFill>
              </a:rPr>
              <a:t>3/12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hu-HU" sz="4000" dirty="0" smtClean="0"/>
              <a:t>Eladás</a:t>
            </a:r>
            <a:endParaRPr lang="hu-HU" sz="4400" dirty="0"/>
          </a:p>
        </p:txBody>
      </p:sp>
      <p:pic>
        <p:nvPicPr>
          <p:cNvPr id="1027" name="Picture 3" descr="C:\Users\Tündi\AppData\Local\Microsoft\Windows\INetCache\IE\UPXUB5VT\sale-stamp[1]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27584" y="2276872"/>
            <a:ext cx="7682657" cy="3869338"/>
          </a:xfrm>
          <a:prstGeom prst="rect">
            <a:avLst/>
          </a:prstGeom>
          <a:noFill/>
        </p:spPr>
      </p:pic>
      <p:sp>
        <p:nvSpPr>
          <p:cNvPr id="7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4/12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Tündi\AppData\Local\Microsoft\Windows\INetCache\IE\TGSB1RNV\Customer-PNG-H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6882" y="908720"/>
            <a:ext cx="6030236" cy="4084514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55776" y="260648"/>
            <a:ext cx="4032448" cy="1399032"/>
          </a:xfrm>
        </p:spPr>
        <p:txBody>
          <a:bodyPr>
            <a:normAutofit/>
          </a:bodyPr>
          <a:lstStyle/>
          <a:p>
            <a:r>
              <a:rPr lang="hu-HU" sz="3600" dirty="0" smtClean="0"/>
              <a:t>Törzsvásárlók</a:t>
            </a:r>
            <a:endParaRPr lang="hu-HU" sz="3600" dirty="0"/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5/12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Kép 5" descr="Törzsvásárlók új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680" y="2996953"/>
            <a:ext cx="5760640" cy="353578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 smtClean="0"/>
              <a:t>Könyvkezelő</a:t>
            </a:r>
            <a:endParaRPr lang="hu-HU" dirty="0"/>
          </a:p>
        </p:txBody>
      </p:sp>
      <p:pic>
        <p:nvPicPr>
          <p:cNvPr id="5" name="Tartalom helye 4" descr="könyv kezelő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21602" y="1916832"/>
            <a:ext cx="6700797" cy="4572000"/>
          </a:xfrm>
        </p:spPr>
      </p:pic>
      <p:sp>
        <p:nvSpPr>
          <p:cNvPr id="10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6/12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Kívánság lista</a:t>
            </a:r>
            <a:endParaRPr lang="hu-HU" dirty="0"/>
          </a:p>
        </p:txBody>
      </p:sp>
      <p:pic>
        <p:nvPicPr>
          <p:cNvPr id="4" name="Tartalom helye 3" descr="Kívánság lista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59632" y="1844824"/>
            <a:ext cx="6668588" cy="4572000"/>
          </a:xfrm>
        </p:spPr>
      </p:pic>
      <p:pic>
        <p:nvPicPr>
          <p:cNvPr id="3075" name="Picture 3" descr="C:\Users\Tündi\AppData\Local\Microsoft\Windows\INetCache\IE\TGSB1RNV\Screen_Shot_2014-06-14_at_3.45.32_PM[1].png"/>
          <p:cNvPicPr>
            <a:picLocks noChangeAspect="1" noChangeArrowheads="1"/>
          </p:cNvPicPr>
          <p:nvPr/>
        </p:nvPicPr>
        <p:blipFill>
          <a:blip r:embed="rId4" cstate="print"/>
          <a:srcRect l="14951" b="81256"/>
          <a:stretch>
            <a:fillRect/>
          </a:stretch>
        </p:blipFill>
        <p:spPr bwMode="auto">
          <a:xfrm>
            <a:off x="5292080" y="332656"/>
            <a:ext cx="3563888" cy="1156636"/>
          </a:xfrm>
          <a:prstGeom prst="rect">
            <a:avLst/>
          </a:prstGeom>
          <a:noFill/>
        </p:spPr>
      </p:pic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7/12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ndület">
  <a:themeElements>
    <a:clrScheme name="Egyéni 3. séma">
      <a:dk1>
        <a:srgbClr val="3F3F3F"/>
      </a:dk1>
      <a:lt1>
        <a:srgbClr val="F2F2F2"/>
      </a:lt1>
      <a:dk2>
        <a:srgbClr val="DADADA"/>
      </a:dk2>
      <a:lt2>
        <a:srgbClr val="BDBDBD"/>
      </a:lt2>
      <a:accent1>
        <a:srgbClr val="C98686"/>
      </a:accent1>
      <a:accent2>
        <a:srgbClr val="C17575"/>
      </a:accent2>
      <a:accent3>
        <a:srgbClr val="BA6464"/>
      </a:accent3>
      <a:accent4>
        <a:srgbClr val="B35353"/>
      </a:accent4>
      <a:accent5>
        <a:srgbClr val="D09797"/>
      </a:accent5>
      <a:accent6>
        <a:srgbClr val="D5A8A8"/>
      </a:accent6>
      <a:hlink>
        <a:srgbClr val="C98686"/>
      </a:hlink>
      <a:folHlink>
        <a:srgbClr val="AB7171"/>
      </a:folHlink>
    </a:clrScheme>
    <a:fontScheme name="Lendület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endület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1388</TotalTime>
  <Words>983</Words>
  <Application>Microsoft Office PowerPoint</Application>
  <PresentationFormat>Diavetítés a képernyőre (4:3 oldalarány)</PresentationFormat>
  <Paragraphs>86</Paragraphs>
  <Slides>14</Slides>
  <Notes>11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Lendület</vt:lpstr>
      <vt:lpstr>ANTIKVÁRIUM NYILVÁNTARTÓ ALKALMAZÁS FEJLESZTÉS C# NYELVEN</vt:lpstr>
      <vt:lpstr>Összefoglalás</vt:lpstr>
      <vt:lpstr>A választott nyelv és környezet</vt:lpstr>
      <vt:lpstr>A program</vt:lpstr>
      <vt:lpstr>AZ ALKALMAZÁS FUNKCIÓI</vt:lpstr>
      <vt:lpstr>Eladás</vt:lpstr>
      <vt:lpstr>Törzsvásárlók</vt:lpstr>
      <vt:lpstr>Könyvkezelő</vt:lpstr>
      <vt:lpstr>Kívánság lista</vt:lpstr>
      <vt:lpstr>Kimutatások</vt:lpstr>
      <vt:lpstr>Az adatbázis</vt:lpstr>
      <vt:lpstr>Célkitűzések</vt:lpstr>
      <vt:lpstr>Jövőbeli tervek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Tündi</dc:creator>
  <cp:lastModifiedBy>TÜNDI</cp:lastModifiedBy>
  <cp:revision>53</cp:revision>
  <dcterms:created xsi:type="dcterms:W3CDTF">2020-12-09T11:18:14Z</dcterms:created>
  <dcterms:modified xsi:type="dcterms:W3CDTF">2022-04-22T09:24:13Z</dcterms:modified>
</cp:coreProperties>
</file>