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9" r:id="rId12"/>
    <p:sldId id="265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7E299-DDB5-DA4E-924B-A043324A3E10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62143-C7E7-7347-8890-D0C9C1D90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2143-C7E7-7347-8890-D0C9C1D90B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62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2143-C7E7-7347-8890-D0C9C1D90B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7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2143-C7E7-7347-8890-D0C9C1D90B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2143-C7E7-7347-8890-D0C9C1D90B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4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2143-C7E7-7347-8890-D0C9C1D90B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99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2143-C7E7-7347-8890-D0C9C1D90B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81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2143-C7E7-7347-8890-D0C9C1D90B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7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2143-C7E7-7347-8890-D0C9C1D90B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2143-C7E7-7347-8890-D0C9C1D90B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36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2143-C7E7-7347-8890-D0C9C1D90B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6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DBEA-A07D-024E-8C33-847CF1D64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9D0C3-C924-7741-8B03-046896C3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50BC-4F7B-C545-8C82-AF544C08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6A8A3-6B35-F647-B998-175E4549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4779-243E-474E-8C5A-EF37BF5A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4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87F3-2353-E442-A67F-58DE6C21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2AA45-79B0-8A47-8458-AF08276B6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5966-AD98-504A-B8CA-B1284FEB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2DFF-0CB3-5E45-A25C-C85D5BA6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1ACDB-B569-7344-95A7-9F40816D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38A2A-25F9-5B44-97E0-563D12347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71BFD-79BC-B944-944A-3CBA0A0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48A3-6264-824D-B481-BA420425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3821-ECE3-5F44-A995-25E6A864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6849-88EE-684E-AAA6-35BA11A3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D598-1E86-094E-8DC9-3386847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ACEC5-2BA2-D84A-BE08-E5DF35FA4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F0B2-9F22-534C-BB7E-7301691B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A5848-C3A4-ED40-BF75-2CFF114E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58D5-3B8A-F14D-ABA4-CE2714FE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1519-2E2C-F148-9E62-5927E1A2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236EE-F661-004D-82CA-8E1549D39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0C94A-2314-E141-B50B-E2BF311B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A5B4-14A1-604A-8847-A519C31A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FE15-D62E-1C44-BA09-A7DD230E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9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BA1A-C5EC-EA49-B939-FD4C9457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DB8E-1512-FB44-BA36-B3B424B1F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BE721-4F6E-824D-AB6E-EA32C7408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54528-F14D-4044-9356-F6BE20F9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1AB04-B59E-C346-8FF0-089DB921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4DA3C-7F26-054E-B11C-38F45CCE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157E-A85D-0C45-86D5-1F563FA8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38123-4BAB-1E4A-8FE5-6C57F88D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29763-B3E1-C54D-AB6F-83101704A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95245-183C-7548-B147-93D55933B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EC145-2A49-5142-998F-00098F80C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A45C6-5858-3E48-8F84-247E3DAB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D5315-20D2-7D4E-A8B4-3C201AC9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D8BDF-FA4A-D44F-A029-9AC28859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FEC5-68DB-4A46-AAC4-4B0A74AD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87F64-C994-364A-84F6-3C99CED3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7D88F-5221-794E-8461-E4AA4009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7F1FB-02FD-8040-B063-63C0C53D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F832B-2B7B-5241-B8A7-96223C5F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217BC-46FD-7E42-9BD1-4EBDF5A0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EA178-C133-A34B-92AB-5E5155BF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AF3C-BC3C-364E-BF52-1F4D7905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8E0C4-1D92-6949-AE92-80A575DBB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2B6D8-B159-F143-8ABD-503887A35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62437-2EC3-E048-9576-50852C38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B996E-B4E3-1945-83F0-DBB7526D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C9E02-E916-1641-AFDD-5D90C665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E448-D9F5-5544-8BAF-9D2B1051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82D9D-97A7-7B46-8595-D536B8338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EA037-067C-BE44-AB0B-F96CF9FC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0B9D4-246C-C348-8DB1-2880288B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4B3A0-60D1-DA40-8FC8-4A890BE5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061D8-359B-9F4C-86E1-796FF26D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7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00097-961D-694D-AFFE-CAE3565A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591EE-75F6-AA4D-BD52-291891BD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B731-2779-4544-8B53-281A69BD7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696B-7EEB-DF4C-BD93-559CBF48DA9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4A43-2E50-4944-8373-85BC16E70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D7771-6E4C-9C4B-8499-C932F8868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4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D105333-ED3E-CA48-8CD0-C41A3FF8B6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6" y="1117491"/>
            <a:ext cx="3572432" cy="4623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E60FC-5485-C54F-9D22-7C5D8B1CEB73}"/>
              </a:ext>
            </a:extLst>
          </p:cNvPr>
          <p:cNvSpPr txBox="1"/>
          <p:nvPr/>
        </p:nvSpPr>
        <p:spPr>
          <a:xfrm>
            <a:off x="4521178" y="3429000"/>
            <a:ext cx="672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YUSAK SETIAWAN</a:t>
            </a:r>
          </a:p>
        </p:txBody>
      </p:sp>
    </p:spTree>
    <p:extLst>
      <p:ext uri="{BB962C8B-B14F-4D97-AF65-F5344CB8AC3E}">
        <p14:creationId xmlns:p14="http://schemas.microsoft.com/office/powerpoint/2010/main" val="37268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239E-1C22-F043-BEF4-30F2C907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BILANGAN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E673-91FB-7F4B-B5EE-6496EB9D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BINER / BINARY TO DECIMAL</a:t>
            </a:r>
          </a:p>
          <a:p>
            <a:pPr lvl="1"/>
            <a:r>
              <a:rPr lang="en-US" dirty="0"/>
              <a:t>0				= 0</a:t>
            </a:r>
          </a:p>
          <a:p>
            <a:pPr lvl="1"/>
            <a:r>
              <a:rPr lang="en-US" dirty="0"/>
              <a:t>1				= 1</a:t>
            </a:r>
          </a:p>
          <a:p>
            <a:pPr lvl="1"/>
            <a:r>
              <a:rPr lang="en-US" dirty="0"/>
              <a:t>10			= 2</a:t>
            </a:r>
          </a:p>
          <a:p>
            <a:pPr lvl="1"/>
            <a:r>
              <a:rPr lang="en-US" dirty="0"/>
              <a:t>11			= 3</a:t>
            </a:r>
          </a:p>
          <a:p>
            <a:pPr lvl="1"/>
            <a:r>
              <a:rPr lang="en-US" dirty="0"/>
              <a:t>100			= 4</a:t>
            </a:r>
          </a:p>
          <a:p>
            <a:pPr lvl="1"/>
            <a:r>
              <a:rPr lang="en-US" dirty="0"/>
              <a:t>101			= 5</a:t>
            </a:r>
          </a:p>
          <a:p>
            <a:pPr lvl="1"/>
            <a:r>
              <a:rPr lang="en-US" dirty="0"/>
              <a:t>110			= 6</a:t>
            </a:r>
          </a:p>
          <a:p>
            <a:pPr lvl="1"/>
            <a:r>
              <a:rPr lang="en-US" dirty="0"/>
              <a:t>111			= 7</a:t>
            </a:r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B09B1C8-F9CC-704E-940E-8CAE59DA2F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09" y="5023622"/>
            <a:ext cx="1293381" cy="16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239E-1C22-F043-BEF4-30F2C907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BILANGAN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E673-91FB-7F4B-B5EE-6496EB9D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Penjumlahan</a:t>
            </a:r>
            <a:endParaRPr lang="en-US" dirty="0"/>
          </a:p>
          <a:p>
            <a:pPr lvl="1"/>
            <a:r>
              <a:rPr lang="en-US" dirty="0"/>
              <a:t>3 + 5 = 8</a:t>
            </a:r>
          </a:p>
          <a:p>
            <a:pPr lvl="1"/>
            <a:r>
              <a:rPr lang="en-US" dirty="0"/>
              <a:t>0011 + 0101 = 1000</a:t>
            </a:r>
          </a:p>
          <a:p>
            <a:r>
              <a:rPr lang="en-US" dirty="0" err="1"/>
              <a:t>Pengurangan</a:t>
            </a:r>
            <a:endParaRPr lang="en-US" dirty="0"/>
          </a:p>
          <a:p>
            <a:pPr lvl="1"/>
            <a:r>
              <a:rPr lang="en-US" dirty="0"/>
              <a:t>5 – 4 = 1</a:t>
            </a:r>
          </a:p>
          <a:p>
            <a:pPr lvl="1"/>
            <a:r>
              <a:rPr lang="en-US" dirty="0"/>
              <a:t>0101 – 0100 = 0001</a:t>
            </a:r>
          </a:p>
          <a:p>
            <a:r>
              <a:rPr lang="en-US" dirty="0" err="1"/>
              <a:t>Perkalian</a:t>
            </a:r>
            <a:endParaRPr lang="en-US" dirty="0"/>
          </a:p>
          <a:p>
            <a:pPr lvl="1"/>
            <a:r>
              <a:rPr lang="en-US" dirty="0"/>
              <a:t>?</a:t>
            </a:r>
          </a:p>
          <a:p>
            <a:r>
              <a:rPr lang="en-US" dirty="0" err="1"/>
              <a:t>Pembagian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B09B1C8-F9CC-704E-940E-8CAE59DA2F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09" y="5023622"/>
            <a:ext cx="1293381" cy="16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239E-1C22-F043-BEF4-30F2C907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BIT &amp;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E673-91FB-7F4B-B5EE-6496EB9D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BINER / BINARY</a:t>
            </a:r>
          </a:p>
          <a:p>
            <a:pPr lvl="1"/>
            <a:r>
              <a:rPr lang="en-US" dirty="0"/>
              <a:t>0			= 1 Bit</a:t>
            </a:r>
          </a:p>
          <a:p>
            <a:pPr lvl="1"/>
            <a:r>
              <a:rPr lang="en-US" dirty="0"/>
              <a:t>1			= 1 Bit</a:t>
            </a:r>
          </a:p>
          <a:p>
            <a:pPr lvl="1"/>
            <a:r>
              <a:rPr lang="en-US" dirty="0"/>
              <a:t>10		= 2 Bit</a:t>
            </a:r>
          </a:p>
          <a:p>
            <a:pPr lvl="1"/>
            <a:r>
              <a:rPr lang="en-US" dirty="0"/>
              <a:t>11		= 2 Bit</a:t>
            </a:r>
          </a:p>
          <a:p>
            <a:pPr lvl="1"/>
            <a:r>
              <a:rPr lang="en-US" dirty="0"/>
              <a:t>100		= ?</a:t>
            </a:r>
          </a:p>
          <a:p>
            <a:pPr lvl="1"/>
            <a:r>
              <a:rPr lang="en-US" dirty="0"/>
              <a:t>101		= ?</a:t>
            </a:r>
          </a:p>
          <a:p>
            <a:pPr lvl="1"/>
            <a:r>
              <a:rPr lang="en-US" dirty="0"/>
              <a:t>110		= ?</a:t>
            </a:r>
          </a:p>
          <a:p>
            <a:pPr lvl="1"/>
            <a:r>
              <a:rPr lang="en-US" dirty="0"/>
              <a:t>111		= ?</a:t>
            </a:r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B09B1C8-F9CC-704E-940E-8CAE59DA2F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09" y="5023622"/>
            <a:ext cx="1293381" cy="16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239E-1C22-F043-BEF4-30F2C907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BIT &amp; Byte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E673-91FB-7F4B-B5EE-6496EB9D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BINER / BINARY</a:t>
            </a:r>
          </a:p>
          <a:p>
            <a:pPr lvl="1"/>
            <a:r>
              <a:rPr lang="en-US" dirty="0"/>
              <a:t>0			= 1 Bit</a:t>
            </a:r>
          </a:p>
          <a:p>
            <a:pPr lvl="1"/>
            <a:r>
              <a:rPr lang="en-US" dirty="0"/>
              <a:t>1			= 1 Bit</a:t>
            </a:r>
          </a:p>
          <a:p>
            <a:pPr lvl="1"/>
            <a:r>
              <a:rPr lang="en-US" dirty="0"/>
              <a:t>10		= 2 Bit</a:t>
            </a:r>
          </a:p>
          <a:p>
            <a:pPr lvl="1"/>
            <a:r>
              <a:rPr lang="en-US" dirty="0"/>
              <a:t>11		= 2 Bit</a:t>
            </a:r>
          </a:p>
          <a:p>
            <a:pPr lvl="1"/>
            <a:r>
              <a:rPr lang="en-US" dirty="0"/>
              <a:t>100		= ?</a:t>
            </a:r>
          </a:p>
          <a:p>
            <a:pPr lvl="1"/>
            <a:r>
              <a:rPr lang="en-US" dirty="0"/>
              <a:t>101		= ?</a:t>
            </a:r>
          </a:p>
          <a:p>
            <a:pPr lvl="1"/>
            <a:r>
              <a:rPr lang="en-US" dirty="0"/>
              <a:t>110		= ?</a:t>
            </a:r>
          </a:p>
          <a:p>
            <a:pPr lvl="1"/>
            <a:r>
              <a:rPr lang="en-US" dirty="0"/>
              <a:t>111		= ?</a:t>
            </a:r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B09B1C8-F9CC-704E-940E-8CAE59DA2F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09" y="5023622"/>
            <a:ext cx="1293381" cy="16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3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239E-1C22-F043-BEF4-30F2C907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BIT &amp; Byte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E673-91FB-7F4B-B5EE-6496EB9D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0000 0000 = 8 Bit</a:t>
            </a:r>
          </a:p>
          <a:p>
            <a:r>
              <a:rPr lang="en-US" dirty="0"/>
              <a:t>1 Byte = 8 Bit, range 0 – 255 = 256</a:t>
            </a:r>
          </a:p>
          <a:p>
            <a:r>
              <a:rPr lang="en-US" dirty="0"/>
              <a:t>0000 0000 0000 0000 = 16 Bit</a:t>
            </a:r>
          </a:p>
          <a:p>
            <a:r>
              <a:rPr lang="en-US" dirty="0"/>
              <a:t>16 Bit = ? Byte, range 0 - ?</a:t>
            </a:r>
          </a:p>
          <a:p>
            <a:r>
              <a:rPr lang="en-US" dirty="0"/>
              <a:t>1000 Byte = 1 Kbyte</a:t>
            </a:r>
          </a:p>
          <a:p>
            <a:r>
              <a:rPr lang="en-US" dirty="0"/>
              <a:t>1000 Kbyte = 1 Mbyte</a:t>
            </a:r>
          </a:p>
          <a:p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B09B1C8-F9CC-704E-940E-8CAE59DA2F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09" y="5023622"/>
            <a:ext cx="1293381" cy="16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2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239E-1C22-F043-BEF4-30F2C907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Aljabar</a:t>
            </a:r>
            <a:r>
              <a:rPr lang="en-US" dirty="0"/>
              <a:t> Boole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B09B1C8-F9CC-704E-940E-8CAE59DA2F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09" y="5023622"/>
            <a:ext cx="1293381" cy="1673740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2ACD5B-32F8-184E-A0C5-266DBD9A9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93322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2787780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11486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037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41086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93477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482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7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4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9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4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2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636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239E-1C22-F043-BEF4-30F2C907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B09B1C8-F9CC-704E-940E-8CAE59DA2F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09" y="5023622"/>
            <a:ext cx="1293381" cy="167374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C37564-4F3D-A74C-A739-5F4CCEAE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Source Control / </a:t>
            </a:r>
            <a:r>
              <a:rPr lang="en-US" dirty="0" err="1"/>
              <a:t>Pengontrol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endParaRPr lang="en-US" dirty="0"/>
          </a:p>
          <a:p>
            <a:r>
              <a:rPr lang="en-US" dirty="0" err="1"/>
              <a:t>Fitur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Penyimpan</a:t>
            </a:r>
            <a:r>
              <a:rPr lang="en-US" dirty="0"/>
              <a:t> sources</a:t>
            </a:r>
          </a:p>
          <a:p>
            <a:pPr lvl="1"/>
            <a:r>
              <a:rPr lang="en-US" dirty="0"/>
              <a:t>Versioning sources</a:t>
            </a:r>
          </a:p>
          <a:p>
            <a:pPr lvl="1"/>
            <a:r>
              <a:rPr lang="en-US" dirty="0" err="1"/>
              <a:t>Kolaborasi</a:t>
            </a:r>
            <a:endParaRPr lang="en-US" dirty="0"/>
          </a:p>
          <a:p>
            <a:pPr lvl="1"/>
            <a:r>
              <a:rPr lang="en-US" dirty="0"/>
              <a:t>Branching</a:t>
            </a:r>
          </a:p>
          <a:p>
            <a:pPr lvl="1"/>
            <a:r>
              <a:rPr lang="en-US" dirty="0" err="1"/>
              <a:t>dll</a:t>
            </a:r>
            <a:endParaRPr lang="en-US" dirty="0"/>
          </a:p>
          <a:p>
            <a:r>
              <a:rPr lang="en-US" dirty="0"/>
              <a:t>Sources =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endParaRPr lang="en-US" dirty="0"/>
          </a:p>
          <a:p>
            <a:pPr lvl="1"/>
            <a:r>
              <a:rPr lang="en-US" dirty="0"/>
              <a:t>File Gambar</a:t>
            </a:r>
          </a:p>
          <a:p>
            <a:pPr lvl="1"/>
            <a:r>
              <a:rPr lang="en-US" dirty="0"/>
              <a:t>Source Code </a:t>
            </a:r>
          </a:p>
          <a:p>
            <a:pPr lvl="1"/>
            <a:r>
              <a:rPr lang="en-US" dirty="0"/>
              <a:t>File </a:t>
            </a:r>
            <a:r>
              <a:rPr lang="en-US" dirty="0" err="1"/>
              <a:t>dokumen</a:t>
            </a:r>
            <a:r>
              <a:rPr lang="en-US"/>
              <a:t> lain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467D-B74D-0245-959F-9D09E6C9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VISI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3548D24-2FA8-B74F-B43D-07FF2DB0A24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r="6832"/>
          <a:stretch/>
        </p:blipFill>
        <p:spPr>
          <a:xfrm>
            <a:off x="0" y="10"/>
            <a:ext cx="4635571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209D-E64F-6446-AB78-1D768947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Menyiapkan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unggul</a:t>
            </a:r>
            <a:r>
              <a:rPr lang="en-US" sz="2400" dirty="0"/>
              <a:t> dan </a:t>
            </a:r>
            <a:r>
              <a:rPr lang="en-US" sz="2400" dirty="0" err="1"/>
              <a:t>merata</a:t>
            </a:r>
            <a:r>
              <a:rPr lang="en-US" sz="2400" dirty="0"/>
              <a:t>,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menghadapi</a:t>
            </a:r>
            <a:r>
              <a:rPr lang="en-US" sz="2400" dirty="0"/>
              <a:t> </a:t>
            </a:r>
            <a:r>
              <a:rPr lang="en-US" sz="2400" dirty="0" err="1"/>
              <a:t>persaingan</a:t>
            </a:r>
            <a:r>
              <a:rPr lang="en-US" sz="2400" dirty="0"/>
              <a:t> global, </a:t>
            </a:r>
            <a:r>
              <a:rPr lang="en-US" sz="2400" dirty="0" err="1"/>
              <a:t>menuju</a:t>
            </a:r>
            <a:r>
              <a:rPr lang="en-US" sz="2400" dirty="0"/>
              <a:t> </a:t>
            </a:r>
            <a:r>
              <a:rPr lang="en-US" sz="2400" dirty="0" err="1"/>
              <a:t>industri</a:t>
            </a:r>
            <a:r>
              <a:rPr lang="en-US" sz="2400" dirty="0"/>
              <a:t> 4.0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719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EF28-A572-2C48-BED6-9986ECFA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MISI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1B91C3D-7746-DD4B-95D5-F2CF6FAFC3B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r="6832"/>
          <a:stretch/>
        </p:blipFill>
        <p:spPr>
          <a:xfrm>
            <a:off x="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F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0CE5-718E-1E4C-80E9-E1D495375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wadah</a:t>
            </a:r>
            <a:r>
              <a:rPr lang="en-US" sz="2000" dirty="0"/>
              <a:t> </a:t>
            </a:r>
            <a:r>
              <a:rPr lang="en-US" sz="2000" dirty="0" err="1"/>
              <a:t>berkumpul</a:t>
            </a:r>
            <a:r>
              <a:rPr lang="en-US" sz="2000" dirty="0"/>
              <a:t>, </a:t>
            </a:r>
            <a:r>
              <a:rPr lang="en-US" sz="2000" dirty="0" err="1"/>
              <a:t>belajar</a:t>
            </a:r>
            <a:r>
              <a:rPr lang="en-US" sz="2000" dirty="0"/>
              <a:t>, </a:t>
            </a:r>
            <a:r>
              <a:rPr lang="en-US" sz="2000" dirty="0" err="1"/>
              <a:t>diskusi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IT dan </a:t>
            </a:r>
            <a:r>
              <a:rPr lang="en-US" sz="2000" dirty="0" err="1"/>
              <a:t>relasinya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607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27AF-49FC-9D41-AF4A-33B85C14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TEKNOLOGI INFORMASI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23D1-CFC0-0845-BF44-F1E3F14B9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</a:t>
            </a:r>
            <a:r>
              <a:rPr lang="en-US" dirty="0" err="1"/>
              <a:t>dimana</a:t>
            </a:r>
            <a:r>
              <a:rPr lang="en-US" dirty="0"/>
              <a:t>-mana</a:t>
            </a:r>
          </a:p>
          <a:p>
            <a:r>
              <a:rPr lang="en-US" dirty="0"/>
              <a:t>Luas dan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r>
              <a:rPr lang="en-US" dirty="0" err="1"/>
              <a:t>Kolaborasi</a:t>
            </a: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A933B6-BA4C-8743-A720-3BDE91D8F5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09" y="5023622"/>
            <a:ext cx="1293381" cy="16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27AF-49FC-9D41-AF4A-33B85C14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DISEDERHANAKAN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A933B6-BA4C-8743-A720-3BDE91D8F5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09" y="5023622"/>
            <a:ext cx="1293381" cy="1673740"/>
          </a:xfrm>
          <a:prstGeom prst="rect">
            <a:avLst/>
          </a:prstGeom>
        </p:spPr>
      </p:pic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F8DFACA2-81CA-3742-8193-07AAEEB3C4A2}"/>
              </a:ext>
            </a:extLst>
          </p:cNvPr>
          <p:cNvSpPr/>
          <p:nvPr/>
        </p:nvSpPr>
        <p:spPr>
          <a:xfrm>
            <a:off x="1916326" y="3268962"/>
            <a:ext cx="1124465" cy="90204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37D1F-6507-DF47-8219-74E73349D87D}"/>
              </a:ext>
            </a:extLst>
          </p:cNvPr>
          <p:cNvSpPr/>
          <p:nvPr/>
        </p:nvSpPr>
        <p:spPr>
          <a:xfrm>
            <a:off x="4586415" y="2416346"/>
            <a:ext cx="2607276" cy="26072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A4FD183D-AD2F-3C40-9933-46651C765631}"/>
              </a:ext>
            </a:extLst>
          </p:cNvPr>
          <p:cNvSpPr/>
          <p:nvPr/>
        </p:nvSpPr>
        <p:spPr>
          <a:xfrm>
            <a:off x="8600303" y="3244249"/>
            <a:ext cx="1902941" cy="1075037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2650FCD-4426-9743-AEBE-6A15935A8B64}"/>
              </a:ext>
            </a:extLst>
          </p:cNvPr>
          <p:cNvSpPr/>
          <p:nvPr/>
        </p:nvSpPr>
        <p:spPr>
          <a:xfrm>
            <a:off x="3521676" y="3614952"/>
            <a:ext cx="691978" cy="37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A5EB26F-55DA-8542-9EC7-97A4C47EE1FB}"/>
              </a:ext>
            </a:extLst>
          </p:cNvPr>
          <p:cNvSpPr/>
          <p:nvPr/>
        </p:nvSpPr>
        <p:spPr>
          <a:xfrm>
            <a:off x="7640593" y="3614952"/>
            <a:ext cx="691978" cy="37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0299-E89A-084F-BEC8-70B0C33C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YUK KITA MULAI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A2840CC-D29C-CB48-8E55-45C1F9B738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277" y="4986552"/>
            <a:ext cx="1293381" cy="16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5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239E-1C22-F043-BEF4-30F2C907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YANG KITA PELAJARI HARI 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E673-91FB-7F4B-B5EE-6496EB9D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Pengkodean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/ </a:t>
            </a:r>
            <a:r>
              <a:rPr lang="en-US" dirty="0" err="1"/>
              <a:t>Angka</a:t>
            </a:r>
            <a:endParaRPr lang="en-US" dirty="0"/>
          </a:p>
          <a:p>
            <a:r>
              <a:rPr lang="en-US" dirty="0"/>
              <a:t>Bit &amp; Byte 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Pe R</a:t>
            </a:r>
          </a:p>
          <a:p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B09B1C8-F9CC-704E-940E-8CAE59DA2F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09" y="5023622"/>
            <a:ext cx="1293381" cy="1673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959564-27DB-6945-8140-8CC6D4401DC9}"/>
              </a:ext>
            </a:extLst>
          </p:cNvPr>
          <p:cNvSpPr txBox="1"/>
          <p:nvPr/>
        </p:nvSpPr>
        <p:spPr>
          <a:xfrm>
            <a:off x="838200" y="5675826"/>
            <a:ext cx="267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Syarat</a:t>
            </a:r>
            <a:r>
              <a:rPr lang="en-US" dirty="0"/>
              <a:t> : Punya Email + </a:t>
            </a:r>
            <a:r>
              <a:rPr lang="en-US" dirty="0" err="1"/>
              <a:t>Niat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239E-1C22-F043-BEF4-30F2C907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BILANGAN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E673-91FB-7F4B-B5EE-6496EB9D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kenal</a:t>
            </a:r>
            <a:r>
              <a:rPr lang="en-US" dirty="0"/>
              <a:t> 0 – 9 (10 </a:t>
            </a:r>
            <a:r>
              <a:rPr lang="en-US" dirty="0" err="1"/>
              <a:t>simbol</a:t>
            </a:r>
            <a:r>
              <a:rPr lang="en-US" dirty="0"/>
              <a:t>, </a:t>
            </a:r>
            <a:r>
              <a:rPr lang="en-US" dirty="0" err="1"/>
              <a:t>berbasis</a:t>
            </a:r>
            <a:r>
              <a:rPr lang="en-US" dirty="0"/>
              <a:t> 10, </a:t>
            </a:r>
            <a:r>
              <a:rPr lang="en-US" dirty="0" err="1"/>
              <a:t>disebut</a:t>
            </a:r>
            <a:r>
              <a:rPr lang="en-US" dirty="0"/>
              <a:t> decimal), </a:t>
            </a:r>
            <a:r>
              <a:rPr lang="en-US" dirty="0" err="1"/>
              <a:t>contoh</a:t>
            </a:r>
            <a:r>
              <a:rPr lang="en-US" dirty="0"/>
              <a:t>: 0, 1, 2, 3, 4, 5, 6, 7, 8, 9, …</a:t>
            </a:r>
          </a:p>
          <a:p>
            <a:endParaRPr lang="en-US" dirty="0"/>
          </a:p>
          <a:p>
            <a:r>
              <a:rPr lang="en-US" dirty="0" err="1"/>
              <a:t>Komputer</a:t>
            </a:r>
            <a:r>
              <a:rPr lang="en-US" dirty="0"/>
              <a:t> 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tau </a:t>
            </a:r>
            <a:r>
              <a:rPr lang="en-US" dirty="0" err="1"/>
              <a:t>kondisi</a:t>
            </a:r>
            <a:r>
              <a:rPr lang="en-US" dirty="0"/>
              <a:t> OFF / ON</a:t>
            </a:r>
          </a:p>
          <a:p>
            <a:r>
              <a:rPr lang="en-US" dirty="0"/>
              <a:t>OFF = 0, ON = 1</a:t>
            </a:r>
          </a:p>
          <a:p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 symbol (0 dan 1,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/ Binary)</a:t>
            </a:r>
          </a:p>
          <a:p>
            <a:r>
              <a:rPr lang="en-US" dirty="0"/>
              <a:t>Nah.. </a:t>
            </a:r>
            <a:r>
              <a:rPr lang="en-US" dirty="0" err="1"/>
              <a:t>Kok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tau </a:t>
            </a:r>
            <a:r>
              <a:rPr lang="en-US" dirty="0" err="1"/>
              <a:t>bilangan</a:t>
            </a:r>
            <a:r>
              <a:rPr lang="en-US" dirty="0"/>
              <a:t> decimal? </a:t>
            </a:r>
          </a:p>
          <a:p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B09B1C8-F9CC-704E-940E-8CAE59DA2F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09" y="5023622"/>
            <a:ext cx="1293381" cy="16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0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239E-1C22-F043-BEF4-30F2C907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BILANGAN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E673-91FB-7F4B-B5EE-6496EB9D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BINER / BINARY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10</a:t>
            </a:r>
          </a:p>
          <a:p>
            <a:pPr lvl="1"/>
            <a:r>
              <a:rPr lang="en-US" dirty="0"/>
              <a:t>11</a:t>
            </a:r>
          </a:p>
          <a:p>
            <a:pPr lvl="1"/>
            <a:r>
              <a:rPr lang="en-US" dirty="0"/>
              <a:t>100</a:t>
            </a:r>
          </a:p>
          <a:p>
            <a:pPr lvl="1"/>
            <a:r>
              <a:rPr lang="en-US" dirty="0"/>
              <a:t>101</a:t>
            </a:r>
          </a:p>
          <a:p>
            <a:pPr lvl="1"/>
            <a:r>
              <a:rPr lang="en-US" dirty="0"/>
              <a:t>110</a:t>
            </a:r>
          </a:p>
          <a:p>
            <a:pPr lvl="1"/>
            <a:r>
              <a:rPr lang="en-US" dirty="0"/>
              <a:t>111</a:t>
            </a:r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B09B1C8-F9CC-704E-940E-8CAE59DA2F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09" y="5023622"/>
            <a:ext cx="1293381" cy="16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482</Words>
  <Application>Microsoft Macintosh PowerPoint</Application>
  <PresentationFormat>Widescreen</PresentationFormat>
  <Paragraphs>136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VISI</vt:lpstr>
      <vt:lpstr>MISI</vt:lpstr>
      <vt:lpstr>TEKNOLOGI INFORMASI</vt:lpstr>
      <vt:lpstr>DISEDERHANAKAN</vt:lpstr>
      <vt:lpstr>YUK KITA MULAI</vt:lpstr>
      <vt:lpstr>YANG KITA PELAJARI HARI INI</vt:lpstr>
      <vt:lpstr>BILANGAN</vt:lpstr>
      <vt:lpstr>BILANGAN (Lanjutan)</vt:lpstr>
      <vt:lpstr>BILANGAN (Lanjutan)</vt:lpstr>
      <vt:lpstr>BILANGAN (Lanjutan)</vt:lpstr>
      <vt:lpstr>BIT &amp; Byte</vt:lpstr>
      <vt:lpstr>BIT &amp; Byte (Lanjutan)</vt:lpstr>
      <vt:lpstr>BIT &amp; Byte (Lanjutan)</vt:lpstr>
      <vt:lpstr>Aljabar Boole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Yusak Setiawan</dc:creator>
  <cp:lastModifiedBy>Yusak Setiawan</cp:lastModifiedBy>
  <cp:revision>32</cp:revision>
  <dcterms:created xsi:type="dcterms:W3CDTF">2019-11-30T00:40:13Z</dcterms:created>
  <dcterms:modified xsi:type="dcterms:W3CDTF">2019-11-30T02:11:59Z</dcterms:modified>
</cp:coreProperties>
</file>