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7"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3" d="100"/>
          <a:sy n="83" d="100"/>
        </p:scale>
        <p:origin x="12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2432998-8AA3-4A2B-9161-5340C60E090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831D3F-0CE9-4FDD-AE09-0311711D5E31}">
      <dgm:prSet/>
      <dgm:spPr/>
      <dgm:t>
        <a:bodyPr/>
        <a:lstStyle/>
        <a:p>
          <a:pPr>
            <a:lnSpc>
              <a:spcPct val="100000"/>
            </a:lnSpc>
          </a:pPr>
          <a:r>
            <a:rPr lang="en-US"/>
            <a:t>To provide business solution to ABC Company to open restaurants in New York City </a:t>
          </a:r>
        </a:p>
      </dgm:t>
    </dgm:pt>
    <dgm:pt modelId="{CC2F0CE8-4001-48D6-9799-109CC90BD094}" type="parTrans" cxnId="{51703BE7-5C89-4E03-8509-0B43C6536E3C}">
      <dgm:prSet/>
      <dgm:spPr/>
      <dgm:t>
        <a:bodyPr/>
        <a:lstStyle/>
        <a:p>
          <a:endParaRPr lang="en-US"/>
        </a:p>
      </dgm:t>
    </dgm:pt>
    <dgm:pt modelId="{80EE827E-3CF9-4296-9BFC-C154793E548B}" type="sibTrans" cxnId="{51703BE7-5C89-4E03-8509-0B43C6536E3C}">
      <dgm:prSet/>
      <dgm:spPr/>
      <dgm:t>
        <a:bodyPr/>
        <a:lstStyle/>
        <a:p>
          <a:endParaRPr lang="en-US"/>
        </a:p>
      </dgm:t>
    </dgm:pt>
    <dgm:pt modelId="{79AA6E34-EE66-414A-83C0-1D946DFE25FE}">
      <dgm:prSet/>
      <dgm:spPr/>
      <dgm:t>
        <a:bodyPr/>
        <a:lstStyle/>
        <a:p>
          <a:pPr>
            <a:lnSpc>
              <a:spcPct val="100000"/>
            </a:lnSpc>
          </a:pPr>
          <a:r>
            <a:rPr lang="en-US"/>
            <a:t>This is done by maximizing profitability to suggest locations in neighborhood of Borough of New York City for Saturated Market, Untapped Market and popular cuisines in Borough of New York City</a:t>
          </a:r>
        </a:p>
      </dgm:t>
    </dgm:pt>
    <dgm:pt modelId="{D8910ABE-9144-4606-9304-4CC99183AF84}" type="parTrans" cxnId="{79447D7A-BF3C-471E-B98D-345E7A9B2894}">
      <dgm:prSet/>
      <dgm:spPr/>
      <dgm:t>
        <a:bodyPr/>
        <a:lstStyle/>
        <a:p>
          <a:endParaRPr lang="en-US"/>
        </a:p>
      </dgm:t>
    </dgm:pt>
    <dgm:pt modelId="{4CF8469A-B1FD-4A0D-9507-8DE19B741F1C}" type="sibTrans" cxnId="{79447D7A-BF3C-471E-B98D-345E7A9B2894}">
      <dgm:prSet/>
      <dgm:spPr/>
      <dgm:t>
        <a:bodyPr/>
        <a:lstStyle/>
        <a:p>
          <a:endParaRPr lang="en-US"/>
        </a:p>
      </dgm:t>
    </dgm:pt>
    <dgm:pt modelId="{F6174D10-C9D0-4C35-BAFA-621D54D1131C}" type="pres">
      <dgm:prSet presAssocID="{12432998-8AA3-4A2B-9161-5340C60E0904}" presName="root" presStyleCnt="0">
        <dgm:presLayoutVars>
          <dgm:dir/>
          <dgm:resizeHandles val="exact"/>
        </dgm:presLayoutVars>
      </dgm:prSet>
      <dgm:spPr/>
    </dgm:pt>
    <dgm:pt modelId="{E3C5B8D9-0413-414A-9007-AE40C48D6438}" type="pres">
      <dgm:prSet presAssocID="{AA831D3F-0CE9-4FDD-AE09-0311711D5E31}" presName="compNode" presStyleCnt="0"/>
      <dgm:spPr/>
    </dgm:pt>
    <dgm:pt modelId="{6F28F1FD-8097-4591-9ECE-A126B4669955}" type="pres">
      <dgm:prSet presAssocID="{AA831D3F-0CE9-4FDD-AE09-0311711D5E31}" presName="bgRect" presStyleLbl="bgShp" presStyleIdx="0" presStyleCnt="2"/>
      <dgm:spPr/>
    </dgm:pt>
    <dgm:pt modelId="{A72D27B1-4ADD-4398-8A43-F234E75DA321}" type="pres">
      <dgm:prSet presAssocID="{AA831D3F-0CE9-4FDD-AE09-0311711D5E3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3E33CD7A-4A59-4B70-9A7D-0E3BB5463B0B}" type="pres">
      <dgm:prSet presAssocID="{AA831D3F-0CE9-4FDD-AE09-0311711D5E31}" presName="spaceRect" presStyleCnt="0"/>
      <dgm:spPr/>
    </dgm:pt>
    <dgm:pt modelId="{1D4B0AF5-0C4C-4C2D-ADA0-F65B60CD972B}" type="pres">
      <dgm:prSet presAssocID="{AA831D3F-0CE9-4FDD-AE09-0311711D5E31}" presName="parTx" presStyleLbl="revTx" presStyleIdx="0" presStyleCnt="2">
        <dgm:presLayoutVars>
          <dgm:chMax val="0"/>
          <dgm:chPref val="0"/>
        </dgm:presLayoutVars>
      </dgm:prSet>
      <dgm:spPr/>
    </dgm:pt>
    <dgm:pt modelId="{6E1F2A68-56AF-4A31-8B00-D580E68A912A}" type="pres">
      <dgm:prSet presAssocID="{80EE827E-3CF9-4296-9BFC-C154793E548B}" presName="sibTrans" presStyleCnt="0"/>
      <dgm:spPr/>
    </dgm:pt>
    <dgm:pt modelId="{6AF55843-B8AC-445D-B093-A82183FB1796}" type="pres">
      <dgm:prSet presAssocID="{79AA6E34-EE66-414A-83C0-1D946DFE25FE}" presName="compNode" presStyleCnt="0"/>
      <dgm:spPr/>
    </dgm:pt>
    <dgm:pt modelId="{100EFF98-034C-4967-BA87-48C047A4EB08}" type="pres">
      <dgm:prSet presAssocID="{79AA6E34-EE66-414A-83C0-1D946DFE25FE}" presName="bgRect" presStyleLbl="bgShp" presStyleIdx="1" presStyleCnt="2"/>
      <dgm:spPr/>
    </dgm:pt>
    <dgm:pt modelId="{D53AE18A-BD29-420F-920E-430FF7938381}" type="pres">
      <dgm:prSet presAssocID="{79AA6E34-EE66-414A-83C0-1D946DFE25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FD1BA322-306A-4B54-9CCB-105EBA3F9D44}" type="pres">
      <dgm:prSet presAssocID="{79AA6E34-EE66-414A-83C0-1D946DFE25FE}" presName="spaceRect" presStyleCnt="0"/>
      <dgm:spPr/>
    </dgm:pt>
    <dgm:pt modelId="{A11BC935-FAD2-4D6F-905E-2A861FD90D95}" type="pres">
      <dgm:prSet presAssocID="{79AA6E34-EE66-414A-83C0-1D946DFE25FE}" presName="parTx" presStyleLbl="revTx" presStyleIdx="1" presStyleCnt="2">
        <dgm:presLayoutVars>
          <dgm:chMax val="0"/>
          <dgm:chPref val="0"/>
        </dgm:presLayoutVars>
      </dgm:prSet>
      <dgm:spPr/>
    </dgm:pt>
  </dgm:ptLst>
  <dgm:cxnLst>
    <dgm:cxn modelId="{79447D7A-BF3C-471E-B98D-345E7A9B2894}" srcId="{12432998-8AA3-4A2B-9161-5340C60E0904}" destId="{79AA6E34-EE66-414A-83C0-1D946DFE25FE}" srcOrd="1" destOrd="0" parTransId="{D8910ABE-9144-4606-9304-4CC99183AF84}" sibTransId="{4CF8469A-B1FD-4A0D-9507-8DE19B741F1C}"/>
    <dgm:cxn modelId="{C4E3CFAF-692C-44D8-AC96-12BD9490F632}" type="presOf" srcId="{79AA6E34-EE66-414A-83C0-1D946DFE25FE}" destId="{A11BC935-FAD2-4D6F-905E-2A861FD90D95}" srcOrd="0" destOrd="0" presId="urn:microsoft.com/office/officeart/2018/2/layout/IconVerticalSolidList"/>
    <dgm:cxn modelId="{7885E1B4-CF69-4FF7-9415-E85CCCED0269}" type="presOf" srcId="{AA831D3F-0CE9-4FDD-AE09-0311711D5E31}" destId="{1D4B0AF5-0C4C-4C2D-ADA0-F65B60CD972B}" srcOrd="0" destOrd="0" presId="urn:microsoft.com/office/officeart/2018/2/layout/IconVerticalSolidList"/>
    <dgm:cxn modelId="{51703BE7-5C89-4E03-8509-0B43C6536E3C}" srcId="{12432998-8AA3-4A2B-9161-5340C60E0904}" destId="{AA831D3F-0CE9-4FDD-AE09-0311711D5E31}" srcOrd="0" destOrd="0" parTransId="{CC2F0CE8-4001-48D6-9799-109CC90BD094}" sibTransId="{80EE827E-3CF9-4296-9BFC-C154793E548B}"/>
    <dgm:cxn modelId="{1EA06AFB-778C-401E-BC87-79A44EC887CD}" type="presOf" srcId="{12432998-8AA3-4A2B-9161-5340C60E0904}" destId="{F6174D10-C9D0-4C35-BAFA-621D54D1131C}" srcOrd="0" destOrd="0" presId="urn:microsoft.com/office/officeart/2018/2/layout/IconVerticalSolidList"/>
    <dgm:cxn modelId="{DA8CE379-E2EA-49EF-BFD1-08987D9D37E4}" type="presParOf" srcId="{F6174D10-C9D0-4C35-BAFA-621D54D1131C}" destId="{E3C5B8D9-0413-414A-9007-AE40C48D6438}" srcOrd="0" destOrd="0" presId="urn:microsoft.com/office/officeart/2018/2/layout/IconVerticalSolidList"/>
    <dgm:cxn modelId="{53521DB6-F56A-4356-8C9D-9BC44522716D}" type="presParOf" srcId="{E3C5B8D9-0413-414A-9007-AE40C48D6438}" destId="{6F28F1FD-8097-4591-9ECE-A126B4669955}" srcOrd="0" destOrd="0" presId="urn:microsoft.com/office/officeart/2018/2/layout/IconVerticalSolidList"/>
    <dgm:cxn modelId="{06331334-84EE-48E6-ADB2-48D7252A2D0E}" type="presParOf" srcId="{E3C5B8D9-0413-414A-9007-AE40C48D6438}" destId="{A72D27B1-4ADD-4398-8A43-F234E75DA321}" srcOrd="1" destOrd="0" presId="urn:microsoft.com/office/officeart/2018/2/layout/IconVerticalSolidList"/>
    <dgm:cxn modelId="{EADFCDC7-A442-44C7-A9CF-3DBA27E9B7FB}" type="presParOf" srcId="{E3C5B8D9-0413-414A-9007-AE40C48D6438}" destId="{3E33CD7A-4A59-4B70-9A7D-0E3BB5463B0B}" srcOrd="2" destOrd="0" presId="urn:microsoft.com/office/officeart/2018/2/layout/IconVerticalSolidList"/>
    <dgm:cxn modelId="{A89BE6A7-29FA-4AA0-A977-C2B81D711955}" type="presParOf" srcId="{E3C5B8D9-0413-414A-9007-AE40C48D6438}" destId="{1D4B0AF5-0C4C-4C2D-ADA0-F65B60CD972B}" srcOrd="3" destOrd="0" presId="urn:microsoft.com/office/officeart/2018/2/layout/IconVerticalSolidList"/>
    <dgm:cxn modelId="{6026CC94-C94B-40F4-A596-8944D8FCE77F}" type="presParOf" srcId="{F6174D10-C9D0-4C35-BAFA-621D54D1131C}" destId="{6E1F2A68-56AF-4A31-8B00-D580E68A912A}" srcOrd="1" destOrd="0" presId="urn:microsoft.com/office/officeart/2018/2/layout/IconVerticalSolidList"/>
    <dgm:cxn modelId="{52D5554B-AABF-4CAE-9630-5EAD18BE01DC}" type="presParOf" srcId="{F6174D10-C9D0-4C35-BAFA-621D54D1131C}" destId="{6AF55843-B8AC-445D-B093-A82183FB1796}" srcOrd="2" destOrd="0" presId="urn:microsoft.com/office/officeart/2018/2/layout/IconVerticalSolidList"/>
    <dgm:cxn modelId="{11F30F83-C295-4D46-9D16-F38392938695}" type="presParOf" srcId="{6AF55843-B8AC-445D-B093-A82183FB1796}" destId="{100EFF98-034C-4967-BA87-48C047A4EB08}" srcOrd="0" destOrd="0" presId="urn:microsoft.com/office/officeart/2018/2/layout/IconVerticalSolidList"/>
    <dgm:cxn modelId="{28DE25F9-91F9-4E23-8BEF-1CEFE7CDAB78}" type="presParOf" srcId="{6AF55843-B8AC-445D-B093-A82183FB1796}" destId="{D53AE18A-BD29-420F-920E-430FF7938381}" srcOrd="1" destOrd="0" presId="urn:microsoft.com/office/officeart/2018/2/layout/IconVerticalSolidList"/>
    <dgm:cxn modelId="{6CF48342-12CC-427A-9FD4-085FEC940F16}" type="presParOf" srcId="{6AF55843-B8AC-445D-B093-A82183FB1796}" destId="{FD1BA322-306A-4B54-9CCB-105EBA3F9D44}" srcOrd="2" destOrd="0" presId="urn:microsoft.com/office/officeart/2018/2/layout/IconVerticalSolidList"/>
    <dgm:cxn modelId="{C36BD6A2-D8C7-44C3-B79A-B9CB508E793A}" type="presParOf" srcId="{6AF55843-B8AC-445D-B093-A82183FB1796}" destId="{A11BC935-FAD2-4D6F-905E-2A861FD90D9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3138E-9A93-4BE0-BAA8-C0D46AFA44C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55CE7BC-C03C-453E-A58A-77B2F3BAA47E}">
      <dgm:prSet/>
      <dgm:spPr/>
      <dgm:t>
        <a:bodyPr/>
        <a:lstStyle/>
        <a:p>
          <a:r>
            <a:rPr lang="en-US"/>
            <a:t>URL (https://cocl.us/new_york_dataset) was used to get location of each neighborhood in borough of New York City</a:t>
          </a:r>
        </a:p>
      </dgm:t>
    </dgm:pt>
    <dgm:pt modelId="{F356B2E2-3D80-48F8-953B-E12646C5CDAB}" type="parTrans" cxnId="{A95D6300-273B-406A-B850-0630C27C36C7}">
      <dgm:prSet/>
      <dgm:spPr/>
      <dgm:t>
        <a:bodyPr/>
        <a:lstStyle/>
        <a:p>
          <a:endParaRPr lang="en-US"/>
        </a:p>
      </dgm:t>
    </dgm:pt>
    <dgm:pt modelId="{8870C2A8-8122-4FA8-A305-421774FFD5DD}" type="sibTrans" cxnId="{A95D6300-273B-406A-B850-0630C27C36C7}">
      <dgm:prSet/>
      <dgm:spPr/>
      <dgm:t>
        <a:bodyPr/>
        <a:lstStyle/>
        <a:p>
          <a:endParaRPr lang="en-US"/>
        </a:p>
      </dgm:t>
    </dgm:pt>
    <dgm:pt modelId="{39008612-4AF7-45B6-884A-1A38A9F2B710}">
      <dgm:prSet/>
      <dgm:spPr/>
      <dgm:t>
        <a:bodyPr/>
        <a:lstStyle/>
        <a:p>
          <a:r>
            <a:rPr lang="en-US"/>
            <a:t>Web Scrapping of Wikipedia Page (https://en.wikipedia.org/wiki/Cuisine_of_New_York_City) was used to get popular cuisine in neighborhood in borough of New York City</a:t>
          </a:r>
        </a:p>
      </dgm:t>
    </dgm:pt>
    <dgm:pt modelId="{F9371DD9-157F-419F-A71D-8D0295E2A70B}" type="parTrans" cxnId="{38C7E596-741F-4B83-B1AA-DF1DA0108637}">
      <dgm:prSet/>
      <dgm:spPr/>
      <dgm:t>
        <a:bodyPr/>
        <a:lstStyle/>
        <a:p>
          <a:endParaRPr lang="en-US"/>
        </a:p>
      </dgm:t>
    </dgm:pt>
    <dgm:pt modelId="{66F33E99-35A3-4580-9908-4E23AEF581D8}" type="sibTrans" cxnId="{38C7E596-741F-4B83-B1AA-DF1DA0108637}">
      <dgm:prSet/>
      <dgm:spPr/>
      <dgm:t>
        <a:bodyPr/>
        <a:lstStyle/>
        <a:p>
          <a:endParaRPr lang="en-US"/>
        </a:p>
      </dgm:t>
    </dgm:pt>
    <dgm:pt modelId="{FD8A8556-7301-451E-85B7-A5C9AF9819A4}" type="pres">
      <dgm:prSet presAssocID="{F493138E-9A93-4BE0-BAA8-C0D46AFA44C8}" presName="linear" presStyleCnt="0">
        <dgm:presLayoutVars>
          <dgm:animLvl val="lvl"/>
          <dgm:resizeHandles val="exact"/>
        </dgm:presLayoutVars>
      </dgm:prSet>
      <dgm:spPr/>
    </dgm:pt>
    <dgm:pt modelId="{20F21F63-9D09-4CA3-B18A-CD1C607C22E6}" type="pres">
      <dgm:prSet presAssocID="{C55CE7BC-C03C-453E-A58A-77B2F3BAA47E}" presName="parentText" presStyleLbl="node1" presStyleIdx="0" presStyleCnt="2">
        <dgm:presLayoutVars>
          <dgm:chMax val="0"/>
          <dgm:bulletEnabled val="1"/>
        </dgm:presLayoutVars>
      </dgm:prSet>
      <dgm:spPr/>
    </dgm:pt>
    <dgm:pt modelId="{21705CCF-9045-4D80-A6B8-D9C71E2C2730}" type="pres">
      <dgm:prSet presAssocID="{8870C2A8-8122-4FA8-A305-421774FFD5DD}" presName="spacer" presStyleCnt="0"/>
      <dgm:spPr/>
    </dgm:pt>
    <dgm:pt modelId="{F655EA81-37ED-47E0-B6D6-64826189163C}" type="pres">
      <dgm:prSet presAssocID="{39008612-4AF7-45B6-884A-1A38A9F2B710}" presName="parentText" presStyleLbl="node1" presStyleIdx="1" presStyleCnt="2">
        <dgm:presLayoutVars>
          <dgm:chMax val="0"/>
          <dgm:bulletEnabled val="1"/>
        </dgm:presLayoutVars>
      </dgm:prSet>
      <dgm:spPr/>
    </dgm:pt>
  </dgm:ptLst>
  <dgm:cxnLst>
    <dgm:cxn modelId="{A95D6300-273B-406A-B850-0630C27C36C7}" srcId="{F493138E-9A93-4BE0-BAA8-C0D46AFA44C8}" destId="{C55CE7BC-C03C-453E-A58A-77B2F3BAA47E}" srcOrd="0" destOrd="0" parTransId="{F356B2E2-3D80-48F8-953B-E12646C5CDAB}" sibTransId="{8870C2A8-8122-4FA8-A305-421774FFD5DD}"/>
    <dgm:cxn modelId="{F6F0D326-8FEF-480E-BA41-095F11BA3A16}" type="presOf" srcId="{F493138E-9A93-4BE0-BAA8-C0D46AFA44C8}" destId="{FD8A8556-7301-451E-85B7-A5C9AF9819A4}" srcOrd="0" destOrd="0" presId="urn:microsoft.com/office/officeart/2005/8/layout/vList2"/>
    <dgm:cxn modelId="{872DF97A-F461-47CE-92F9-E902C0B33DB3}" type="presOf" srcId="{39008612-4AF7-45B6-884A-1A38A9F2B710}" destId="{F655EA81-37ED-47E0-B6D6-64826189163C}" srcOrd="0" destOrd="0" presId="urn:microsoft.com/office/officeart/2005/8/layout/vList2"/>
    <dgm:cxn modelId="{38C7E596-741F-4B83-B1AA-DF1DA0108637}" srcId="{F493138E-9A93-4BE0-BAA8-C0D46AFA44C8}" destId="{39008612-4AF7-45B6-884A-1A38A9F2B710}" srcOrd="1" destOrd="0" parTransId="{F9371DD9-157F-419F-A71D-8D0295E2A70B}" sibTransId="{66F33E99-35A3-4580-9908-4E23AEF581D8}"/>
    <dgm:cxn modelId="{E4EEA5A3-7DB2-4DC9-8A42-D2848C7A5701}" type="presOf" srcId="{C55CE7BC-C03C-453E-A58A-77B2F3BAA47E}" destId="{20F21F63-9D09-4CA3-B18A-CD1C607C22E6}" srcOrd="0" destOrd="0" presId="urn:microsoft.com/office/officeart/2005/8/layout/vList2"/>
    <dgm:cxn modelId="{0F75834F-3DC8-4B7C-B2F3-7A7F243D85F0}" type="presParOf" srcId="{FD8A8556-7301-451E-85B7-A5C9AF9819A4}" destId="{20F21F63-9D09-4CA3-B18A-CD1C607C22E6}" srcOrd="0" destOrd="0" presId="urn:microsoft.com/office/officeart/2005/8/layout/vList2"/>
    <dgm:cxn modelId="{B0AEDB14-4D57-4CDA-9686-971FCF4920AB}" type="presParOf" srcId="{FD8A8556-7301-451E-85B7-A5C9AF9819A4}" destId="{21705CCF-9045-4D80-A6B8-D9C71E2C2730}" srcOrd="1" destOrd="0" presId="urn:microsoft.com/office/officeart/2005/8/layout/vList2"/>
    <dgm:cxn modelId="{3A42A226-DB1D-46B1-B71A-38EE6960108E}" type="presParOf" srcId="{FD8A8556-7301-451E-85B7-A5C9AF9819A4}" destId="{F655EA81-37ED-47E0-B6D6-64826189163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4D8478-FC21-4498-9372-1421E369B34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A9CAF34-349D-4C87-8CE9-1D8014328024}">
      <dgm:prSet/>
      <dgm:spPr/>
      <dgm:t>
        <a:bodyPr/>
        <a:lstStyle/>
        <a:p>
          <a:r>
            <a:rPr lang="en-US"/>
            <a:t>Restaurants in the neighborhood of borough of New York City was explored. </a:t>
          </a:r>
        </a:p>
      </dgm:t>
    </dgm:pt>
    <dgm:pt modelId="{529811A4-7F42-4F39-A8AA-FF0CF4045547}" type="parTrans" cxnId="{303F83F8-AC5D-48A2-95B7-F3899D735D69}">
      <dgm:prSet/>
      <dgm:spPr/>
      <dgm:t>
        <a:bodyPr/>
        <a:lstStyle/>
        <a:p>
          <a:endParaRPr lang="en-US"/>
        </a:p>
      </dgm:t>
    </dgm:pt>
    <dgm:pt modelId="{8E238FC3-3B1F-4D0B-8F77-C0F093A7DFAF}" type="sibTrans" cxnId="{303F83F8-AC5D-48A2-95B7-F3899D735D69}">
      <dgm:prSet/>
      <dgm:spPr/>
      <dgm:t>
        <a:bodyPr/>
        <a:lstStyle/>
        <a:p>
          <a:endParaRPr lang="en-US"/>
        </a:p>
      </dgm:t>
    </dgm:pt>
    <dgm:pt modelId="{F8F11A5E-C252-470E-8553-F5BE51342D94}">
      <dgm:prSet/>
      <dgm:spPr/>
      <dgm:t>
        <a:bodyPr/>
        <a:lstStyle/>
        <a:p>
          <a:r>
            <a:rPr lang="en-US"/>
            <a:t>Foursquare API was used to get Restaurant Venue and URL (https://cocl.us/new_york_dataset) was used to get location of each neighborhood. </a:t>
          </a:r>
        </a:p>
      </dgm:t>
    </dgm:pt>
    <dgm:pt modelId="{F0F7A74F-9752-4333-AC52-53373A9DAF4C}" type="parTrans" cxnId="{471ABF45-9259-4129-A743-7B98AAA1F0E5}">
      <dgm:prSet/>
      <dgm:spPr/>
      <dgm:t>
        <a:bodyPr/>
        <a:lstStyle/>
        <a:p>
          <a:endParaRPr lang="en-US"/>
        </a:p>
      </dgm:t>
    </dgm:pt>
    <dgm:pt modelId="{75979EAB-C578-489A-8D94-BFEB1725683C}" type="sibTrans" cxnId="{471ABF45-9259-4129-A743-7B98AAA1F0E5}">
      <dgm:prSet/>
      <dgm:spPr/>
      <dgm:t>
        <a:bodyPr/>
        <a:lstStyle/>
        <a:p>
          <a:endParaRPr lang="en-US"/>
        </a:p>
      </dgm:t>
    </dgm:pt>
    <dgm:pt modelId="{D0589CF2-CD03-44FF-8295-5E229D1A1A85}">
      <dgm:prSet/>
      <dgm:spPr/>
      <dgm:t>
        <a:bodyPr/>
        <a:lstStyle/>
        <a:p>
          <a:r>
            <a:rPr lang="en-US"/>
            <a:t>Saturated Market and Untapped Market was checked in the neighborhood by doing clustering and visualizing the neighborhood in Map.</a:t>
          </a:r>
        </a:p>
      </dgm:t>
    </dgm:pt>
    <dgm:pt modelId="{5C548601-5C33-4E69-9B3C-797804603430}" type="parTrans" cxnId="{F3FFBD85-3154-4164-9066-FF3873D79F70}">
      <dgm:prSet/>
      <dgm:spPr/>
      <dgm:t>
        <a:bodyPr/>
        <a:lstStyle/>
        <a:p>
          <a:endParaRPr lang="en-US"/>
        </a:p>
      </dgm:t>
    </dgm:pt>
    <dgm:pt modelId="{70CFCF64-76ED-47E2-907F-123A1834F0B6}" type="sibTrans" cxnId="{F3FFBD85-3154-4164-9066-FF3873D79F70}">
      <dgm:prSet/>
      <dgm:spPr/>
      <dgm:t>
        <a:bodyPr/>
        <a:lstStyle/>
        <a:p>
          <a:endParaRPr lang="en-US"/>
        </a:p>
      </dgm:t>
    </dgm:pt>
    <dgm:pt modelId="{80F7CA18-34F6-45F9-9ACB-FD016D3EF139}">
      <dgm:prSet/>
      <dgm:spPr/>
      <dgm:t>
        <a:bodyPr/>
        <a:lstStyle/>
        <a:p>
          <a:r>
            <a:rPr lang="en-US" dirty="0"/>
            <a:t>Popular cuisine in neighborhood of borough of New York City was explored by Web Scrapping of Wikipedia Page (https://en.wikipedia.org/wiki/Cuisine_of_New_York_City) visualizing</a:t>
          </a:r>
        </a:p>
      </dgm:t>
    </dgm:pt>
    <dgm:pt modelId="{A6EAAA28-1B8F-421B-88DE-92F2516DA3D1}" type="parTrans" cxnId="{317120CF-3BBC-4E96-8A31-9E797B38C79F}">
      <dgm:prSet/>
      <dgm:spPr/>
      <dgm:t>
        <a:bodyPr/>
        <a:lstStyle/>
        <a:p>
          <a:endParaRPr lang="en-US"/>
        </a:p>
      </dgm:t>
    </dgm:pt>
    <dgm:pt modelId="{4B6245E2-E32A-49B3-8A7A-E6C56C0CCC86}" type="sibTrans" cxnId="{317120CF-3BBC-4E96-8A31-9E797B38C79F}">
      <dgm:prSet/>
      <dgm:spPr/>
      <dgm:t>
        <a:bodyPr/>
        <a:lstStyle/>
        <a:p>
          <a:endParaRPr lang="en-US"/>
        </a:p>
      </dgm:t>
    </dgm:pt>
    <dgm:pt modelId="{91CC4E20-7AAC-40D9-8FA9-5D31C0CD0752}">
      <dgm:prSet/>
      <dgm:spPr/>
      <dgm:t>
        <a:bodyPr/>
        <a:lstStyle/>
        <a:p>
          <a:r>
            <a:rPr lang="en-US"/>
            <a:t>Popular cuisines was visualized by Word Cloud </a:t>
          </a:r>
        </a:p>
      </dgm:t>
    </dgm:pt>
    <dgm:pt modelId="{B598BBB9-F54B-44AB-9736-8C317CF111A5}" type="parTrans" cxnId="{3F007610-D48D-4CAD-B50E-F61FF500CFCD}">
      <dgm:prSet/>
      <dgm:spPr/>
      <dgm:t>
        <a:bodyPr/>
        <a:lstStyle/>
        <a:p>
          <a:endParaRPr lang="en-US"/>
        </a:p>
      </dgm:t>
    </dgm:pt>
    <dgm:pt modelId="{97654E53-450E-4149-AD13-6475FC87F101}" type="sibTrans" cxnId="{3F007610-D48D-4CAD-B50E-F61FF500CFCD}">
      <dgm:prSet/>
      <dgm:spPr/>
      <dgm:t>
        <a:bodyPr/>
        <a:lstStyle/>
        <a:p>
          <a:endParaRPr lang="en-US"/>
        </a:p>
      </dgm:t>
    </dgm:pt>
    <dgm:pt modelId="{F91446BC-1830-43DB-9CB4-167899DF163A}" type="pres">
      <dgm:prSet presAssocID="{BB4D8478-FC21-4498-9372-1421E369B342}" presName="root" presStyleCnt="0">
        <dgm:presLayoutVars>
          <dgm:dir/>
          <dgm:resizeHandles val="exact"/>
        </dgm:presLayoutVars>
      </dgm:prSet>
      <dgm:spPr/>
    </dgm:pt>
    <dgm:pt modelId="{0004DD92-9FDD-47DF-948A-B28331E5D67A}" type="pres">
      <dgm:prSet presAssocID="{AA9CAF34-349D-4C87-8CE9-1D8014328024}" presName="compNode" presStyleCnt="0"/>
      <dgm:spPr/>
    </dgm:pt>
    <dgm:pt modelId="{9C9659F9-1BCE-47A2-81D0-EF3E031C4C63}" type="pres">
      <dgm:prSet presAssocID="{AA9CAF34-349D-4C87-8CE9-1D8014328024}" presName="bgRect" presStyleLbl="bgShp" presStyleIdx="0" presStyleCnt="5"/>
      <dgm:spPr/>
    </dgm:pt>
    <dgm:pt modelId="{F5D92C7B-B0FB-4B5B-B090-C340A03AA676}" type="pres">
      <dgm:prSet presAssocID="{AA9CAF34-349D-4C87-8CE9-1D801432802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reet"/>
        </a:ext>
      </dgm:extLst>
    </dgm:pt>
    <dgm:pt modelId="{CEC22762-FF30-4AC8-B2DA-8447950F3592}" type="pres">
      <dgm:prSet presAssocID="{AA9CAF34-349D-4C87-8CE9-1D8014328024}" presName="spaceRect" presStyleCnt="0"/>
      <dgm:spPr/>
    </dgm:pt>
    <dgm:pt modelId="{E182A2E2-67F2-42FC-8596-D51AF78E2631}" type="pres">
      <dgm:prSet presAssocID="{AA9CAF34-349D-4C87-8CE9-1D8014328024}" presName="parTx" presStyleLbl="revTx" presStyleIdx="0" presStyleCnt="5">
        <dgm:presLayoutVars>
          <dgm:chMax val="0"/>
          <dgm:chPref val="0"/>
        </dgm:presLayoutVars>
      </dgm:prSet>
      <dgm:spPr/>
    </dgm:pt>
    <dgm:pt modelId="{3822E2CD-80A9-4951-A9B7-148B63499CCB}" type="pres">
      <dgm:prSet presAssocID="{8E238FC3-3B1F-4D0B-8F77-C0F093A7DFAF}" presName="sibTrans" presStyleCnt="0"/>
      <dgm:spPr/>
    </dgm:pt>
    <dgm:pt modelId="{9DBCA679-CB6E-4D84-9760-41853BB5B101}" type="pres">
      <dgm:prSet presAssocID="{F8F11A5E-C252-470E-8553-F5BE51342D94}" presName="compNode" presStyleCnt="0"/>
      <dgm:spPr/>
    </dgm:pt>
    <dgm:pt modelId="{511B2B48-F360-464E-AE30-781E6A8EF7EB}" type="pres">
      <dgm:prSet presAssocID="{F8F11A5E-C252-470E-8553-F5BE51342D94}" presName="bgRect" presStyleLbl="bgShp" presStyleIdx="1" presStyleCnt="5"/>
      <dgm:spPr/>
    </dgm:pt>
    <dgm:pt modelId="{7B549E0A-E556-48D4-9E8B-C051E6FBCB7D}" type="pres">
      <dgm:prSet presAssocID="{F8F11A5E-C252-470E-8553-F5BE51342D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fe"/>
        </a:ext>
      </dgm:extLst>
    </dgm:pt>
    <dgm:pt modelId="{A9A247A1-B7A3-4742-90F3-A0537AA58744}" type="pres">
      <dgm:prSet presAssocID="{F8F11A5E-C252-470E-8553-F5BE51342D94}" presName="spaceRect" presStyleCnt="0"/>
      <dgm:spPr/>
    </dgm:pt>
    <dgm:pt modelId="{049E34F5-7286-43D5-B13E-CB7E12ECCD26}" type="pres">
      <dgm:prSet presAssocID="{F8F11A5E-C252-470E-8553-F5BE51342D94}" presName="parTx" presStyleLbl="revTx" presStyleIdx="1" presStyleCnt="5">
        <dgm:presLayoutVars>
          <dgm:chMax val="0"/>
          <dgm:chPref val="0"/>
        </dgm:presLayoutVars>
      </dgm:prSet>
      <dgm:spPr/>
    </dgm:pt>
    <dgm:pt modelId="{D613AE21-6F2C-463B-AA4E-8F5D8D8FB4C2}" type="pres">
      <dgm:prSet presAssocID="{75979EAB-C578-489A-8D94-BFEB1725683C}" presName="sibTrans" presStyleCnt="0"/>
      <dgm:spPr/>
    </dgm:pt>
    <dgm:pt modelId="{47D5B372-B5BC-4CC8-9060-25D677243AA0}" type="pres">
      <dgm:prSet presAssocID="{D0589CF2-CD03-44FF-8295-5E229D1A1A85}" presName="compNode" presStyleCnt="0"/>
      <dgm:spPr/>
    </dgm:pt>
    <dgm:pt modelId="{B432D406-18A4-42B5-AAF1-74E086C3C418}" type="pres">
      <dgm:prSet presAssocID="{D0589CF2-CD03-44FF-8295-5E229D1A1A85}" presName="bgRect" presStyleLbl="bgShp" presStyleIdx="2" presStyleCnt="5"/>
      <dgm:spPr/>
    </dgm:pt>
    <dgm:pt modelId="{A6AD2ADA-9DF8-47EE-8FC3-EB1B21657C0E}" type="pres">
      <dgm:prSet presAssocID="{D0589CF2-CD03-44FF-8295-5E229D1A1A8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t"/>
        </a:ext>
      </dgm:extLst>
    </dgm:pt>
    <dgm:pt modelId="{F9ED1C64-94C3-4AB9-BC25-0B9465FD927B}" type="pres">
      <dgm:prSet presAssocID="{D0589CF2-CD03-44FF-8295-5E229D1A1A85}" presName="spaceRect" presStyleCnt="0"/>
      <dgm:spPr/>
    </dgm:pt>
    <dgm:pt modelId="{95632645-9F88-4033-A57B-B0B6E095F2F0}" type="pres">
      <dgm:prSet presAssocID="{D0589CF2-CD03-44FF-8295-5E229D1A1A85}" presName="parTx" presStyleLbl="revTx" presStyleIdx="2" presStyleCnt="5">
        <dgm:presLayoutVars>
          <dgm:chMax val="0"/>
          <dgm:chPref val="0"/>
        </dgm:presLayoutVars>
      </dgm:prSet>
      <dgm:spPr/>
    </dgm:pt>
    <dgm:pt modelId="{30F3B8AA-66D5-41C4-A694-712F47CDF44B}" type="pres">
      <dgm:prSet presAssocID="{70CFCF64-76ED-47E2-907F-123A1834F0B6}" presName="sibTrans" presStyleCnt="0"/>
      <dgm:spPr/>
    </dgm:pt>
    <dgm:pt modelId="{E3F3C71E-D371-4419-BFB4-D97FCB931D95}" type="pres">
      <dgm:prSet presAssocID="{80F7CA18-34F6-45F9-9ACB-FD016D3EF139}" presName="compNode" presStyleCnt="0"/>
      <dgm:spPr/>
    </dgm:pt>
    <dgm:pt modelId="{84BE23A3-A559-4AC4-8E07-1805EF4E628E}" type="pres">
      <dgm:prSet presAssocID="{80F7CA18-34F6-45F9-9ACB-FD016D3EF139}" presName="bgRect" presStyleLbl="bgShp" presStyleIdx="3" presStyleCnt="5"/>
      <dgm:spPr/>
    </dgm:pt>
    <dgm:pt modelId="{689F3B67-6257-42E9-92AC-EE29CD1A2DC8}" type="pres">
      <dgm:prSet presAssocID="{80F7CA18-34F6-45F9-9ACB-FD016D3EF13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er"/>
        </a:ext>
      </dgm:extLst>
    </dgm:pt>
    <dgm:pt modelId="{BE4A0D54-3ED7-4515-B997-FAAB4AA8C220}" type="pres">
      <dgm:prSet presAssocID="{80F7CA18-34F6-45F9-9ACB-FD016D3EF139}" presName="spaceRect" presStyleCnt="0"/>
      <dgm:spPr/>
    </dgm:pt>
    <dgm:pt modelId="{90F8546C-9225-4FE0-87E2-90203FF59785}" type="pres">
      <dgm:prSet presAssocID="{80F7CA18-34F6-45F9-9ACB-FD016D3EF139}" presName="parTx" presStyleLbl="revTx" presStyleIdx="3" presStyleCnt="5">
        <dgm:presLayoutVars>
          <dgm:chMax val="0"/>
          <dgm:chPref val="0"/>
        </dgm:presLayoutVars>
      </dgm:prSet>
      <dgm:spPr/>
    </dgm:pt>
    <dgm:pt modelId="{AE8FCDB2-EAD0-403C-AF1B-C367170D735D}" type="pres">
      <dgm:prSet presAssocID="{4B6245E2-E32A-49B3-8A7A-E6C56C0CCC86}" presName="sibTrans" presStyleCnt="0"/>
      <dgm:spPr/>
    </dgm:pt>
    <dgm:pt modelId="{412E8618-6033-429F-AECD-647FEED7997D}" type="pres">
      <dgm:prSet presAssocID="{91CC4E20-7AAC-40D9-8FA9-5D31C0CD0752}" presName="compNode" presStyleCnt="0"/>
      <dgm:spPr/>
    </dgm:pt>
    <dgm:pt modelId="{9747DDCD-D525-4B61-9B5D-9F1EEF0846BC}" type="pres">
      <dgm:prSet presAssocID="{91CC4E20-7AAC-40D9-8FA9-5D31C0CD0752}" presName="bgRect" presStyleLbl="bgShp" presStyleIdx="4" presStyleCnt="5"/>
      <dgm:spPr/>
    </dgm:pt>
    <dgm:pt modelId="{7D1B6B09-AD76-4FE7-89A4-75598AFB416B}" type="pres">
      <dgm:prSet presAssocID="{91CC4E20-7AAC-40D9-8FA9-5D31C0CD075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g"/>
        </a:ext>
      </dgm:extLst>
    </dgm:pt>
    <dgm:pt modelId="{50B195A9-0D42-4307-B0DD-AC4E69CDEA2C}" type="pres">
      <dgm:prSet presAssocID="{91CC4E20-7AAC-40D9-8FA9-5D31C0CD0752}" presName="spaceRect" presStyleCnt="0"/>
      <dgm:spPr/>
    </dgm:pt>
    <dgm:pt modelId="{28551EC1-4E4D-42B3-98A2-FDFDB83FA287}" type="pres">
      <dgm:prSet presAssocID="{91CC4E20-7AAC-40D9-8FA9-5D31C0CD0752}" presName="parTx" presStyleLbl="revTx" presStyleIdx="4" presStyleCnt="5">
        <dgm:presLayoutVars>
          <dgm:chMax val="0"/>
          <dgm:chPref val="0"/>
        </dgm:presLayoutVars>
      </dgm:prSet>
      <dgm:spPr/>
    </dgm:pt>
  </dgm:ptLst>
  <dgm:cxnLst>
    <dgm:cxn modelId="{1E45DF07-A3D7-4DF8-AC4F-274913D5024C}" type="presOf" srcId="{80F7CA18-34F6-45F9-9ACB-FD016D3EF139}" destId="{90F8546C-9225-4FE0-87E2-90203FF59785}" srcOrd="0" destOrd="0" presId="urn:microsoft.com/office/officeart/2018/2/layout/IconVerticalSolidList"/>
    <dgm:cxn modelId="{7E2F3B0C-DDC6-4E12-B304-B9476802C67D}" type="presOf" srcId="{F8F11A5E-C252-470E-8553-F5BE51342D94}" destId="{049E34F5-7286-43D5-B13E-CB7E12ECCD26}" srcOrd="0" destOrd="0" presId="urn:microsoft.com/office/officeart/2018/2/layout/IconVerticalSolidList"/>
    <dgm:cxn modelId="{3F007610-D48D-4CAD-B50E-F61FF500CFCD}" srcId="{BB4D8478-FC21-4498-9372-1421E369B342}" destId="{91CC4E20-7AAC-40D9-8FA9-5D31C0CD0752}" srcOrd="4" destOrd="0" parTransId="{B598BBB9-F54B-44AB-9736-8C317CF111A5}" sibTransId="{97654E53-450E-4149-AD13-6475FC87F101}"/>
    <dgm:cxn modelId="{471ABF45-9259-4129-A743-7B98AAA1F0E5}" srcId="{BB4D8478-FC21-4498-9372-1421E369B342}" destId="{F8F11A5E-C252-470E-8553-F5BE51342D94}" srcOrd="1" destOrd="0" parTransId="{F0F7A74F-9752-4333-AC52-53373A9DAF4C}" sibTransId="{75979EAB-C578-489A-8D94-BFEB1725683C}"/>
    <dgm:cxn modelId="{40BC0B66-F9A7-4F16-AFC7-378EBD2B4DE4}" type="presOf" srcId="{BB4D8478-FC21-4498-9372-1421E369B342}" destId="{F91446BC-1830-43DB-9CB4-167899DF163A}" srcOrd="0" destOrd="0" presId="urn:microsoft.com/office/officeart/2018/2/layout/IconVerticalSolidList"/>
    <dgm:cxn modelId="{B65B2268-99D2-44B7-BFD8-B29D99F3016C}" type="presOf" srcId="{D0589CF2-CD03-44FF-8295-5E229D1A1A85}" destId="{95632645-9F88-4033-A57B-B0B6E095F2F0}" srcOrd="0" destOrd="0" presId="urn:microsoft.com/office/officeart/2018/2/layout/IconVerticalSolidList"/>
    <dgm:cxn modelId="{0166EE71-C850-4D25-965F-2E6A01DF4D0E}" type="presOf" srcId="{AA9CAF34-349D-4C87-8CE9-1D8014328024}" destId="{E182A2E2-67F2-42FC-8596-D51AF78E2631}" srcOrd="0" destOrd="0" presId="urn:microsoft.com/office/officeart/2018/2/layout/IconVerticalSolidList"/>
    <dgm:cxn modelId="{8A545352-A467-494D-81CC-46EA37C28584}" type="presOf" srcId="{91CC4E20-7AAC-40D9-8FA9-5D31C0CD0752}" destId="{28551EC1-4E4D-42B3-98A2-FDFDB83FA287}" srcOrd="0" destOrd="0" presId="urn:microsoft.com/office/officeart/2018/2/layout/IconVerticalSolidList"/>
    <dgm:cxn modelId="{F3FFBD85-3154-4164-9066-FF3873D79F70}" srcId="{BB4D8478-FC21-4498-9372-1421E369B342}" destId="{D0589CF2-CD03-44FF-8295-5E229D1A1A85}" srcOrd="2" destOrd="0" parTransId="{5C548601-5C33-4E69-9B3C-797804603430}" sibTransId="{70CFCF64-76ED-47E2-907F-123A1834F0B6}"/>
    <dgm:cxn modelId="{317120CF-3BBC-4E96-8A31-9E797B38C79F}" srcId="{BB4D8478-FC21-4498-9372-1421E369B342}" destId="{80F7CA18-34F6-45F9-9ACB-FD016D3EF139}" srcOrd="3" destOrd="0" parTransId="{A6EAAA28-1B8F-421B-88DE-92F2516DA3D1}" sibTransId="{4B6245E2-E32A-49B3-8A7A-E6C56C0CCC86}"/>
    <dgm:cxn modelId="{303F83F8-AC5D-48A2-95B7-F3899D735D69}" srcId="{BB4D8478-FC21-4498-9372-1421E369B342}" destId="{AA9CAF34-349D-4C87-8CE9-1D8014328024}" srcOrd="0" destOrd="0" parTransId="{529811A4-7F42-4F39-A8AA-FF0CF4045547}" sibTransId="{8E238FC3-3B1F-4D0B-8F77-C0F093A7DFAF}"/>
    <dgm:cxn modelId="{DCF4CCCD-16AC-4375-9813-38FDC9DAE280}" type="presParOf" srcId="{F91446BC-1830-43DB-9CB4-167899DF163A}" destId="{0004DD92-9FDD-47DF-948A-B28331E5D67A}" srcOrd="0" destOrd="0" presId="urn:microsoft.com/office/officeart/2018/2/layout/IconVerticalSolidList"/>
    <dgm:cxn modelId="{9C2DD656-44F1-4372-AED9-925A4D497E45}" type="presParOf" srcId="{0004DD92-9FDD-47DF-948A-B28331E5D67A}" destId="{9C9659F9-1BCE-47A2-81D0-EF3E031C4C63}" srcOrd="0" destOrd="0" presId="urn:microsoft.com/office/officeart/2018/2/layout/IconVerticalSolidList"/>
    <dgm:cxn modelId="{FB4F85E2-7E9C-4D88-BAD4-56DAE257AE8A}" type="presParOf" srcId="{0004DD92-9FDD-47DF-948A-B28331E5D67A}" destId="{F5D92C7B-B0FB-4B5B-B090-C340A03AA676}" srcOrd="1" destOrd="0" presId="urn:microsoft.com/office/officeart/2018/2/layout/IconVerticalSolidList"/>
    <dgm:cxn modelId="{200D67FF-D10C-48A4-8A7C-9E375DF8119A}" type="presParOf" srcId="{0004DD92-9FDD-47DF-948A-B28331E5D67A}" destId="{CEC22762-FF30-4AC8-B2DA-8447950F3592}" srcOrd="2" destOrd="0" presId="urn:microsoft.com/office/officeart/2018/2/layout/IconVerticalSolidList"/>
    <dgm:cxn modelId="{3EB8ECB9-6723-494D-9A83-4443135C2BA2}" type="presParOf" srcId="{0004DD92-9FDD-47DF-948A-B28331E5D67A}" destId="{E182A2E2-67F2-42FC-8596-D51AF78E2631}" srcOrd="3" destOrd="0" presId="urn:microsoft.com/office/officeart/2018/2/layout/IconVerticalSolidList"/>
    <dgm:cxn modelId="{30D077F1-87D8-40B8-8ADF-69A17F8F39ED}" type="presParOf" srcId="{F91446BC-1830-43DB-9CB4-167899DF163A}" destId="{3822E2CD-80A9-4951-A9B7-148B63499CCB}" srcOrd="1" destOrd="0" presId="urn:microsoft.com/office/officeart/2018/2/layout/IconVerticalSolidList"/>
    <dgm:cxn modelId="{69B89B54-A98B-4BB3-9867-DFD45CB8E2BA}" type="presParOf" srcId="{F91446BC-1830-43DB-9CB4-167899DF163A}" destId="{9DBCA679-CB6E-4D84-9760-41853BB5B101}" srcOrd="2" destOrd="0" presId="urn:microsoft.com/office/officeart/2018/2/layout/IconVerticalSolidList"/>
    <dgm:cxn modelId="{5D1966A2-E2A2-4A6B-9DD6-DD2FB20AAD6C}" type="presParOf" srcId="{9DBCA679-CB6E-4D84-9760-41853BB5B101}" destId="{511B2B48-F360-464E-AE30-781E6A8EF7EB}" srcOrd="0" destOrd="0" presId="urn:microsoft.com/office/officeart/2018/2/layout/IconVerticalSolidList"/>
    <dgm:cxn modelId="{2AA73073-C3EC-46E5-83BE-64C4B8246577}" type="presParOf" srcId="{9DBCA679-CB6E-4D84-9760-41853BB5B101}" destId="{7B549E0A-E556-48D4-9E8B-C051E6FBCB7D}" srcOrd="1" destOrd="0" presId="urn:microsoft.com/office/officeart/2018/2/layout/IconVerticalSolidList"/>
    <dgm:cxn modelId="{1EE3A243-70BD-4B2F-A050-245CFF39E68F}" type="presParOf" srcId="{9DBCA679-CB6E-4D84-9760-41853BB5B101}" destId="{A9A247A1-B7A3-4742-90F3-A0537AA58744}" srcOrd="2" destOrd="0" presId="urn:microsoft.com/office/officeart/2018/2/layout/IconVerticalSolidList"/>
    <dgm:cxn modelId="{DCE452D5-1034-4BCD-B812-EC6C9618D064}" type="presParOf" srcId="{9DBCA679-CB6E-4D84-9760-41853BB5B101}" destId="{049E34F5-7286-43D5-B13E-CB7E12ECCD26}" srcOrd="3" destOrd="0" presId="urn:microsoft.com/office/officeart/2018/2/layout/IconVerticalSolidList"/>
    <dgm:cxn modelId="{B1C7F0E2-9F16-4C7A-980D-99C01B173787}" type="presParOf" srcId="{F91446BC-1830-43DB-9CB4-167899DF163A}" destId="{D613AE21-6F2C-463B-AA4E-8F5D8D8FB4C2}" srcOrd="3" destOrd="0" presId="urn:microsoft.com/office/officeart/2018/2/layout/IconVerticalSolidList"/>
    <dgm:cxn modelId="{EB1EB421-09BE-4581-850E-7A3A0AE8F46B}" type="presParOf" srcId="{F91446BC-1830-43DB-9CB4-167899DF163A}" destId="{47D5B372-B5BC-4CC8-9060-25D677243AA0}" srcOrd="4" destOrd="0" presId="urn:microsoft.com/office/officeart/2018/2/layout/IconVerticalSolidList"/>
    <dgm:cxn modelId="{8B99F7D7-6B48-4B9F-A393-90DBFEF21E99}" type="presParOf" srcId="{47D5B372-B5BC-4CC8-9060-25D677243AA0}" destId="{B432D406-18A4-42B5-AAF1-74E086C3C418}" srcOrd="0" destOrd="0" presId="urn:microsoft.com/office/officeart/2018/2/layout/IconVerticalSolidList"/>
    <dgm:cxn modelId="{1392544D-F369-4CC0-8830-526EB184E37E}" type="presParOf" srcId="{47D5B372-B5BC-4CC8-9060-25D677243AA0}" destId="{A6AD2ADA-9DF8-47EE-8FC3-EB1B21657C0E}" srcOrd="1" destOrd="0" presId="urn:microsoft.com/office/officeart/2018/2/layout/IconVerticalSolidList"/>
    <dgm:cxn modelId="{63A8635C-8C45-4B0E-A62C-9347FBB14979}" type="presParOf" srcId="{47D5B372-B5BC-4CC8-9060-25D677243AA0}" destId="{F9ED1C64-94C3-4AB9-BC25-0B9465FD927B}" srcOrd="2" destOrd="0" presId="urn:microsoft.com/office/officeart/2018/2/layout/IconVerticalSolidList"/>
    <dgm:cxn modelId="{91FB2E1C-FE3C-4A2C-8474-B2035123AA31}" type="presParOf" srcId="{47D5B372-B5BC-4CC8-9060-25D677243AA0}" destId="{95632645-9F88-4033-A57B-B0B6E095F2F0}" srcOrd="3" destOrd="0" presId="urn:microsoft.com/office/officeart/2018/2/layout/IconVerticalSolidList"/>
    <dgm:cxn modelId="{5397A431-165C-44A5-9555-B05C950DFA3A}" type="presParOf" srcId="{F91446BC-1830-43DB-9CB4-167899DF163A}" destId="{30F3B8AA-66D5-41C4-A694-712F47CDF44B}" srcOrd="5" destOrd="0" presId="urn:microsoft.com/office/officeart/2018/2/layout/IconVerticalSolidList"/>
    <dgm:cxn modelId="{0A6F94F5-35F8-4CDA-A9A6-F93316BF267A}" type="presParOf" srcId="{F91446BC-1830-43DB-9CB4-167899DF163A}" destId="{E3F3C71E-D371-4419-BFB4-D97FCB931D95}" srcOrd="6" destOrd="0" presId="urn:microsoft.com/office/officeart/2018/2/layout/IconVerticalSolidList"/>
    <dgm:cxn modelId="{525313EB-F813-4B78-9B5F-3E9AF1F7A5B3}" type="presParOf" srcId="{E3F3C71E-D371-4419-BFB4-D97FCB931D95}" destId="{84BE23A3-A559-4AC4-8E07-1805EF4E628E}" srcOrd="0" destOrd="0" presId="urn:microsoft.com/office/officeart/2018/2/layout/IconVerticalSolidList"/>
    <dgm:cxn modelId="{77595388-8D99-4B74-B849-391C5D56A0D9}" type="presParOf" srcId="{E3F3C71E-D371-4419-BFB4-D97FCB931D95}" destId="{689F3B67-6257-42E9-92AC-EE29CD1A2DC8}" srcOrd="1" destOrd="0" presId="urn:microsoft.com/office/officeart/2018/2/layout/IconVerticalSolidList"/>
    <dgm:cxn modelId="{FEA18565-15EA-4B33-B333-3DA5CEADD2B9}" type="presParOf" srcId="{E3F3C71E-D371-4419-BFB4-D97FCB931D95}" destId="{BE4A0D54-3ED7-4515-B997-FAAB4AA8C220}" srcOrd="2" destOrd="0" presId="urn:microsoft.com/office/officeart/2018/2/layout/IconVerticalSolidList"/>
    <dgm:cxn modelId="{7B00166A-CD8A-4068-B2A8-0571F8A364CE}" type="presParOf" srcId="{E3F3C71E-D371-4419-BFB4-D97FCB931D95}" destId="{90F8546C-9225-4FE0-87E2-90203FF59785}" srcOrd="3" destOrd="0" presId="urn:microsoft.com/office/officeart/2018/2/layout/IconVerticalSolidList"/>
    <dgm:cxn modelId="{55499037-3005-46AD-BF02-6ADA0BDC0A54}" type="presParOf" srcId="{F91446BC-1830-43DB-9CB4-167899DF163A}" destId="{AE8FCDB2-EAD0-403C-AF1B-C367170D735D}" srcOrd="7" destOrd="0" presId="urn:microsoft.com/office/officeart/2018/2/layout/IconVerticalSolidList"/>
    <dgm:cxn modelId="{770C7C1B-7054-4479-B931-66A75E587DF3}" type="presParOf" srcId="{F91446BC-1830-43DB-9CB4-167899DF163A}" destId="{412E8618-6033-429F-AECD-647FEED7997D}" srcOrd="8" destOrd="0" presId="urn:microsoft.com/office/officeart/2018/2/layout/IconVerticalSolidList"/>
    <dgm:cxn modelId="{9E2F2B9B-B9EA-4F29-8F45-CF8461D5EC87}" type="presParOf" srcId="{412E8618-6033-429F-AECD-647FEED7997D}" destId="{9747DDCD-D525-4B61-9B5D-9F1EEF0846BC}" srcOrd="0" destOrd="0" presId="urn:microsoft.com/office/officeart/2018/2/layout/IconVerticalSolidList"/>
    <dgm:cxn modelId="{50FCFBFE-AF4A-4781-AF5E-1F08DCE1756F}" type="presParOf" srcId="{412E8618-6033-429F-AECD-647FEED7997D}" destId="{7D1B6B09-AD76-4FE7-89A4-75598AFB416B}" srcOrd="1" destOrd="0" presId="urn:microsoft.com/office/officeart/2018/2/layout/IconVerticalSolidList"/>
    <dgm:cxn modelId="{63829EB7-697C-433B-9273-DA136F91C685}" type="presParOf" srcId="{412E8618-6033-429F-AECD-647FEED7997D}" destId="{50B195A9-0D42-4307-B0DD-AC4E69CDEA2C}" srcOrd="2" destOrd="0" presId="urn:microsoft.com/office/officeart/2018/2/layout/IconVerticalSolidList"/>
    <dgm:cxn modelId="{934304AE-8B94-497F-8196-8547ED6E3098}" type="presParOf" srcId="{412E8618-6033-429F-AECD-647FEED7997D}" destId="{28551EC1-4E4D-42B3-98A2-FDFDB83FA2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8F1FD-8097-4591-9ECE-A126B4669955}">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D27B1-4ADD-4398-8A43-F234E75DA321}">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4B0AF5-0C4C-4C2D-ADA0-F65B60CD972B}">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100000"/>
            </a:lnSpc>
            <a:spcBef>
              <a:spcPct val="0"/>
            </a:spcBef>
            <a:spcAft>
              <a:spcPct val="35000"/>
            </a:spcAft>
            <a:buNone/>
          </a:pPr>
          <a:r>
            <a:rPr lang="en-US" sz="1700" kern="1200"/>
            <a:t>To provide business solution to ABC Company to open restaurants in New York City </a:t>
          </a:r>
        </a:p>
      </dsp:txBody>
      <dsp:txXfrm>
        <a:off x="2039300" y="956381"/>
        <a:ext cx="4474303" cy="1765627"/>
      </dsp:txXfrm>
    </dsp:sp>
    <dsp:sp modelId="{100EFF98-034C-4967-BA87-48C047A4EB08}">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AE18A-BD29-420F-920E-430FF7938381}">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1BC935-FAD2-4D6F-905E-2A861FD90D95}">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100000"/>
            </a:lnSpc>
            <a:spcBef>
              <a:spcPct val="0"/>
            </a:spcBef>
            <a:spcAft>
              <a:spcPct val="35000"/>
            </a:spcAft>
            <a:buNone/>
          </a:pPr>
          <a:r>
            <a:rPr lang="en-US" sz="1700" kern="1200"/>
            <a:t>This is done by maximizing profitability to suggest locations in neighborhood of Borough of New York City for Saturated Market, Untapped Market and popular cuisines in Borough of New York City</a:t>
          </a:r>
        </a:p>
      </dsp:txBody>
      <dsp:txXfrm>
        <a:off x="2039300" y="3163416"/>
        <a:ext cx="4474303" cy="17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21F63-9D09-4CA3-B18A-CD1C607C22E6}">
      <dsp:nvSpPr>
        <dsp:cNvPr id="0" name=""/>
        <dsp:cNvSpPr/>
      </dsp:nvSpPr>
      <dsp:spPr>
        <a:xfrm>
          <a:off x="0" y="1496750"/>
          <a:ext cx="6513603" cy="141716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URL (https://cocl.us/new_york_dataset) was used to get location of each neighborhood in borough of New York City</a:t>
          </a:r>
        </a:p>
      </dsp:txBody>
      <dsp:txXfrm>
        <a:off x="69180" y="1565930"/>
        <a:ext cx="6375243" cy="1278802"/>
      </dsp:txXfrm>
    </dsp:sp>
    <dsp:sp modelId="{F655EA81-37ED-47E0-B6D6-64826189163C}">
      <dsp:nvSpPr>
        <dsp:cNvPr id="0" name=""/>
        <dsp:cNvSpPr/>
      </dsp:nvSpPr>
      <dsp:spPr>
        <a:xfrm>
          <a:off x="0" y="2971513"/>
          <a:ext cx="6513603" cy="141716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Web Scrapping of Wikipedia Page (https://en.wikipedia.org/wiki/Cuisine_of_New_York_City) was used to get popular cuisine in neighborhood in borough of New York City</a:t>
          </a:r>
        </a:p>
      </dsp:txBody>
      <dsp:txXfrm>
        <a:off x="69180" y="3040693"/>
        <a:ext cx="6375243" cy="12788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659F9-1BCE-47A2-81D0-EF3E031C4C63}">
      <dsp:nvSpPr>
        <dsp:cNvPr id="0" name=""/>
        <dsp:cNvSpPr/>
      </dsp:nvSpPr>
      <dsp:spPr>
        <a:xfrm>
          <a:off x="0" y="5260"/>
          <a:ext cx="6513603" cy="9253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92C7B-B0FB-4B5B-B090-C340A03AA676}">
      <dsp:nvSpPr>
        <dsp:cNvPr id="0" name=""/>
        <dsp:cNvSpPr/>
      </dsp:nvSpPr>
      <dsp:spPr>
        <a:xfrm>
          <a:off x="279927" y="213470"/>
          <a:ext cx="509457" cy="5089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82A2E2-67F2-42FC-8596-D51AF78E2631}">
      <dsp:nvSpPr>
        <dsp:cNvPr id="0" name=""/>
        <dsp:cNvSpPr/>
      </dsp:nvSpPr>
      <dsp:spPr>
        <a:xfrm>
          <a:off x="1069312" y="5260"/>
          <a:ext cx="4951759" cy="984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153" tIns="104153" rIns="104153" bIns="104153" numCol="1" spcCol="1270" anchor="ctr" anchorCtr="0">
          <a:noAutofit/>
        </a:bodyPr>
        <a:lstStyle/>
        <a:p>
          <a:pPr marL="0" lvl="0" indent="0" algn="l" defTabSz="622300">
            <a:lnSpc>
              <a:spcPct val="90000"/>
            </a:lnSpc>
            <a:spcBef>
              <a:spcPct val="0"/>
            </a:spcBef>
            <a:spcAft>
              <a:spcPct val="35000"/>
            </a:spcAft>
            <a:buNone/>
          </a:pPr>
          <a:r>
            <a:rPr lang="en-US" sz="1400" kern="1200"/>
            <a:t>Restaurants in the neighborhood of borough of New York City was explored. </a:t>
          </a:r>
        </a:p>
      </dsp:txBody>
      <dsp:txXfrm>
        <a:off x="1069312" y="5260"/>
        <a:ext cx="4951759" cy="984121"/>
      </dsp:txXfrm>
    </dsp:sp>
    <dsp:sp modelId="{511B2B48-F360-464E-AE30-781E6A8EF7EB}">
      <dsp:nvSpPr>
        <dsp:cNvPr id="0" name=""/>
        <dsp:cNvSpPr/>
      </dsp:nvSpPr>
      <dsp:spPr>
        <a:xfrm>
          <a:off x="0" y="1227956"/>
          <a:ext cx="6513603" cy="9253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549E0A-E556-48D4-9E8B-C051E6FBCB7D}">
      <dsp:nvSpPr>
        <dsp:cNvPr id="0" name=""/>
        <dsp:cNvSpPr/>
      </dsp:nvSpPr>
      <dsp:spPr>
        <a:xfrm>
          <a:off x="279927" y="1436167"/>
          <a:ext cx="509457" cy="5089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9E34F5-7286-43D5-B13E-CB7E12ECCD26}">
      <dsp:nvSpPr>
        <dsp:cNvPr id="0" name=""/>
        <dsp:cNvSpPr/>
      </dsp:nvSpPr>
      <dsp:spPr>
        <a:xfrm>
          <a:off x="1069312" y="1227956"/>
          <a:ext cx="4951759" cy="984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153" tIns="104153" rIns="104153" bIns="104153" numCol="1" spcCol="1270" anchor="ctr" anchorCtr="0">
          <a:noAutofit/>
        </a:bodyPr>
        <a:lstStyle/>
        <a:p>
          <a:pPr marL="0" lvl="0" indent="0" algn="l" defTabSz="622300">
            <a:lnSpc>
              <a:spcPct val="90000"/>
            </a:lnSpc>
            <a:spcBef>
              <a:spcPct val="0"/>
            </a:spcBef>
            <a:spcAft>
              <a:spcPct val="35000"/>
            </a:spcAft>
            <a:buNone/>
          </a:pPr>
          <a:r>
            <a:rPr lang="en-US" sz="1400" kern="1200"/>
            <a:t>Foursquare API was used to get Restaurant Venue and URL (https://cocl.us/new_york_dataset) was used to get location of each neighborhood. </a:t>
          </a:r>
        </a:p>
      </dsp:txBody>
      <dsp:txXfrm>
        <a:off x="1069312" y="1227956"/>
        <a:ext cx="4951759" cy="984121"/>
      </dsp:txXfrm>
    </dsp:sp>
    <dsp:sp modelId="{B432D406-18A4-42B5-AAF1-74E086C3C418}">
      <dsp:nvSpPr>
        <dsp:cNvPr id="0" name=""/>
        <dsp:cNvSpPr/>
      </dsp:nvSpPr>
      <dsp:spPr>
        <a:xfrm>
          <a:off x="0" y="2450652"/>
          <a:ext cx="6513603" cy="9253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D2ADA-9DF8-47EE-8FC3-EB1B21657C0E}">
      <dsp:nvSpPr>
        <dsp:cNvPr id="0" name=""/>
        <dsp:cNvSpPr/>
      </dsp:nvSpPr>
      <dsp:spPr>
        <a:xfrm>
          <a:off x="279927" y="2658863"/>
          <a:ext cx="509457" cy="5089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632645-9F88-4033-A57B-B0B6E095F2F0}">
      <dsp:nvSpPr>
        <dsp:cNvPr id="0" name=""/>
        <dsp:cNvSpPr/>
      </dsp:nvSpPr>
      <dsp:spPr>
        <a:xfrm>
          <a:off x="1069312" y="2450652"/>
          <a:ext cx="4951759" cy="984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153" tIns="104153" rIns="104153" bIns="104153" numCol="1" spcCol="1270" anchor="ctr" anchorCtr="0">
          <a:noAutofit/>
        </a:bodyPr>
        <a:lstStyle/>
        <a:p>
          <a:pPr marL="0" lvl="0" indent="0" algn="l" defTabSz="622300">
            <a:lnSpc>
              <a:spcPct val="90000"/>
            </a:lnSpc>
            <a:spcBef>
              <a:spcPct val="0"/>
            </a:spcBef>
            <a:spcAft>
              <a:spcPct val="35000"/>
            </a:spcAft>
            <a:buNone/>
          </a:pPr>
          <a:r>
            <a:rPr lang="en-US" sz="1400" kern="1200"/>
            <a:t>Saturated Market and Untapped Market was checked in the neighborhood by doing clustering and visualizing the neighborhood in Map.</a:t>
          </a:r>
        </a:p>
      </dsp:txBody>
      <dsp:txXfrm>
        <a:off x="1069312" y="2450652"/>
        <a:ext cx="4951759" cy="984121"/>
      </dsp:txXfrm>
    </dsp:sp>
    <dsp:sp modelId="{84BE23A3-A559-4AC4-8E07-1805EF4E628E}">
      <dsp:nvSpPr>
        <dsp:cNvPr id="0" name=""/>
        <dsp:cNvSpPr/>
      </dsp:nvSpPr>
      <dsp:spPr>
        <a:xfrm>
          <a:off x="0" y="3673348"/>
          <a:ext cx="6513603" cy="92538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9F3B67-6257-42E9-92AC-EE29CD1A2DC8}">
      <dsp:nvSpPr>
        <dsp:cNvPr id="0" name=""/>
        <dsp:cNvSpPr/>
      </dsp:nvSpPr>
      <dsp:spPr>
        <a:xfrm>
          <a:off x="279927" y="3881559"/>
          <a:ext cx="509457" cy="5089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8546C-9225-4FE0-87E2-90203FF59785}">
      <dsp:nvSpPr>
        <dsp:cNvPr id="0" name=""/>
        <dsp:cNvSpPr/>
      </dsp:nvSpPr>
      <dsp:spPr>
        <a:xfrm>
          <a:off x="1069312" y="3673348"/>
          <a:ext cx="4951759" cy="984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153" tIns="104153" rIns="104153" bIns="104153" numCol="1" spcCol="1270" anchor="ctr" anchorCtr="0">
          <a:noAutofit/>
        </a:bodyPr>
        <a:lstStyle/>
        <a:p>
          <a:pPr marL="0" lvl="0" indent="0" algn="l" defTabSz="622300">
            <a:lnSpc>
              <a:spcPct val="90000"/>
            </a:lnSpc>
            <a:spcBef>
              <a:spcPct val="0"/>
            </a:spcBef>
            <a:spcAft>
              <a:spcPct val="35000"/>
            </a:spcAft>
            <a:buNone/>
          </a:pPr>
          <a:r>
            <a:rPr lang="en-US" sz="1400" kern="1200" dirty="0"/>
            <a:t>Popular cuisine in neighborhood of borough of New York City was explored by Web Scrapping of Wikipedia Page (https://en.wikipedia.org/wiki/Cuisine_of_New_York_City) visualizing</a:t>
          </a:r>
        </a:p>
      </dsp:txBody>
      <dsp:txXfrm>
        <a:off x="1069312" y="3673348"/>
        <a:ext cx="4951759" cy="984121"/>
      </dsp:txXfrm>
    </dsp:sp>
    <dsp:sp modelId="{9747DDCD-D525-4B61-9B5D-9F1EEF0846BC}">
      <dsp:nvSpPr>
        <dsp:cNvPr id="0" name=""/>
        <dsp:cNvSpPr/>
      </dsp:nvSpPr>
      <dsp:spPr>
        <a:xfrm>
          <a:off x="0" y="4896044"/>
          <a:ext cx="6513603" cy="92538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1B6B09-AD76-4FE7-89A4-75598AFB416B}">
      <dsp:nvSpPr>
        <dsp:cNvPr id="0" name=""/>
        <dsp:cNvSpPr/>
      </dsp:nvSpPr>
      <dsp:spPr>
        <a:xfrm>
          <a:off x="279927" y="5104255"/>
          <a:ext cx="509457" cy="5089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551EC1-4E4D-42B3-98A2-FDFDB83FA287}">
      <dsp:nvSpPr>
        <dsp:cNvPr id="0" name=""/>
        <dsp:cNvSpPr/>
      </dsp:nvSpPr>
      <dsp:spPr>
        <a:xfrm>
          <a:off x="1069312" y="4896044"/>
          <a:ext cx="4951759" cy="984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153" tIns="104153" rIns="104153" bIns="104153" numCol="1" spcCol="1270" anchor="ctr" anchorCtr="0">
          <a:noAutofit/>
        </a:bodyPr>
        <a:lstStyle/>
        <a:p>
          <a:pPr marL="0" lvl="0" indent="0" algn="l" defTabSz="622300">
            <a:lnSpc>
              <a:spcPct val="90000"/>
            </a:lnSpc>
            <a:spcBef>
              <a:spcPct val="0"/>
            </a:spcBef>
            <a:spcAft>
              <a:spcPct val="35000"/>
            </a:spcAft>
            <a:buNone/>
          </a:pPr>
          <a:r>
            <a:rPr lang="en-US" sz="1400" kern="1200"/>
            <a:t>Popular cuisines was visualized by Word Cloud </a:t>
          </a:r>
        </a:p>
      </dsp:txBody>
      <dsp:txXfrm>
        <a:off x="1069312" y="4896044"/>
        <a:ext cx="4951759" cy="9841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7C34-E6E7-4CE3-B6C2-10C1480BFE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5AAAA6-0E87-4D02-8C8D-BEB19FF31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139E75-4AE4-42E9-B7A5-0F697C52B257}"/>
              </a:ext>
            </a:extLst>
          </p:cNvPr>
          <p:cNvSpPr>
            <a:spLocks noGrp="1"/>
          </p:cNvSpPr>
          <p:nvPr>
            <p:ph type="dt" sz="half" idx="10"/>
          </p:nvPr>
        </p:nvSpPr>
        <p:spPr/>
        <p:txBody>
          <a:bodyPr/>
          <a:lstStyle/>
          <a:p>
            <a:fld id="{7DCD95D1-A692-4D97-8DA6-9743BE31D711}" type="datetimeFigureOut">
              <a:rPr lang="en-US" smtClean="0"/>
              <a:t>12/2/2019</a:t>
            </a:fld>
            <a:endParaRPr lang="en-US"/>
          </a:p>
        </p:txBody>
      </p:sp>
      <p:sp>
        <p:nvSpPr>
          <p:cNvPr id="5" name="Footer Placeholder 4">
            <a:extLst>
              <a:ext uri="{FF2B5EF4-FFF2-40B4-BE49-F238E27FC236}">
                <a16:creationId xmlns:a16="http://schemas.microsoft.com/office/drawing/2014/main" id="{534CF338-BD82-4DAD-AB32-50B144BD1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EC8A7-0E77-4694-BE0E-77F7D57C1326}"/>
              </a:ext>
            </a:extLst>
          </p:cNvPr>
          <p:cNvSpPr>
            <a:spLocks noGrp="1"/>
          </p:cNvSpPr>
          <p:nvPr>
            <p:ph type="sldNum" sz="quarter" idx="12"/>
          </p:nvPr>
        </p:nvSpPr>
        <p:spPr/>
        <p:txBody>
          <a:bodyPr/>
          <a:lstStyle/>
          <a:p>
            <a:fld id="{E0EFDD4B-A8B4-418D-B205-C918A9019474}" type="slidenum">
              <a:rPr lang="en-US" smtClean="0"/>
              <a:t>‹#›</a:t>
            </a:fld>
            <a:endParaRPr lang="en-US"/>
          </a:p>
        </p:txBody>
      </p:sp>
    </p:spTree>
    <p:extLst>
      <p:ext uri="{BB962C8B-B14F-4D97-AF65-F5344CB8AC3E}">
        <p14:creationId xmlns:p14="http://schemas.microsoft.com/office/powerpoint/2010/main" val="428024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9178-09C1-406C-B1D3-2BC2B86CD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65DD5F-F1C0-46A7-833E-AE0408D68B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1CA07-8F05-4FF6-9861-A0AC5890641C}"/>
              </a:ext>
            </a:extLst>
          </p:cNvPr>
          <p:cNvSpPr>
            <a:spLocks noGrp="1"/>
          </p:cNvSpPr>
          <p:nvPr>
            <p:ph type="dt" sz="half" idx="10"/>
          </p:nvPr>
        </p:nvSpPr>
        <p:spPr/>
        <p:txBody>
          <a:bodyPr/>
          <a:lstStyle/>
          <a:p>
            <a:fld id="{7DCD95D1-A692-4D97-8DA6-9743BE31D711}" type="datetimeFigureOut">
              <a:rPr lang="en-US" smtClean="0"/>
              <a:t>12/2/2019</a:t>
            </a:fld>
            <a:endParaRPr lang="en-US"/>
          </a:p>
        </p:txBody>
      </p:sp>
      <p:sp>
        <p:nvSpPr>
          <p:cNvPr id="5" name="Footer Placeholder 4">
            <a:extLst>
              <a:ext uri="{FF2B5EF4-FFF2-40B4-BE49-F238E27FC236}">
                <a16:creationId xmlns:a16="http://schemas.microsoft.com/office/drawing/2014/main" id="{1CF83729-CE8D-457A-9EEB-FCFC714C5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192BE-18D4-43E9-8BA2-56F558327EAD}"/>
              </a:ext>
            </a:extLst>
          </p:cNvPr>
          <p:cNvSpPr>
            <a:spLocks noGrp="1"/>
          </p:cNvSpPr>
          <p:nvPr>
            <p:ph type="sldNum" sz="quarter" idx="12"/>
          </p:nvPr>
        </p:nvSpPr>
        <p:spPr/>
        <p:txBody>
          <a:bodyPr/>
          <a:lstStyle/>
          <a:p>
            <a:fld id="{E0EFDD4B-A8B4-418D-B205-C918A9019474}" type="slidenum">
              <a:rPr lang="en-US" smtClean="0"/>
              <a:t>‹#›</a:t>
            </a:fld>
            <a:endParaRPr lang="en-US"/>
          </a:p>
        </p:txBody>
      </p:sp>
    </p:spTree>
    <p:extLst>
      <p:ext uri="{BB962C8B-B14F-4D97-AF65-F5344CB8AC3E}">
        <p14:creationId xmlns:p14="http://schemas.microsoft.com/office/powerpoint/2010/main" val="235832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AEAEE6-E76D-48D6-96A0-F420D271ED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237515-63D8-47DF-AE14-1B02E37B34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E40B0-7848-464F-9A6D-2E3133BD67D2}"/>
              </a:ext>
            </a:extLst>
          </p:cNvPr>
          <p:cNvSpPr>
            <a:spLocks noGrp="1"/>
          </p:cNvSpPr>
          <p:nvPr>
            <p:ph type="dt" sz="half" idx="10"/>
          </p:nvPr>
        </p:nvSpPr>
        <p:spPr/>
        <p:txBody>
          <a:bodyPr/>
          <a:lstStyle/>
          <a:p>
            <a:fld id="{7DCD95D1-A692-4D97-8DA6-9743BE31D711}" type="datetimeFigureOut">
              <a:rPr lang="en-US" smtClean="0"/>
              <a:t>12/2/2019</a:t>
            </a:fld>
            <a:endParaRPr lang="en-US"/>
          </a:p>
        </p:txBody>
      </p:sp>
      <p:sp>
        <p:nvSpPr>
          <p:cNvPr id="5" name="Footer Placeholder 4">
            <a:extLst>
              <a:ext uri="{FF2B5EF4-FFF2-40B4-BE49-F238E27FC236}">
                <a16:creationId xmlns:a16="http://schemas.microsoft.com/office/drawing/2014/main" id="{D1F2CD90-EEE0-413A-B797-3A8BA27D9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39703-850B-4E36-BAF0-346EB6199E77}"/>
              </a:ext>
            </a:extLst>
          </p:cNvPr>
          <p:cNvSpPr>
            <a:spLocks noGrp="1"/>
          </p:cNvSpPr>
          <p:nvPr>
            <p:ph type="sldNum" sz="quarter" idx="12"/>
          </p:nvPr>
        </p:nvSpPr>
        <p:spPr/>
        <p:txBody>
          <a:bodyPr/>
          <a:lstStyle/>
          <a:p>
            <a:fld id="{E0EFDD4B-A8B4-418D-B205-C918A9019474}" type="slidenum">
              <a:rPr lang="en-US" smtClean="0"/>
              <a:t>‹#›</a:t>
            </a:fld>
            <a:endParaRPr lang="en-US"/>
          </a:p>
        </p:txBody>
      </p:sp>
    </p:spTree>
    <p:extLst>
      <p:ext uri="{BB962C8B-B14F-4D97-AF65-F5344CB8AC3E}">
        <p14:creationId xmlns:p14="http://schemas.microsoft.com/office/powerpoint/2010/main" val="395454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9F92-6281-42E6-8C3D-6CD3A6F27E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58A5A-F543-4094-A281-14C610ECE8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68776-3C3B-47B9-BA20-4C9B0DECBAE6}"/>
              </a:ext>
            </a:extLst>
          </p:cNvPr>
          <p:cNvSpPr>
            <a:spLocks noGrp="1"/>
          </p:cNvSpPr>
          <p:nvPr>
            <p:ph type="dt" sz="half" idx="10"/>
          </p:nvPr>
        </p:nvSpPr>
        <p:spPr/>
        <p:txBody>
          <a:bodyPr/>
          <a:lstStyle/>
          <a:p>
            <a:fld id="{7DCD95D1-A692-4D97-8DA6-9743BE31D711}" type="datetimeFigureOut">
              <a:rPr lang="en-US" smtClean="0"/>
              <a:t>12/2/2019</a:t>
            </a:fld>
            <a:endParaRPr lang="en-US"/>
          </a:p>
        </p:txBody>
      </p:sp>
      <p:sp>
        <p:nvSpPr>
          <p:cNvPr id="5" name="Footer Placeholder 4">
            <a:extLst>
              <a:ext uri="{FF2B5EF4-FFF2-40B4-BE49-F238E27FC236}">
                <a16:creationId xmlns:a16="http://schemas.microsoft.com/office/drawing/2014/main" id="{7E882F76-B2BD-481D-8790-91E54FF74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5EEA2-734A-4DAF-8A61-849ECD23D9AB}"/>
              </a:ext>
            </a:extLst>
          </p:cNvPr>
          <p:cNvSpPr>
            <a:spLocks noGrp="1"/>
          </p:cNvSpPr>
          <p:nvPr>
            <p:ph type="sldNum" sz="quarter" idx="12"/>
          </p:nvPr>
        </p:nvSpPr>
        <p:spPr/>
        <p:txBody>
          <a:bodyPr/>
          <a:lstStyle/>
          <a:p>
            <a:fld id="{E0EFDD4B-A8B4-418D-B205-C918A9019474}" type="slidenum">
              <a:rPr lang="en-US" smtClean="0"/>
              <a:t>‹#›</a:t>
            </a:fld>
            <a:endParaRPr lang="en-US"/>
          </a:p>
        </p:txBody>
      </p:sp>
    </p:spTree>
    <p:extLst>
      <p:ext uri="{BB962C8B-B14F-4D97-AF65-F5344CB8AC3E}">
        <p14:creationId xmlns:p14="http://schemas.microsoft.com/office/powerpoint/2010/main" val="199406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4F44-4A74-4AFA-B0BF-9565A347B1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3A5C15-61B6-4066-A69F-84559B7D1B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B77816-CD2E-4C5C-9644-0623E310288C}"/>
              </a:ext>
            </a:extLst>
          </p:cNvPr>
          <p:cNvSpPr>
            <a:spLocks noGrp="1"/>
          </p:cNvSpPr>
          <p:nvPr>
            <p:ph type="dt" sz="half" idx="10"/>
          </p:nvPr>
        </p:nvSpPr>
        <p:spPr/>
        <p:txBody>
          <a:bodyPr/>
          <a:lstStyle/>
          <a:p>
            <a:fld id="{7DCD95D1-A692-4D97-8DA6-9743BE31D711}" type="datetimeFigureOut">
              <a:rPr lang="en-US" smtClean="0"/>
              <a:t>12/2/2019</a:t>
            </a:fld>
            <a:endParaRPr lang="en-US"/>
          </a:p>
        </p:txBody>
      </p:sp>
      <p:sp>
        <p:nvSpPr>
          <p:cNvPr id="5" name="Footer Placeholder 4">
            <a:extLst>
              <a:ext uri="{FF2B5EF4-FFF2-40B4-BE49-F238E27FC236}">
                <a16:creationId xmlns:a16="http://schemas.microsoft.com/office/drawing/2014/main" id="{607388D5-4200-4C09-B012-6232D23D1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E5DD3-4361-448E-86C0-693DDEFFCB8F}"/>
              </a:ext>
            </a:extLst>
          </p:cNvPr>
          <p:cNvSpPr>
            <a:spLocks noGrp="1"/>
          </p:cNvSpPr>
          <p:nvPr>
            <p:ph type="sldNum" sz="quarter" idx="12"/>
          </p:nvPr>
        </p:nvSpPr>
        <p:spPr/>
        <p:txBody>
          <a:bodyPr/>
          <a:lstStyle/>
          <a:p>
            <a:fld id="{E0EFDD4B-A8B4-418D-B205-C918A9019474}" type="slidenum">
              <a:rPr lang="en-US" smtClean="0"/>
              <a:t>‹#›</a:t>
            </a:fld>
            <a:endParaRPr lang="en-US"/>
          </a:p>
        </p:txBody>
      </p:sp>
    </p:spTree>
    <p:extLst>
      <p:ext uri="{BB962C8B-B14F-4D97-AF65-F5344CB8AC3E}">
        <p14:creationId xmlns:p14="http://schemas.microsoft.com/office/powerpoint/2010/main" val="277027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8F29-7B4C-418B-8520-9C0B6366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1CE7E3-043E-4EBF-A214-AD890FF30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50081-D90F-4512-A92C-F0B49840B4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0D0529-4AB2-43CE-B64D-89E113ED5B4F}"/>
              </a:ext>
            </a:extLst>
          </p:cNvPr>
          <p:cNvSpPr>
            <a:spLocks noGrp="1"/>
          </p:cNvSpPr>
          <p:nvPr>
            <p:ph type="dt" sz="half" idx="10"/>
          </p:nvPr>
        </p:nvSpPr>
        <p:spPr/>
        <p:txBody>
          <a:bodyPr/>
          <a:lstStyle/>
          <a:p>
            <a:fld id="{7DCD95D1-A692-4D97-8DA6-9743BE31D711}" type="datetimeFigureOut">
              <a:rPr lang="en-US" smtClean="0"/>
              <a:t>12/2/2019</a:t>
            </a:fld>
            <a:endParaRPr lang="en-US"/>
          </a:p>
        </p:txBody>
      </p:sp>
      <p:sp>
        <p:nvSpPr>
          <p:cNvPr id="6" name="Footer Placeholder 5">
            <a:extLst>
              <a:ext uri="{FF2B5EF4-FFF2-40B4-BE49-F238E27FC236}">
                <a16:creationId xmlns:a16="http://schemas.microsoft.com/office/drawing/2014/main" id="{1637FAE5-5A9C-4B11-BC4A-6B02CA2D2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096B4-E480-4D10-A081-59440A68CE1C}"/>
              </a:ext>
            </a:extLst>
          </p:cNvPr>
          <p:cNvSpPr>
            <a:spLocks noGrp="1"/>
          </p:cNvSpPr>
          <p:nvPr>
            <p:ph type="sldNum" sz="quarter" idx="12"/>
          </p:nvPr>
        </p:nvSpPr>
        <p:spPr/>
        <p:txBody>
          <a:bodyPr/>
          <a:lstStyle/>
          <a:p>
            <a:fld id="{E0EFDD4B-A8B4-418D-B205-C918A9019474}" type="slidenum">
              <a:rPr lang="en-US" smtClean="0"/>
              <a:t>‹#›</a:t>
            </a:fld>
            <a:endParaRPr lang="en-US"/>
          </a:p>
        </p:txBody>
      </p:sp>
    </p:spTree>
    <p:extLst>
      <p:ext uri="{BB962C8B-B14F-4D97-AF65-F5344CB8AC3E}">
        <p14:creationId xmlns:p14="http://schemas.microsoft.com/office/powerpoint/2010/main" val="423314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F93D4-FE9C-4015-BE32-5583AECF3B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24947-FD2E-4163-BFC7-1118B4B50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8B9E13-2390-40AE-A6EA-EA6A6B4B5C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447A7F-7EDC-466B-B923-5100C8D3C1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86F1D8-7493-475D-BD06-66D1E891B6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DC30CD-1EE5-4EEF-8F40-B0AC9597E7E4}"/>
              </a:ext>
            </a:extLst>
          </p:cNvPr>
          <p:cNvSpPr>
            <a:spLocks noGrp="1"/>
          </p:cNvSpPr>
          <p:nvPr>
            <p:ph type="dt" sz="half" idx="10"/>
          </p:nvPr>
        </p:nvSpPr>
        <p:spPr/>
        <p:txBody>
          <a:bodyPr/>
          <a:lstStyle/>
          <a:p>
            <a:fld id="{7DCD95D1-A692-4D97-8DA6-9743BE31D711}" type="datetimeFigureOut">
              <a:rPr lang="en-US" smtClean="0"/>
              <a:t>12/2/2019</a:t>
            </a:fld>
            <a:endParaRPr lang="en-US"/>
          </a:p>
        </p:txBody>
      </p:sp>
      <p:sp>
        <p:nvSpPr>
          <p:cNvPr id="8" name="Footer Placeholder 7">
            <a:extLst>
              <a:ext uri="{FF2B5EF4-FFF2-40B4-BE49-F238E27FC236}">
                <a16:creationId xmlns:a16="http://schemas.microsoft.com/office/drawing/2014/main" id="{729D5D75-4E59-442E-BC76-A1604964E6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30FD98-93E5-436D-9A99-7C22B67AB351}"/>
              </a:ext>
            </a:extLst>
          </p:cNvPr>
          <p:cNvSpPr>
            <a:spLocks noGrp="1"/>
          </p:cNvSpPr>
          <p:nvPr>
            <p:ph type="sldNum" sz="quarter" idx="12"/>
          </p:nvPr>
        </p:nvSpPr>
        <p:spPr/>
        <p:txBody>
          <a:bodyPr/>
          <a:lstStyle/>
          <a:p>
            <a:fld id="{E0EFDD4B-A8B4-418D-B205-C918A9019474}" type="slidenum">
              <a:rPr lang="en-US" smtClean="0"/>
              <a:t>‹#›</a:t>
            </a:fld>
            <a:endParaRPr lang="en-US"/>
          </a:p>
        </p:txBody>
      </p:sp>
    </p:spTree>
    <p:extLst>
      <p:ext uri="{BB962C8B-B14F-4D97-AF65-F5344CB8AC3E}">
        <p14:creationId xmlns:p14="http://schemas.microsoft.com/office/powerpoint/2010/main" val="354799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FFE2-347C-482A-AAB1-B4BA53A6A8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73A0F5-B0DB-4DE2-9353-17ED47DA506D}"/>
              </a:ext>
            </a:extLst>
          </p:cNvPr>
          <p:cNvSpPr>
            <a:spLocks noGrp="1"/>
          </p:cNvSpPr>
          <p:nvPr>
            <p:ph type="dt" sz="half" idx="10"/>
          </p:nvPr>
        </p:nvSpPr>
        <p:spPr/>
        <p:txBody>
          <a:bodyPr/>
          <a:lstStyle/>
          <a:p>
            <a:fld id="{7DCD95D1-A692-4D97-8DA6-9743BE31D711}" type="datetimeFigureOut">
              <a:rPr lang="en-US" smtClean="0"/>
              <a:t>12/2/2019</a:t>
            </a:fld>
            <a:endParaRPr lang="en-US"/>
          </a:p>
        </p:txBody>
      </p:sp>
      <p:sp>
        <p:nvSpPr>
          <p:cNvPr id="4" name="Footer Placeholder 3">
            <a:extLst>
              <a:ext uri="{FF2B5EF4-FFF2-40B4-BE49-F238E27FC236}">
                <a16:creationId xmlns:a16="http://schemas.microsoft.com/office/drawing/2014/main" id="{661BC81E-D404-45E2-ACEE-E5A18ECDEB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BDCCCC-9DBB-4070-BF1A-6BFE0BAE3B57}"/>
              </a:ext>
            </a:extLst>
          </p:cNvPr>
          <p:cNvSpPr>
            <a:spLocks noGrp="1"/>
          </p:cNvSpPr>
          <p:nvPr>
            <p:ph type="sldNum" sz="quarter" idx="12"/>
          </p:nvPr>
        </p:nvSpPr>
        <p:spPr/>
        <p:txBody>
          <a:bodyPr/>
          <a:lstStyle/>
          <a:p>
            <a:fld id="{E0EFDD4B-A8B4-418D-B205-C918A9019474}" type="slidenum">
              <a:rPr lang="en-US" smtClean="0"/>
              <a:t>‹#›</a:t>
            </a:fld>
            <a:endParaRPr lang="en-US"/>
          </a:p>
        </p:txBody>
      </p:sp>
    </p:spTree>
    <p:extLst>
      <p:ext uri="{BB962C8B-B14F-4D97-AF65-F5344CB8AC3E}">
        <p14:creationId xmlns:p14="http://schemas.microsoft.com/office/powerpoint/2010/main" val="8046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46FB86-B062-4451-B2F2-AF83853A15AA}"/>
              </a:ext>
            </a:extLst>
          </p:cNvPr>
          <p:cNvSpPr>
            <a:spLocks noGrp="1"/>
          </p:cNvSpPr>
          <p:nvPr>
            <p:ph type="dt" sz="half" idx="10"/>
          </p:nvPr>
        </p:nvSpPr>
        <p:spPr/>
        <p:txBody>
          <a:bodyPr/>
          <a:lstStyle/>
          <a:p>
            <a:fld id="{7DCD95D1-A692-4D97-8DA6-9743BE31D711}" type="datetimeFigureOut">
              <a:rPr lang="en-US" smtClean="0"/>
              <a:t>12/2/2019</a:t>
            </a:fld>
            <a:endParaRPr lang="en-US"/>
          </a:p>
        </p:txBody>
      </p:sp>
      <p:sp>
        <p:nvSpPr>
          <p:cNvPr id="3" name="Footer Placeholder 2">
            <a:extLst>
              <a:ext uri="{FF2B5EF4-FFF2-40B4-BE49-F238E27FC236}">
                <a16:creationId xmlns:a16="http://schemas.microsoft.com/office/drawing/2014/main" id="{F15B1ABD-9EFA-4105-9414-187BFF39D6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DE8F48-5C66-4874-B2DF-70185825A9BB}"/>
              </a:ext>
            </a:extLst>
          </p:cNvPr>
          <p:cNvSpPr>
            <a:spLocks noGrp="1"/>
          </p:cNvSpPr>
          <p:nvPr>
            <p:ph type="sldNum" sz="quarter" idx="12"/>
          </p:nvPr>
        </p:nvSpPr>
        <p:spPr/>
        <p:txBody>
          <a:bodyPr/>
          <a:lstStyle/>
          <a:p>
            <a:fld id="{E0EFDD4B-A8B4-418D-B205-C918A9019474}" type="slidenum">
              <a:rPr lang="en-US" smtClean="0"/>
              <a:t>‹#›</a:t>
            </a:fld>
            <a:endParaRPr lang="en-US"/>
          </a:p>
        </p:txBody>
      </p:sp>
    </p:spTree>
    <p:extLst>
      <p:ext uri="{BB962C8B-B14F-4D97-AF65-F5344CB8AC3E}">
        <p14:creationId xmlns:p14="http://schemas.microsoft.com/office/powerpoint/2010/main" val="379039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818D-71F4-4F7E-AEBE-9938E9DAD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A3A071-620D-407D-BEF8-F8E33A12A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D4516F-9ACD-4DD1-BC22-EA5836389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850D4-4202-496A-88ED-36A02F6C9405}"/>
              </a:ext>
            </a:extLst>
          </p:cNvPr>
          <p:cNvSpPr>
            <a:spLocks noGrp="1"/>
          </p:cNvSpPr>
          <p:nvPr>
            <p:ph type="dt" sz="half" idx="10"/>
          </p:nvPr>
        </p:nvSpPr>
        <p:spPr/>
        <p:txBody>
          <a:bodyPr/>
          <a:lstStyle/>
          <a:p>
            <a:fld id="{7DCD95D1-A692-4D97-8DA6-9743BE31D711}" type="datetimeFigureOut">
              <a:rPr lang="en-US" smtClean="0"/>
              <a:t>12/2/2019</a:t>
            </a:fld>
            <a:endParaRPr lang="en-US"/>
          </a:p>
        </p:txBody>
      </p:sp>
      <p:sp>
        <p:nvSpPr>
          <p:cNvPr id="6" name="Footer Placeholder 5">
            <a:extLst>
              <a:ext uri="{FF2B5EF4-FFF2-40B4-BE49-F238E27FC236}">
                <a16:creationId xmlns:a16="http://schemas.microsoft.com/office/drawing/2014/main" id="{C1D053BB-E458-4827-9F5C-6571733DA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211AB9-CE79-42EA-A75D-CA8F79108FCB}"/>
              </a:ext>
            </a:extLst>
          </p:cNvPr>
          <p:cNvSpPr>
            <a:spLocks noGrp="1"/>
          </p:cNvSpPr>
          <p:nvPr>
            <p:ph type="sldNum" sz="quarter" idx="12"/>
          </p:nvPr>
        </p:nvSpPr>
        <p:spPr/>
        <p:txBody>
          <a:bodyPr/>
          <a:lstStyle/>
          <a:p>
            <a:fld id="{E0EFDD4B-A8B4-418D-B205-C918A9019474}" type="slidenum">
              <a:rPr lang="en-US" smtClean="0"/>
              <a:t>‹#›</a:t>
            </a:fld>
            <a:endParaRPr lang="en-US"/>
          </a:p>
        </p:txBody>
      </p:sp>
    </p:spTree>
    <p:extLst>
      <p:ext uri="{BB962C8B-B14F-4D97-AF65-F5344CB8AC3E}">
        <p14:creationId xmlns:p14="http://schemas.microsoft.com/office/powerpoint/2010/main" val="231282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273E-F512-4DC2-BC4E-8CE4A69DF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73A954-932D-44BB-A3DB-444FA73420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63CF7A-FF0A-432C-9739-371B08C21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E2B2D-5CBF-4940-8FED-547A9D1C8473}"/>
              </a:ext>
            </a:extLst>
          </p:cNvPr>
          <p:cNvSpPr>
            <a:spLocks noGrp="1"/>
          </p:cNvSpPr>
          <p:nvPr>
            <p:ph type="dt" sz="half" idx="10"/>
          </p:nvPr>
        </p:nvSpPr>
        <p:spPr/>
        <p:txBody>
          <a:bodyPr/>
          <a:lstStyle/>
          <a:p>
            <a:fld id="{7DCD95D1-A692-4D97-8DA6-9743BE31D711}" type="datetimeFigureOut">
              <a:rPr lang="en-US" smtClean="0"/>
              <a:t>12/2/2019</a:t>
            </a:fld>
            <a:endParaRPr lang="en-US"/>
          </a:p>
        </p:txBody>
      </p:sp>
      <p:sp>
        <p:nvSpPr>
          <p:cNvPr id="6" name="Footer Placeholder 5">
            <a:extLst>
              <a:ext uri="{FF2B5EF4-FFF2-40B4-BE49-F238E27FC236}">
                <a16:creationId xmlns:a16="http://schemas.microsoft.com/office/drawing/2014/main" id="{D295636D-1C05-4D06-93EE-C0106CAE39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122250-D47B-42B9-A89A-872D14A9D958}"/>
              </a:ext>
            </a:extLst>
          </p:cNvPr>
          <p:cNvSpPr>
            <a:spLocks noGrp="1"/>
          </p:cNvSpPr>
          <p:nvPr>
            <p:ph type="sldNum" sz="quarter" idx="12"/>
          </p:nvPr>
        </p:nvSpPr>
        <p:spPr/>
        <p:txBody>
          <a:bodyPr/>
          <a:lstStyle/>
          <a:p>
            <a:fld id="{E0EFDD4B-A8B4-418D-B205-C918A9019474}" type="slidenum">
              <a:rPr lang="en-US" smtClean="0"/>
              <a:t>‹#›</a:t>
            </a:fld>
            <a:endParaRPr lang="en-US"/>
          </a:p>
        </p:txBody>
      </p:sp>
    </p:spTree>
    <p:extLst>
      <p:ext uri="{BB962C8B-B14F-4D97-AF65-F5344CB8AC3E}">
        <p14:creationId xmlns:p14="http://schemas.microsoft.com/office/powerpoint/2010/main" val="2071191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26A53-ED24-46AF-9F00-223DF08973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8D834D-86AE-4995-AEA9-9F93A85FCE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DDB85-9189-47CB-9FF6-FEBA82BB9F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D95D1-A692-4D97-8DA6-9743BE31D711}" type="datetimeFigureOut">
              <a:rPr lang="en-US" smtClean="0"/>
              <a:t>12/2/2019</a:t>
            </a:fld>
            <a:endParaRPr lang="en-US"/>
          </a:p>
        </p:txBody>
      </p:sp>
      <p:sp>
        <p:nvSpPr>
          <p:cNvPr id="5" name="Footer Placeholder 4">
            <a:extLst>
              <a:ext uri="{FF2B5EF4-FFF2-40B4-BE49-F238E27FC236}">
                <a16:creationId xmlns:a16="http://schemas.microsoft.com/office/drawing/2014/main" id="{D2B74A37-181B-479E-B9F9-AEF7162E79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D1F3BA-0C6F-46BD-9E28-2C6B7B3DE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EFDD4B-A8B4-418D-B205-C918A9019474}" type="slidenum">
              <a:rPr lang="en-US" smtClean="0"/>
              <a:t>‹#›</a:t>
            </a:fld>
            <a:endParaRPr lang="en-US"/>
          </a:p>
        </p:txBody>
      </p:sp>
    </p:spTree>
    <p:extLst>
      <p:ext uri="{BB962C8B-B14F-4D97-AF65-F5344CB8AC3E}">
        <p14:creationId xmlns:p14="http://schemas.microsoft.com/office/powerpoint/2010/main" val="2499445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805A8-73CF-4EFC-AB12-373AABF40BBE}"/>
              </a:ext>
            </a:extLst>
          </p:cNvPr>
          <p:cNvSpPr>
            <a:spLocks noGrp="1"/>
          </p:cNvSpPr>
          <p:nvPr>
            <p:ph type="ctrTitle"/>
          </p:nvPr>
        </p:nvSpPr>
        <p:spPr>
          <a:xfrm>
            <a:off x="6746628" y="1783959"/>
            <a:ext cx="4645250" cy="2889114"/>
          </a:xfrm>
        </p:spPr>
        <p:txBody>
          <a:bodyPr vert="horz" lIns="91440" tIns="45720" rIns="91440" bIns="45720" rtlCol="0" anchor="b">
            <a:normAutofit/>
          </a:bodyPr>
          <a:lstStyle/>
          <a:p>
            <a:pPr algn="l"/>
            <a:r>
              <a:rPr lang="en-US" sz="3800" b="1" kern="1200">
                <a:solidFill>
                  <a:schemeClr val="bg1"/>
                </a:solidFill>
                <a:latin typeface="+mj-lt"/>
                <a:ea typeface="+mj-ea"/>
                <a:cs typeface="+mj-cs"/>
              </a:rPr>
              <a:t>Maximize profitability in opening restaurant in New York City</a:t>
            </a:r>
            <a:br>
              <a:rPr lang="en-US" sz="3800" kern="1200">
                <a:solidFill>
                  <a:schemeClr val="bg1"/>
                </a:solidFill>
                <a:latin typeface="+mj-lt"/>
                <a:ea typeface="+mj-ea"/>
                <a:cs typeface="+mj-cs"/>
              </a:rPr>
            </a:br>
            <a:endParaRPr lang="en-US" sz="3800" kern="1200">
              <a:solidFill>
                <a:schemeClr val="bg1"/>
              </a:solidFill>
              <a:latin typeface="+mj-lt"/>
              <a:ea typeface="+mj-ea"/>
              <a:cs typeface="+mj-cs"/>
            </a:endParaRPr>
          </a:p>
        </p:txBody>
      </p:sp>
      <p:sp>
        <p:nvSpPr>
          <p:cNvPr id="20" name="Freeform: Shape 1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City">
            <a:extLst>
              <a:ext uri="{FF2B5EF4-FFF2-40B4-BE49-F238E27FC236}">
                <a16:creationId xmlns:a16="http://schemas.microsoft.com/office/drawing/2014/main" id="{A73CBD73-6AF1-4E52-A20A-70D2EEA21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3297305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14A534-01D9-4E26-A541-9BB0EADF8D2F}"/>
              </a:ext>
            </a:extLst>
          </p:cNvPr>
          <p:cNvSpPr>
            <a:spLocks noGrp="1"/>
          </p:cNvSpPr>
          <p:nvPr>
            <p:ph type="title"/>
          </p:nvPr>
        </p:nvSpPr>
        <p:spPr>
          <a:xfrm>
            <a:off x="655320" y="365125"/>
            <a:ext cx="9013052" cy="1623312"/>
          </a:xfrm>
        </p:spPr>
        <p:txBody>
          <a:bodyPr anchor="b">
            <a:normAutofit/>
          </a:bodyPr>
          <a:lstStyle/>
          <a:p>
            <a:r>
              <a:rPr lang="en-US" sz="4000" b="1"/>
              <a:t>Conclusion</a:t>
            </a:r>
            <a:endParaRPr lang="en-US" sz="4000"/>
          </a:p>
        </p:txBody>
      </p:sp>
      <p:cxnSp>
        <p:nvCxnSpPr>
          <p:cNvPr id="40" name="Straight Arrow Connector 3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4DB628-F607-4754-92E4-77E1B28D0E41}"/>
              </a:ext>
            </a:extLst>
          </p:cNvPr>
          <p:cNvSpPr>
            <a:spLocks noGrp="1"/>
          </p:cNvSpPr>
          <p:nvPr>
            <p:ph idx="1"/>
          </p:nvPr>
        </p:nvSpPr>
        <p:spPr>
          <a:xfrm>
            <a:off x="655320" y="2644518"/>
            <a:ext cx="9013052" cy="3327251"/>
          </a:xfrm>
        </p:spPr>
        <p:txBody>
          <a:bodyPr>
            <a:normAutofit/>
          </a:bodyPr>
          <a:lstStyle/>
          <a:p>
            <a:pPr marL="0" indent="0">
              <a:buNone/>
            </a:pPr>
            <a:r>
              <a:rPr lang="en-US" sz="2000"/>
              <a:t>With such observation we can provide solution to ABC Company to open restaurant in the given location of untapped market and have preferred cuisine in the restaurant accordingly</a:t>
            </a:r>
          </a:p>
        </p:txBody>
      </p:sp>
    </p:spTree>
    <p:extLst>
      <p:ext uri="{BB962C8B-B14F-4D97-AF65-F5344CB8AC3E}">
        <p14:creationId xmlns:p14="http://schemas.microsoft.com/office/powerpoint/2010/main" val="68337445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2CD773F-E556-4745-A237-DC24DAAF0247}"/>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b="1" kern="1200">
                <a:solidFill>
                  <a:schemeClr val="tx1"/>
                </a:solidFill>
                <a:latin typeface="+mj-lt"/>
                <a:ea typeface="+mj-ea"/>
                <a:cs typeface="+mj-cs"/>
              </a:rPr>
              <a:t>Thank You!!</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21580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6DE5858D-1651-48E3-AAEA-62B71BCC4BB5}"/>
              </a:ext>
            </a:extLst>
          </p:cNvPr>
          <p:cNvSpPr>
            <a:spLocks noGrp="1"/>
          </p:cNvSpPr>
          <p:nvPr>
            <p:ph type="title"/>
          </p:nvPr>
        </p:nvSpPr>
        <p:spPr>
          <a:xfrm>
            <a:off x="863029" y="1012004"/>
            <a:ext cx="3416158" cy="4795408"/>
          </a:xfrm>
        </p:spPr>
        <p:txBody>
          <a:bodyPr>
            <a:normAutofit/>
          </a:bodyPr>
          <a:lstStyle/>
          <a:p>
            <a:r>
              <a:rPr lang="en-US" b="1">
                <a:solidFill>
                  <a:srgbClr val="FFFFFF"/>
                </a:solidFill>
              </a:rPr>
              <a:t>Introduction to Business Problem</a:t>
            </a:r>
          </a:p>
        </p:txBody>
      </p:sp>
      <p:graphicFrame>
        <p:nvGraphicFramePr>
          <p:cNvPr id="16" name="Content Placeholder 4">
            <a:extLst>
              <a:ext uri="{FF2B5EF4-FFF2-40B4-BE49-F238E27FC236}">
                <a16:creationId xmlns:a16="http://schemas.microsoft.com/office/drawing/2014/main" id="{83990FAE-BF33-428A-808B-14E4C319DC57}"/>
              </a:ext>
            </a:extLst>
          </p:cNvPr>
          <p:cNvGraphicFramePr>
            <a:graphicFrameLocks noGrp="1"/>
          </p:cNvGraphicFramePr>
          <p:nvPr>
            <p:ph idx="1"/>
            <p:extLst>
              <p:ext uri="{D42A27DB-BD31-4B8C-83A1-F6EECF244321}">
                <p14:modId xmlns:p14="http://schemas.microsoft.com/office/powerpoint/2010/main" val="402729676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744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6A7C26-D7C5-45C6-AE70-50A74172849B}"/>
              </a:ext>
            </a:extLst>
          </p:cNvPr>
          <p:cNvSpPr>
            <a:spLocks noGrp="1"/>
          </p:cNvSpPr>
          <p:nvPr>
            <p:ph type="title"/>
          </p:nvPr>
        </p:nvSpPr>
        <p:spPr>
          <a:xfrm>
            <a:off x="863029" y="1012004"/>
            <a:ext cx="3416158" cy="4795408"/>
          </a:xfrm>
        </p:spPr>
        <p:txBody>
          <a:bodyPr>
            <a:normAutofit/>
          </a:bodyPr>
          <a:lstStyle/>
          <a:p>
            <a:r>
              <a:rPr lang="en-US" b="1">
                <a:solidFill>
                  <a:srgbClr val="FFFFFF"/>
                </a:solidFill>
              </a:rPr>
              <a:t>Data Collection and Cleaning</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54D37CA1-3AB4-4361-93A2-A1BCA7A0D7EB}"/>
              </a:ext>
            </a:extLst>
          </p:cNvPr>
          <p:cNvGraphicFramePr>
            <a:graphicFrameLocks noGrp="1"/>
          </p:cNvGraphicFramePr>
          <p:nvPr>
            <p:ph idx="1"/>
            <p:extLst>
              <p:ext uri="{D42A27DB-BD31-4B8C-83A1-F6EECF244321}">
                <p14:modId xmlns:p14="http://schemas.microsoft.com/office/powerpoint/2010/main" val="265104587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0714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2254E0-609F-4C13-B6D6-F461B816DBC9}"/>
              </a:ext>
            </a:extLst>
          </p:cNvPr>
          <p:cNvSpPr>
            <a:spLocks noGrp="1"/>
          </p:cNvSpPr>
          <p:nvPr>
            <p:ph type="title"/>
          </p:nvPr>
        </p:nvSpPr>
        <p:spPr>
          <a:xfrm>
            <a:off x="863029" y="1012004"/>
            <a:ext cx="3416158" cy="4795408"/>
          </a:xfrm>
        </p:spPr>
        <p:txBody>
          <a:bodyPr>
            <a:normAutofit/>
          </a:bodyPr>
          <a:lstStyle/>
          <a:p>
            <a:r>
              <a:rPr lang="en-US" b="1">
                <a:solidFill>
                  <a:srgbClr val="FFFFFF"/>
                </a:solidFill>
              </a:rPr>
              <a:t>Methodology</a:t>
            </a:r>
            <a:endParaRPr lang="en-US">
              <a:solidFill>
                <a:srgbClr val="FFFFFF"/>
              </a:solidFill>
            </a:endParaRPr>
          </a:p>
        </p:txBody>
      </p:sp>
      <p:graphicFrame>
        <p:nvGraphicFramePr>
          <p:cNvPr id="13" name="Content Placeholder 2">
            <a:extLst>
              <a:ext uri="{FF2B5EF4-FFF2-40B4-BE49-F238E27FC236}">
                <a16:creationId xmlns:a16="http://schemas.microsoft.com/office/drawing/2014/main" id="{671EEBFA-046C-4BCF-8D6A-C1844725FC87}"/>
              </a:ext>
            </a:extLst>
          </p:cNvPr>
          <p:cNvGraphicFramePr>
            <a:graphicFrameLocks noGrp="1"/>
          </p:cNvGraphicFramePr>
          <p:nvPr>
            <p:ph idx="1"/>
            <p:extLst>
              <p:ext uri="{D42A27DB-BD31-4B8C-83A1-F6EECF244321}">
                <p14:modId xmlns:p14="http://schemas.microsoft.com/office/powerpoint/2010/main" val="376247092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18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B4FB0D-FC55-4249-9146-885F5ABB78BD}"/>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b="1" kern="1200">
                <a:solidFill>
                  <a:schemeClr val="tx1"/>
                </a:solidFill>
                <a:latin typeface="+mj-lt"/>
                <a:ea typeface="+mj-ea"/>
                <a:cs typeface="+mj-cs"/>
              </a:rPr>
              <a:t>Results: Saturated and Untapped Location</a:t>
            </a:r>
          </a:p>
        </p:txBody>
      </p:sp>
      <p:sp>
        <p:nvSpPr>
          <p:cNvPr id="5" name="TextBox 4">
            <a:extLst>
              <a:ext uri="{FF2B5EF4-FFF2-40B4-BE49-F238E27FC236}">
                <a16:creationId xmlns:a16="http://schemas.microsoft.com/office/drawing/2014/main" id="{A0265F4D-E611-48E5-BAB6-EA7BAB15A569}"/>
              </a:ext>
            </a:extLst>
          </p:cNvPr>
          <p:cNvSpPr txBox="1"/>
          <p:nvPr/>
        </p:nvSpPr>
        <p:spPr>
          <a:xfrm>
            <a:off x="643468" y="2638043"/>
            <a:ext cx="3363974" cy="341562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In the map, purple points denote untapped location and red points denote saturated location for opening new restaurant in neighborhood of Boroughs viz. The Bronx, Queens and Staten Island in the New York City.</a:t>
            </a:r>
          </a:p>
          <a:p>
            <a:pPr indent="-228600">
              <a:lnSpc>
                <a:spcPct val="90000"/>
              </a:lnSpc>
              <a:spcAft>
                <a:spcPts val="600"/>
              </a:spcAft>
              <a:buFont typeface="Arial" panose="020B0604020202020204" pitchFamily="34" charset="0"/>
              <a:buChar char="•"/>
            </a:pPr>
            <a:endParaRPr lang="en-US" sz="2000" dirty="0"/>
          </a:p>
        </p:txBody>
      </p:sp>
      <p:pic>
        <p:nvPicPr>
          <p:cNvPr id="9" name="Picture 8">
            <a:extLst>
              <a:ext uri="{FF2B5EF4-FFF2-40B4-BE49-F238E27FC236}">
                <a16:creationId xmlns:a16="http://schemas.microsoft.com/office/drawing/2014/main" id="{483DA986-F5A3-408F-AD2B-BA84902E0ABC}"/>
              </a:ext>
            </a:extLst>
          </p:cNvPr>
          <p:cNvPicPr/>
          <p:nvPr/>
        </p:nvPicPr>
        <p:blipFill>
          <a:blip r:embed="rId2"/>
          <a:stretch>
            <a:fillRect/>
          </a:stretch>
        </p:blipFill>
        <p:spPr>
          <a:xfrm>
            <a:off x="5297763" y="668549"/>
            <a:ext cx="6250769" cy="5360034"/>
          </a:xfrm>
          <a:prstGeom prst="rect">
            <a:avLst/>
          </a:prstGeom>
        </p:spPr>
      </p:pic>
    </p:spTree>
    <p:extLst>
      <p:ext uri="{BB962C8B-B14F-4D97-AF65-F5344CB8AC3E}">
        <p14:creationId xmlns:p14="http://schemas.microsoft.com/office/powerpoint/2010/main" val="191340583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A361C1-C3AB-4860-A8D3-D9CC8991B357}"/>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b="1" dirty="0">
                <a:solidFill>
                  <a:srgbClr val="FFFFFF"/>
                </a:solidFill>
              </a:rPr>
              <a:t>Results: Word Cloud of cuisines of Manhattan</a:t>
            </a:r>
            <a:endParaRPr lang="en-US" sz="2800" b="1" dirty="0"/>
          </a:p>
        </p:txBody>
      </p:sp>
      <p:sp>
        <p:nvSpPr>
          <p:cNvPr id="3" name="Content Placeholder 2">
            <a:extLst>
              <a:ext uri="{FF2B5EF4-FFF2-40B4-BE49-F238E27FC236}">
                <a16:creationId xmlns:a16="http://schemas.microsoft.com/office/drawing/2014/main" id="{5BED521B-6BBA-4FE4-9670-A4269334C1BF}"/>
              </a:ext>
            </a:extLst>
          </p:cNvPr>
          <p:cNvSpPr>
            <a:spLocks noGrp="1"/>
          </p:cNvSpPr>
          <p:nvPr>
            <p:ph idx="1"/>
          </p:nvPr>
        </p:nvSpPr>
        <p:spPr>
          <a:xfrm>
            <a:off x="643468" y="2638043"/>
            <a:ext cx="3363974" cy="3415623"/>
          </a:xfrm>
        </p:spPr>
        <p:txBody>
          <a:bodyPr>
            <a:normAutofit/>
          </a:bodyPr>
          <a:lstStyle/>
          <a:p>
            <a:pPr marL="0" indent="0">
              <a:buNone/>
            </a:pPr>
            <a:r>
              <a:rPr lang="en-US" sz="2000" dirty="0">
                <a:solidFill>
                  <a:srgbClr val="FFFFFF"/>
                </a:solidFill>
              </a:rPr>
              <a:t>By observing Word Cloud of cuisines of Manhattan, top 3 preferred cuisines of Manhattan:</a:t>
            </a:r>
          </a:p>
          <a:p>
            <a:pPr lvl="0"/>
            <a:r>
              <a:rPr lang="en-US" sz="2000" dirty="0">
                <a:solidFill>
                  <a:srgbClr val="FFFFFF"/>
                </a:solidFill>
              </a:rPr>
              <a:t>Italian</a:t>
            </a:r>
          </a:p>
          <a:p>
            <a:pPr lvl="0"/>
            <a:r>
              <a:rPr lang="en-US" sz="2000" dirty="0">
                <a:solidFill>
                  <a:srgbClr val="FFFFFF"/>
                </a:solidFill>
              </a:rPr>
              <a:t>Chinese</a:t>
            </a:r>
          </a:p>
          <a:p>
            <a:pPr lvl="0"/>
            <a:r>
              <a:rPr lang="en-US" sz="2000" dirty="0">
                <a:solidFill>
                  <a:srgbClr val="FFFFFF"/>
                </a:solidFill>
              </a:rPr>
              <a:t>Puerto Rican</a:t>
            </a:r>
          </a:p>
          <a:p>
            <a:endParaRPr lang="en-US" sz="2000" dirty="0">
              <a:solidFill>
                <a:srgbClr val="FFFFFF"/>
              </a:solidFill>
            </a:endParaRPr>
          </a:p>
          <a:p>
            <a:endParaRPr lang="en-US" sz="2000" dirty="0"/>
          </a:p>
        </p:txBody>
      </p:sp>
      <p:pic>
        <p:nvPicPr>
          <p:cNvPr id="8" name="Picture 7">
            <a:extLst>
              <a:ext uri="{FF2B5EF4-FFF2-40B4-BE49-F238E27FC236}">
                <a16:creationId xmlns:a16="http://schemas.microsoft.com/office/drawing/2014/main" id="{4F922C5E-2B9C-4001-8C2C-1DAF10A3D0D1}"/>
              </a:ext>
            </a:extLst>
          </p:cNvPr>
          <p:cNvPicPr/>
          <p:nvPr/>
        </p:nvPicPr>
        <p:blipFill>
          <a:blip r:embed="rId2"/>
          <a:stretch>
            <a:fillRect/>
          </a:stretch>
        </p:blipFill>
        <p:spPr>
          <a:xfrm>
            <a:off x="5216539" y="1735505"/>
            <a:ext cx="6331994" cy="3457897"/>
          </a:xfrm>
          <a:prstGeom prst="rect">
            <a:avLst/>
          </a:prstGeom>
        </p:spPr>
      </p:pic>
    </p:spTree>
    <p:extLst>
      <p:ext uri="{BB962C8B-B14F-4D97-AF65-F5344CB8AC3E}">
        <p14:creationId xmlns:p14="http://schemas.microsoft.com/office/powerpoint/2010/main" val="405352292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A361C1-C3AB-4860-A8D3-D9CC8991B357}"/>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b="1" dirty="0"/>
              <a:t>Results: Word Cloud of cuisines of Brooklyn</a:t>
            </a:r>
          </a:p>
        </p:txBody>
      </p:sp>
      <p:sp>
        <p:nvSpPr>
          <p:cNvPr id="3" name="Content Placeholder 2">
            <a:extLst>
              <a:ext uri="{FF2B5EF4-FFF2-40B4-BE49-F238E27FC236}">
                <a16:creationId xmlns:a16="http://schemas.microsoft.com/office/drawing/2014/main" id="{5BED521B-6BBA-4FE4-9670-A4269334C1BF}"/>
              </a:ext>
            </a:extLst>
          </p:cNvPr>
          <p:cNvSpPr>
            <a:spLocks noGrp="1"/>
          </p:cNvSpPr>
          <p:nvPr>
            <p:ph idx="1"/>
          </p:nvPr>
        </p:nvSpPr>
        <p:spPr>
          <a:xfrm>
            <a:off x="643468" y="2638043"/>
            <a:ext cx="3363974" cy="3415623"/>
          </a:xfrm>
        </p:spPr>
        <p:txBody>
          <a:bodyPr>
            <a:normAutofit/>
          </a:bodyPr>
          <a:lstStyle/>
          <a:p>
            <a:r>
              <a:rPr lang="en-US" sz="2000"/>
              <a:t>By observing Word Cloud of cuisines of Brooklyn, top 3 preferred cuisines of Brooklyn:</a:t>
            </a:r>
          </a:p>
          <a:p>
            <a:pPr lvl="0"/>
            <a:r>
              <a:rPr lang="en-US" sz="2000"/>
              <a:t>Italian</a:t>
            </a:r>
          </a:p>
          <a:p>
            <a:pPr lvl="0"/>
            <a:r>
              <a:rPr lang="en-US" sz="2000"/>
              <a:t>Puerto Rican</a:t>
            </a:r>
          </a:p>
          <a:p>
            <a:pPr lvl="0"/>
            <a:r>
              <a:rPr lang="en-US" sz="2000"/>
              <a:t>Mexican</a:t>
            </a:r>
          </a:p>
          <a:p>
            <a:endParaRPr lang="en-US" sz="2000"/>
          </a:p>
        </p:txBody>
      </p:sp>
      <p:pic>
        <p:nvPicPr>
          <p:cNvPr id="6" name="Picture 5">
            <a:extLst>
              <a:ext uri="{FF2B5EF4-FFF2-40B4-BE49-F238E27FC236}">
                <a16:creationId xmlns:a16="http://schemas.microsoft.com/office/drawing/2014/main" id="{35CD7C14-401B-4C7D-B4B8-FAED10393054}"/>
              </a:ext>
            </a:extLst>
          </p:cNvPr>
          <p:cNvPicPr/>
          <p:nvPr/>
        </p:nvPicPr>
        <p:blipFill>
          <a:blip r:embed="rId2"/>
          <a:stretch>
            <a:fillRect/>
          </a:stretch>
        </p:blipFill>
        <p:spPr>
          <a:xfrm>
            <a:off x="5297763" y="1753983"/>
            <a:ext cx="6250769" cy="3189167"/>
          </a:xfrm>
          <a:prstGeom prst="rect">
            <a:avLst/>
          </a:prstGeom>
        </p:spPr>
      </p:pic>
    </p:spTree>
    <p:extLst>
      <p:ext uri="{BB962C8B-B14F-4D97-AF65-F5344CB8AC3E}">
        <p14:creationId xmlns:p14="http://schemas.microsoft.com/office/powerpoint/2010/main" val="144259357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A361C1-C3AB-4860-A8D3-D9CC8991B357}"/>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b="1"/>
              <a:t>Results: Word Cloud of cuisines of The Bronx</a:t>
            </a:r>
          </a:p>
        </p:txBody>
      </p:sp>
      <p:sp>
        <p:nvSpPr>
          <p:cNvPr id="3" name="Content Placeholder 2">
            <a:extLst>
              <a:ext uri="{FF2B5EF4-FFF2-40B4-BE49-F238E27FC236}">
                <a16:creationId xmlns:a16="http://schemas.microsoft.com/office/drawing/2014/main" id="{5BED521B-6BBA-4FE4-9670-A4269334C1BF}"/>
              </a:ext>
            </a:extLst>
          </p:cNvPr>
          <p:cNvSpPr>
            <a:spLocks noGrp="1"/>
          </p:cNvSpPr>
          <p:nvPr>
            <p:ph idx="1"/>
          </p:nvPr>
        </p:nvSpPr>
        <p:spPr>
          <a:xfrm>
            <a:off x="643468" y="2638043"/>
            <a:ext cx="3363974" cy="3415623"/>
          </a:xfrm>
        </p:spPr>
        <p:txBody>
          <a:bodyPr>
            <a:normAutofit/>
          </a:bodyPr>
          <a:lstStyle/>
          <a:p>
            <a:r>
              <a:rPr lang="en-US" sz="2000"/>
              <a:t>By observing Word Cloud of cuisines of The Bronx, top 3 preferred cuisines of The Bronx:</a:t>
            </a:r>
          </a:p>
          <a:p>
            <a:pPr lvl="0"/>
            <a:r>
              <a:rPr lang="en-US" sz="2000"/>
              <a:t>Italian</a:t>
            </a:r>
          </a:p>
          <a:p>
            <a:pPr lvl="0"/>
            <a:r>
              <a:rPr lang="en-US" sz="2000"/>
              <a:t>Puerto Rican</a:t>
            </a:r>
          </a:p>
          <a:p>
            <a:pPr lvl="0"/>
            <a:r>
              <a:rPr lang="en-US" sz="2000"/>
              <a:t>Dominican</a:t>
            </a:r>
          </a:p>
          <a:p>
            <a:endParaRPr lang="en-US" sz="2000"/>
          </a:p>
        </p:txBody>
      </p:sp>
      <p:pic>
        <p:nvPicPr>
          <p:cNvPr id="6" name="Picture 5">
            <a:extLst>
              <a:ext uri="{FF2B5EF4-FFF2-40B4-BE49-F238E27FC236}">
                <a16:creationId xmlns:a16="http://schemas.microsoft.com/office/drawing/2014/main" id="{44F1AFBC-AA0B-4FA5-A85B-1F4D85740BA1}"/>
              </a:ext>
            </a:extLst>
          </p:cNvPr>
          <p:cNvPicPr/>
          <p:nvPr/>
        </p:nvPicPr>
        <p:blipFill>
          <a:blip r:embed="rId2"/>
          <a:stretch>
            <a:fillRect/>
          </a:stretch>
        </p:blipFill>
        <p:spPr>
          <a:xfrm>
            <a:off x="5297763" y="1692910"/>
            <a:ext cx="6250769" cy="3311313"/>
          </a:xfrm>
          <a:prstGeom prst="rect">
            <a:avLst/>
          </a:prstGeom>
        </p:spPr>
      </p:pic>
    </p:spTree>
    <p:extLst>
      <p:ext uri="{BB962C8B-B14F-4D97-AF65-F5344CB8AC3E}">
        <p14:creationId xmlns:p14="http://schemas.microsoft.com/office/powerpoint/2010/main" val="150058054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6A5174-9F3C-41C1-9113-726B62838874}"/>
              </a:ext>
            </a:extLst>
          </p:cNvPr>
          <p:cNvSpPr>
            <a:spLocks noGrp="1"/>
          </p:cNvSpPr>
          <p:nvPr>
            <p:ph type="title"/>
          </p:nvPr>
        </p:nvSpPr>
        <p:spPr>
          <a:xfrm>
            <a:off x="655320" y="365125"/>
            <a:ext cx="9013052" cy="1623312"/>
          </a:xfrm>
        </p:spPr>
        <p:txBody>
          <a:bodyPr anchor="b">
            <a:normAutofit/>
          </a:bodyPr>
          <a:lstStyle/>
          <a:p>
            <a:r>
              <a:rPr lang="en-US" sz="4000" b="1"/>
              <a:t>Discussion</a:t>
            </a:r>
            <a:endParaRPr lang="en-US" sz="4000"/>
          </a:p>
        </p:txBody>
      </p:sp>
      <p:cxnSp>
        <p:nvCxnSpPr>
          <p:cNvPr id="52" name="Straight Arrow Connector 51">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429C2E-9471-47BC-B1E4-996A37B5A79E}"/>
              </a:ext>
            </a:extLst>
          </p:cNvPr>
          <p:cNvSpPr>
            <a:spLocks noGrp="1"/>
          </p:cNvSpPr>
          <p:nvPr>
            <p:ph idx="1"/>
          </p:nvPr>
        </p:nvSpPr>
        <p:spPr>
          <a:xfrm>
            <a:off x="655320" y="2644518"/>
            <a:ext cx="9013052" cy="3327251"/>
          </a:xfrm>
        </p:spPr>
        <p:txBody>
          <a:bodyPr>
            <a:normAutofit/>
          </a:bodyPr>
          <a:lstStyle/>
          <a:p>
            <a:pPr marL="0" indent="0">
              <a:buNone/>
            </a:pPr>
            <a:r>
              <a:rPr lang="en-US" sz="1900"/>
              <a:t>We can provide solution by suggesting them to open restaurant in the neighborhood like 'Wakefield', 'Co-op City', 'Eastchester', 'Fieldston', 'Riverdale', 'Woodlawn', 'Norwood', 'Williamsbridge', 'Baychester', 'Pelham Parkway', 'City Island', 'Bedford Park', 'University Heights', 'Morris Heights', 'East Tremont', 'West Farms', 'High Bridge', 'Mott Haven', 'Port Morris', 'Hunts Point', 'Morrisania', 'Soundview', 'Clason Point', 'Throgs Neck', 'Country Club', 'Westchester Square', 'Van Nest', 'Spuyten Duyvil', 'North Riverdale', 'Pelham Bay', 'Schuylerville', 'Edgewater Park', 'Castle Hill', 'Olinville', 'Pelham Gardens', 'Concourse', 'Edenwald', 'Claremont Village', 'Mount Eden', 'Mount Hope', 'Bronxdale', 'Allerton', 'Kingsbridge Heights' instead of  neighborhood like 'Kingsbridge', 'Fordham', 'Melrose', 'Longwood', 'Parkchester', 'Morris Park', 'Belmont', 'Unionport', 'Concourse Village' and to have Italian, Puerto Rican, Dominican as top cuisines in those restaurants.</a:t>
            </a:r>
          </a:p>
        </p:txBody>
      </p:sp>
    </p:spTree>
    <p:extLst>
      <p:ext uri="{BB962C8B-B14F-4D97-AF65-F5344CB8AC3E}">
        <p14:creationId xmlns:p14="http://schemas.microsoft.com/office/powerpoint/2010/main" val="31045470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575</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Maximize profitability in opening restaurant in New York City </vt:lpstr>
      <vt:lpstr>Introduction to Business Problem</vt:lpstr>
      <vt:lpstr>Data Collection and Cleaning</vt:lpstr>
      <vt:lpstr>Methodology</vt:lpstr>
      <vt:lpstr>Results: Saturated and Untapped Location</vt:lpstr>
      <vt:lpstr>Results: Word Cloud of cuisines of Manhattan</vt:lpstr>
      <vt:lpstr>Results: Word Cloud of cuisines of Brooklyn</vt:lpstr>
      <vt:lpstr>Results: Word Cloud of cuisines of The Bronx</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Maximize profitability in opening restaurant in New York City </dc:title>
  <dc:creator>Dibakar Horh, Shubham</dc:creator>
  <cp:lastModifiedBy>Dibakar Horh, Shubham</cp:lastModifiedBy>
  <cp:revision>1</cp:revision>
  <dcterms:created xsi:type="dcterms:W3CDTF">2019-12-01T19:27:57Z</dcterms:created>
  <dcterms:modified xsi:type="dcterms:W3CDTF">2019-12-01T19:33:16Z</dcterms:modified>
</cp:coreProperties>
</file>