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790" r:id="rId3"/>
    <p:sldId id="741" r:id="rId4"/>
    <p:sldId id="753" r:id="rId5"/>
    <p:sldId id="825" r:id="rId6"/>
    <p:sldId id="826" r:id="rId7"/>
    <p:sldId id="827" r:id="rId8"/>
    <p:sldId id="828" r:id="rId9"/>
    <p:sldId id="829" r:id="rId10"/>
    <p:sldId id="830" r:id="rId11"/>
    <p:sldId id="831" r:id="rId12"/>
    <p:sldId id="832" r:id="rId13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5" autoAdjust="0"/>
    <p:restoredTop sz="87184" autoAdjust="0"/>
  </p:normalViewPr>
  <p:slideViewPr>
    <p:cSldViewPr>
      <p:cViewPr varScale="1">
        <p:scale>
          <a:sx n="59" d="100"/>
          <a:sy n="59" d="100"/>
        </p:scale>
        <p:origin x="84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CC54-3FFF-4A8D-AA37-893979DC91AC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DD5D-D736-447A-9810-26FA9A6EFDB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09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62074"/>
          </a:xfrm>
        </p:spPr>
        <p:txBody>
          <a:bodyPr>
            <a:no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9512" y="692696"/>
            <a:ext cx="8784976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0070C0">
                  <a:alpha val="34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BEFB-FC10-4BDA-8933-C32D8D3C42E6}" type="datetimeFigureOut">
              <a:rPr kumimoji="1" lang="ja-JP" altLang="en-US" smtClean="0"/>
              <a:pPr/>
              <a:t>2020/1/20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license-list.ja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e.hatenadiary.jp/entry/2019/01/18/080052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nda.io/minicond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212" y="1043735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データサイエンスソフト</a:t>
            </a:r>
            <a:br>
              <a:rPr lang="en-US" altLang="ja-JP" sz="3600" dirty="0"/>
            </a:br>
            <a:r>
              <a:rPr lang="ja-JP" altLang="en-US" sz="3600" dirty="0"/>
              <a:t>使い方</a:t>
            </a:r>
            <a:endParaRPr kumimoji="1" lang="ja-JP" altLang="en-US" sz="36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２０１</a:t>
            </a:r>
            <a:r>
              <a:rPr lang="ja-JP" altLang="en-US" dirty="0"/>
              <a:t>９</a:t>
            </a:r>
            <a:r>
              <a:rPr kumimoji="1" lang="ja-JP" altLang="en-US" dirty="0"/>
              <a:t>．１０．０１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6A7802-E947-43E5-AAB3-26E64A8F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解析結果（詳細）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A7CC29E-D1D7-40C0-91DD-D19EE8E59564}"/>
              </a:ext>
            </a:extLst>
          </p:cNvPr>
          <p:cNvGrpSpPr/>
          <p:nvPr/>
        </p:nvGrpSpPr>
        <p:grpSpPr>
          <a:xfrm>
            <a:off x="116505" y="953725"/>
            <a:ext cx="7338849" cy="5332760"/>
            <a:chOff x="116505" y="953725"/>
            <a:chExt cx="5659117" cy="411218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B4458CA1-A602-43DE-B8FF-E0954023F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505" y="953725"/>
              <a:ext cx="1752600" cy="112395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247B442-3B9E-41E0-9A35-C84AF0357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545" y="2168860"/>
              <a:ext cx="2247900" cy="2886075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AAA6753-1316-4CB4-907E-7BC008B0F38D}"/>
                </a:ext>
              </a:extLst>
            </p:cNvPr>
            <p:cNvSpPr txBox="1"/>
            <p:nvPr/>
          </p:nvSpPr>
          <p:spPr>
            <a:xfrm>
              <a:off x="2310575" y="2133666"/>
              <a:ext cx="1091727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ベイズ最適化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4D57C0C-757D-4A56-B65A-66F6A2EC4843}"/>
                </a:ext>
              </a:extLst>
            </p:cNvPr>
            <p:cNvSpPr txBox="1"/>
            <p:nvPr/>
          </p:nvSpPr>
          <p:spPr>
            <a:xfrm>
              <a:off x="2310575" y="2323755"/>
              <a:ext cx="933506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変数重要度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D6683EF-E9E2-43DF-BAC8-D4C00E000D20}"/>
                </a:ext>
              </a:extLst>
            </p:cNvPr>
            <p:cNvSpPr txBox="1"/>
            <p:nvPr/>
          </p:nvSpPr>
          <p:spPr>
            <a:xfrm>
              <a:off x="2310575" y="2636093"/>
              <a:ext cx="1724613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線形回帰のパラメータ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C53B0B4-93EC-4595-851F-B28C97CD7B54}"/>
                </a:ext>
              </a:extLst>
            </p:cNvPr>
            <p:cNvSpPr txBox="1"/>
            <p:nvPr/>
          </p:nvSpPr>
          <p:spPr>
            <a:xfrm>
              <a:off x="2310575" y="3052543"/>
              <a:ext cx="933506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全探索結果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38D9B76-8FFC-403C-A582-34582AA4DE84}"/>
                </a:ext>
              </a:extLst>
            </p:cNvPr>
            <p:cNvSpPr txBox="1"/>
            <p:nvPr/>
          </p:nvSpPr>
          <p:spPr>
            <a:xfrm>
              <a:off x="2310575" y="3362799"/>
              <a:ext cx="1461323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実測</a:t>
              </a:r>
              <a:r>
                <a:rPr kumimoji="1" lang="en-US" altLang="ja-JP" sz="1600" dirty="0"/>
                <a:t>-</a:t>
              </a:r>
              <a:r>
                <a:rPr kumimoji="1" lang="ja-JP" altLang="en-US" sz="1600" dirty="0"/>
                <a:t>予測</a:t>
              </a:r>
              <a:r>
                <a:rPr lang="ja-JP" altLang="en-US" sz="1600" dirty="0"/>
                <a:t>プロット</a:t>
              </a:r>
              <a:endParaRPr kumimoji="1" lang="ja-JP" altLang="en-US" sz="1600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7A3FD60-E0AB-4ADC-8272-BFBB404CBC68}"/>
                </a:ext>
              </a:extLst>
            </p:cNvPr>
            <p:cNvSpPr txBox="1"/>
            <p:nvPr/>
          </p:nvSpPr>
          <p:spPr>
            <a:xfrm>
              <a:off x="2310575" y="3744808"/>
              <a:ext cx="2132527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train</a:t>
              </a:r>
              <a:r>
                <a:rPr kumimoji="1" lang="ja-JP" altLang="en-US" sz="1600" dirty="0"/>
                <a:t>と</a:t>
              </a:r>
              <a:r>
                <a:rPr kumimoji="1" lang="en-US" altLang="ja-JP" sz="1600" dirty="0"/>
                <a:t>test</a:t>
              </a:r>
              <a:r>
                <a:rPr kumimoji="1" lang="ja-JP" altLang="en-US" sz="1600" dirty="0"/>
                <a:t>の実測</a:t>
              </a:r>
              <a:r>
                <a:rPr kumimoji="1" lang="en-US" altLang="ja-JP" sz="1600" dirty="0"/>
                <a:t>-</a:t>
              </a:r>
              <a:r>
                <a:rPr kumimoji="1" lang="ja-JP" altLang="en-US" sz="1600" dirty="0"/>
                <a:t>予測データ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886DA4D-EE7E-4538-B67D-446C0B3BAD9D}"/>
                </a:ext>
              </a:extLst>
            </p:cNvPr>
            <p:cNvSpPr txBox="1"/>
            <p:nvPr/>
          </p:nvSpPr>
          <p:spPr>
            <a:xfrm>
              <a:off x="2310575" y="4153650"/>
              <a:ext cx="2041055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木系アルゴリズムの樹形図</a:t>
              </a:r>
              <a:endParaRPr kumimoji="1" lang="en-US" altLang="ja-JP" sz="1600" dirty="0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54FEEF9-663B-456C-B141-571F2D4437E9}"/>
                </a:ext>
              </a:extLst>
            </p:cNvPr>
            <p:cNvSpPr txBox="1"/>
            <p:nvPr/>
          </p:nvSpPr>
          <p:spPr>
            <a:xfrm>
              <a:off x="2310575" y="4399871"/>
              <a:ext cx="1882834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相関係数のヒートマップ</a:t>
              </a:r>
              <a:endParaRPr kumimoji="1" lang="en-US" altLang="ja-JP" sz="1600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0799634-BCEA-42A7-AF88-43880A6ED61B}"/>
                </a:ext>
              </a:extLst>
            </p:cNvPr>
            <p:cNvSpPr txBox="1"/>
            <p:nvPr/>
          </p:nvSpPr>
          <p:spPr>
            <a:xfrm>
              <a:off x="2310575" y="4604292"/>
              <a:ext cx="3465047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実測</a:t>
              </a:r>
              <a:r>
                <a:rPr lang="en-US" altLang="ja-JP" sz="1600" dirty="0"/>
                <a:t>-</a:t>
              </a:r>
              <a:r>
                <a:rPr lang="ja-JP" altLang="en-US" sz="1600" dirty="0"/>
                <a:t>予測プロット</a:t>
              </a:r>
              <a:r>
                <a:rPr lang="en-US" altLang="ja-JP" sz="1600" dirty="0"/>
                <a:t>	</a:t>
              </a:r>
              <a:r>
                <a:rPr lang="ja-JP" altLang="en-US" sz="1600" dirty="0"/>
                <a:t>　（ランダムフォレスト）</a:t>
              </a:r>
              <a:endParaRPr kumimoji="1" lang="en-US" altLang="ja-JP" sz="1600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7D5123E-E6AC-44D0-BF9A-89AD4D78F016}"/>
                </a:ext>
              </a:extLst>
            </p:cNvPr>
            <p:cNvSpPr txBox="1"/>
            <p:nvPr/>
          </p:nvSpPr>
          <p:spPr>
            <a:xfrm>
              <a:off x="2310575" y="4804846"/>
              <a:ext cx="3465047" cy="26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dirty="0"/>
                <a:t>変数重要度</a:t>
              </a:r>
              <a:r>
                <a:rPr lang="en-US" altLang="ja-JP" sz="1600" dirty="0"/>
                <a:t>	</a:t>
              </a:r>
              <a:r>
                <a:rPr lang="ja-JP" altLang="en-US" sz="1600" dirty="0"/>
                <a:t>　（ランダムフォレスト）</a:t>
              </a:r>
              <a:endParaRPr kumimoji="1" lang="en-US" altLang="ja-JP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07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32EA2-8735-49B0-B2B9-7515A862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ライセンス関係①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8C6129-CDB1-4648-AA3E-EC3372C984E5}"/>
              </a:ext>
            </a:extLst>
          </p:cNvPr>
          <p:cNvSpPr txBox="1"/>
          <p:nvPr/>
        </p:nvSpPr>
        <p:spPr>
          <a:xfrm>
            <a:off x="760700" y="81871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当ソフトは様々なオープンソースソフトウェアを利用しています</a:t>
            </a:r>
            <a:endParaRPr kumimoji="1" lang="ja-JP" altLang="en-US" sz="20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A374D52-F43C-4688-93AD-670C2E5B5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09732"/>
              </p:ext>
            </p:extLst>
          </p:nvPr>
        </p:nvGraphicFramePr>
        <p:xfrm>
          <a:off x="566555" y="1313765"/>
          <a:ext cx="7622600" cy="3344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236">
                  <a:extLst>
                    <a:ext uri="{9D8B030D-6E8A-4147-A177-3AD203B41FA5}">
                      <a16:colId xmlns:a16="http://schemas.microsoft.com/office/drawing/2014/main" val="598138420"/>
                    </a:ext>
                  </a:extLst>
                </a:gridCol>
                <a:gridCol w="2343641">
                  <a:extLst>
                    <a:ext uri="{9D8B030D-6E8A-4147-A177-3AD203B41FA5}">
                      <a16:colId xmlns:a16="http://schemas.microsoft.com/office/drawing/2014/main" val="1233394448"/>
                    </a:ext>
                  </a:extLst>
                </a:gridCol>
                <a:gridCol w="2993723">
                  <a:extLst>
                    <a:ext uri="{9D8B030D-6E8A-4147-A177-3AD203B41FA5}">
                      <a16:colId xmlns:a16="http://schemas.microsoft.com/office/drawing/2014/main" val="1759835382"/>
                    </a:ext>
                  </a:extLst>
                </a:gridCol>
              </a:tblGrid>
              <a:tr h="557464"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用途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ライセンス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287426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7-Zip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graphviz.zip</a:t>
                      </a:r>
                      <a:r>
                        <a:rPr kumimoji="1" lang="ja-JP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の展開</a:t>
                      </a:r>
                      <a:endParaRPr kumimoji="1" lang="ja-JP" altLang="ja-JP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GNU LGPL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57806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grpahviz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グラフ描画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Eclipse Public License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794094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Anaconda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仮想環境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BSD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License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152510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python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言語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PSF License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809593"/>
                  </a:ext>
                </a:extLst>
              </a:tr>
              <a:tr h="5574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python</a:t>
                      </a:r>
                      <a:r>
                        <a:rPr kumimoji="1" lang="ja-JP" altLang="en-US" sz="1400" dirty="0"/>
                        <a:t>用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各種ライブラリ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・・・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・・・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9987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AB9EEE-FABC-45EE-9B70-C6DD62C350E4}"/>
              </a:ext>
            </a:extLst>
          </p:cNvPr>
          <p:cNvSpPr txBox="1"/>
          <p:nvPr/>
        </p:nvSpPr>
        <p:spPr>
          <a:xfrm>
            <a:off x="535497" y="4734145"/>
            <a:ext cx="529664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どのライセンスも商用利用可能ですが、</a:t>
            </a:r>
            <a:endParaRPr kumimoji="1" lang="en-US" altLang="ja-JP" sz="2000" dirty="0"/>
          </a:p>
          <a:p>
            <a:r>
              <a:rPr lang="en-US" altLang="ja-JP" sz="2000" dirty="0"/>
              <a:t>GNU LGPL</a:t>
            </a:r>
            <a:r>
              <a:rPr lang="ja-JP" altLang="en-US" sz="2000" dirty="0"/>
              <a:t>についてはやや注意が必要です。</a:t>
            </a:r>
            <a:endParaRPr lang="en-US" altLang="ja-JP" sz="2000" dirty="0"/>
          </a:p>
          <a:p>
            <a:r>
              <a:rPr lang="en-US" altLang="ja-JP" sz="1200" dirty="0">
                <a:hlinkClick r:id="rId2"/>
              </a:rPr>
              <a:t>https://www.gnu.org/licenses/license-list.ja.html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033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CF6A2-E819-4A2F-B120-C50411D4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ライセンス関係②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956D16-7C56-4668-8EDA-A846DDDAE3D7}"/>
              </a:ext>
            </a:extLst>
          </p:cNvPr>
          <p:cNvSpPr txBox="1"/>
          <p:nvPr/>
        </p:nvSpPr>
        <p:spPr>
          <a:xfrm>
            <a:off x="180903" y="945954"/>
            <a:ext cx="839204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当ソフトでは採用していませんが、商用利用不可のライブラリ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en-US" altLang="ja-JP" sz="2000" dirty="0" err="1"/>
              <a:t>openpos</a:t>
            </a:r>
            <a:r>
              <a:rPr lang="en-US" altLang="ja-JP" sz="2000" dirty="0" err="1"/>
              <a:t>e</a:t>
            </a:r>
            <a:r>
              <a:rPr lang="ja-JP" altLang="en-US" sz="2000" dirty="0"/>
              <a:t>など）やデータセット（</a:t>
            </a:r>
            <a:r>
              <a:rPr lang="en-US" altLang="ja-JP" sz="2000" dirty="0" err="1"/>
              <a:t>Imagenet</a:t>
            </a:r>
            <a:r>
              <a:rPr lang="ja-JP" altLang="en-US" sz="2000" dirty="0"/>
              <a:t>）もあります。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1400" dirty="0">
                <a:hlinkClick r:id="rId2"/>
              </a:rPr>
              <a:t>https://repose.hatenadiary.jp/entry/2019/01/18/080052</a:t>
            </a:r>
            <a:endParaRPr lang="en-US" altLang="ja-JP" sz="1400" dirty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「知らぬ間に商用不可のライブラリを使っていた」ということがない様</a:t>
            </a:r>
            <a:endParaRPr lang="en-US" altLang="ja-JP" sz="2000" dirty="0"/>
          </a:p>
          <a:p>
            <a:r>
              <a:rPr lang="ja-JP" altLang="en-US" sz="2000" dirty="0"/>
              <a:t>十分注意してください。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40557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6606" y="131981"/>
            <a:ext cx="8363272" cy="562074"/>
          </a:xfrm>
        </p:spPr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データの簡便な解析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6" y="998730"/>
            <a:ext cx="3416101" cy="220524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51619" y="1898830"/>
            <a:ext cx="238526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/>
              <a:t>ｃｓｖデータ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076945" y="1152941"/>
            <a:ext cx="4766380" cy="1631216"/>
            <a:chOff x="3849780" y="958149"/>
            <a:chExt cx="4766380" cy="1631216"/>
          </a:xfrm>
        </p:grpSpPr>
        <p:sp>
          <p:nvSpPr>
            <p:cNvPr id="13" name="右矢印 12"/>
            <p:cNvSpPr/>
            <p:nvPr/>
          </p:nvSpPr>
          <p:spPr>
            <a:xfrm>
              <a:off x="3849780" y="1613338"/>
              <a:ext cx="1435881" cy="97602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機械学習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610209" y="958149"/>
              <a:ext cx="300595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・重回帰分析</a:t>
              </a:r>
              <a:endParaRPr kumimoji="1" lang="en-US" altLang="ja-JP" sz="2000" dirty="0"/>
            </a:p>
            <a:p>
              <a:r>
                <a:rPr lang="ja-JP" altLang="en-US" sz="2000" dirty="0"/>
                <a:t>・決定木分析</a:t>
              </a:r>
              <a:endParaRPr lang="en-US" altLang="ja-JP" sz="2000" dirty="0"/>
            </a:p>
            <a:p>
              <a:r>
                <a:rPr lang="ja-JP" altLang="en-US" sz="2000" dirty="0"/>
                <a:t>・ランダムフォレスト</a:t>
              </a:r>
              <a:endParaRPr lang="en-US" altLang="ja-JP" sz="2000" dirty="0"/>
            </a:p>
            <a:p>
              <a:r>
                <a:rPr lang="ja-JP" altLang="en-US" sz="2000" dirty="0"/>
                <a:t>・ディープラーニング</a:t>
              </a:r>
              <a:endParaRPr lang="en-US" altLang="ja-JP" sz="2000" dirty="0"/>
            </a:p>
            <a:p>
              <a:r>
                <a:rPr lang="ja-JP" altLang="en-US" sz="2000" dirty="0"/>
                <a:t>　</a:t>
              </a:r>
              <a:r>
                <a:rPr lang="en-US" altLang="ja-JP" sz="2000" dirty="0"/>
                <a:t>10</a:t>
              </a:r>
              <a:r>
                <a:rPr lang="ja-JP" altLang="en-US" sz="2000" dirty="0"/>
                <a:t>種類以上の機械学習</a:t>
              </a:r>
              <a:endParaRPr lang="en-US" altLang="ja-JP" sz="2000" dirty="0"/>
            </a:p>
          </p:txBody>
        </p:sp>
      </p:grpSp>
      <p:sp>
        <p:nvSpPr>
          <p:cNvPr id="28" name="右矢印 27"/>
          <p:cNvSpPr/>
          <p:nvPr/>
        </p:nvSpPr>
        <p:spPr>
          <a:xfrm>
            <a:off x="-273485" y="4599130"/>
            <a:ext cx="1440160" cy="11251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306185" y="4104075"/>
            <a:ext cx="4285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全自動で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・訓練データ、テストデータの予測結果</a:t>
            </a:r>
            <a:endParaRPr lang="en-US" altLang="ja-JP" sz="2000" dirty="0"/>
          </a:p>
          <a:p>
            <a:r>
              <a:rPr kumimoji="1" lang="ja-JP" altLang="en-US" sz="2000" dirty="0"/>
              <a:t>・各手法の精度</a:t>
            </a:r>
            <a:r>
              <a:rPr lang="ja-JP" altLang="en-US" sz="2000" dirty="0"/>
              <a:t>比較</a:t>
            </a:r>
            <a:endParaRPr lang="en-US" altLang="ja-JP" sz="2000" dirty="0"/>
          </a:p>
          <a:p>
            <a:r>
              <a:rPr lang="ja-JP" altLang="en-US" sz="2000" dirty="0"/>
              <a:t>・変数重要度の可視化　画像保存</a:t>
            </a:r>
            <a:endParaRPr kumimoji="1" lang="en-US" altLang="ja-JP" sz="2000" dirty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50</a:t>
            </a:r>
            <a:r>
              <a:rPr lang="ja-JP" altLang="en-US" sz="2000" dirty="0"/>
              <a:t>万件の組み合わせを全探索</a:t>
            </a:r>
            <a:endParaRPr kumimoji="1" lang="en-US" altLang="ja-JP" sz="20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87" y="3979933"/>
            <a:ext cx="3151358" cy="23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15" y="953725"/>
            <a:ext cx="6120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◆ </a:t>
            </a:r>
            <a:r>
              <a:rPr lang="en-US" altLang="ja-JP" sz="2000" dirty="0"/>
              <a:t>Anaconda </a:t>
            </a:r>
            <a:r>
              <a:rPr lang="ja-JP" altLang="en-US" sz="2000" dirty="0"/>
              <a:t>もしくは</a:t>
            </a:r>
            <a:r>
              <a:rPr lang="en-US" altLang="ja-JP" sz="2000" dirty="0"/>
              <a:t> </a:t>
            </a:r>
            <a:r>
              <a:rPr lang="en-US" altLang="ja-JP" sz="2000" dirty="0" err="1"/>
              <a:t>Miniconda</a:t>
            </a:r>
            <a:r>
              <a:rPr kumimoji="1" lang="ja-JP" altLang="en-US" sz="2000" dirty="0"/>
              <a:t>　のインストール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 err="1"/>
              <a:t>Miniconda</a:t>
            </a:r>
            <a:r>
              <a:rPr lang="ja-JP" altLang="en-US" sz="2000" dirty="0"/>
              <a:t>：最小構成の</a:t>
            </a:r>
            <a:r>
              <a:rPr lang="en-US" altLang="ja-JP" sz="2000" dirty="0"/>
              <a:t>Anaconda</a:t>
            </a:r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◆</a:t>
            </a:r>
            <a:r>
              <a:rPr lang="ja-JP" altLang="en-US" sz="2000" dirty="0"/>
              <a:t>機械学習のプログラム実行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495999"/>
            <a:ext cx="544020" cy="4263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事前準備：</a:t>
            </a:r>
            <a:r>
              <a:rPr kumimoji="1" lang="en-US" altLang="ja-JP" dirty="0"/>
              <a:t>Anaconda</a:t>
            </a:r>
            <a:r>
              <a:rPr lang="ja-JP" altLang="en-US" dirty="0"/>
              <a:t> </a:t>
            </a:r>
            <a:r>
              <a:rPr kumimoji="1" lang="en-US" altLang="ja-JP" dirty="0"/>
              <a:t>or </a:t>
            </a:r>
            <a:r>
              <a:rPr kumimoji="1" lang="en-US" altLang="ja-JP" dirty="0" err="1"/>
              <a:t>Miniconda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1330" y="868790"/>
            <a:ext cx="8207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4"/>
              </a:rPr>
              <a:t>https://www.anaconda.com/distribution/</a:t>
            </a:r>
          </a:p>
          <a:p>
            <a:r>
              <a:rPr lang="en-US" altLang="ja-JP" sz="2000" dirty="0">
                <a:hlinkClick r:id="rId4"/>
              </a:rPr>
              <a:t>https://conda.io/miniconda.html</a:t>
            </a:r>
            <a:endParaRPr lang="en-US" altLang="ja-JP" sz="2000" dirty="0"/>
          </a:p>
          <a:p>
            <a:r>
              <a:rPr lang="en-US" altLang="ja-JP" sz="2000" dirty="0"/>
              <a:t>python 3.7</a:t>
            </a:r>
            <a:r>
              <a:rPr lang="ja-JP" altLang="en-US" sz="2000" dirty="0"/>
              <a:t> もしくは最新版</a:t>
            </a:r>
            <a:r>
              <a:rPr lang="en-US" altLang="ja-JP" sz="2000" dirty="0"/>
              <a:t> </a:t>
            </a:r>
            <a:r>
              <a:rPr lang="ja-JP" altLang="en-US" sz="2000" dirty="0"/>
              <a:t>をダウンロード、インストール</a:t>
            </a:r>
            <a:endParaRPr lang="en-US" altLang="ja-JP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85" y="2081311"/>
            <a:ext cx="2496901" cy="152770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270705" y="249122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64bit pc</a:t>
            </a:r>
            <a:r>
              <a:rPr kumimoji="1" lang="ja-JP" altLang="en-US" sz="2000" dirty="0"/>
              <a:t>であれば</a:t>
            </a:r>
            <a:endParaRPr lang="en-US" altLang="ja-JP" sz="2000" dirty="0"/>
          </a:p>
          <a:p>
            <a:r>
              <a:rPr kumimoji="1" lang="ja-JP" altLang="en-US" sz="2000" dirty="0"/>
              <a:t>　　　　　を押す</a:t>
            </a:r>
            <a:endParaRPr kumimoji="1" lang="en-US" altLang="ja-JP" sz="20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2" y="3780156"/>
            <a:ext cx="8623863" cy="236776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6525" y="4960039"/>
            <a:ext cx="865896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インストール</a:t>
            </a:r>
            <a:r>
              <a:rPr lang="ja-JP" altLang="en-US" sz="2400" dirty="0"/>
              <a:t>途中の</a:t>
            </a:r>
            <a:r>
              <a:rPr kumimoji="1" lang="ja-JP" altLang="en-US" sz="2400" dirty="0"/>
              <a:t>注意点</a:t>
            </a:r>
            <a:endParaRPr kumimoji="1" lang="en-US" altLang="ja-JP" sz="2400" dirty="0"/>
          </a:p>
          <a:p>
            <a:pPr algn="ctr"/>
            <a:r>
              <a:rPr kumimoji="1" lang="en-US" altLang="ja-JP" sz="2400" dirty="0">
                <a:solidFill>
                  <a:srgbClr val="FF0000"/>
                </a:solidFill>
              </a:rPr>
              <a:t>Add</a:t>
            </a:r>
            <a:r>
              <a:rPr kumimoji="1" lang="ja-JP" altLang="en-US" sz="2400" dirty="0">
                <a:solidFill>
                  <a:srgbClr val="FF0000"/>
                </a:solidFill>
              </a:rPr>
              <a:t>　</a:t>
            </a:r>
            <a:r>
              <a:rPr kumimoji="1" lang="en-US" altLang="ja-JP" sz="2400" dirty="0">
                <a:solidFill>
                  <a:srgbClr val="FF0000"/>
                </a:solidFill>
              </a:rPr>
              <a:t>Anaconda</a:t>
            </a:r>
            <a:r>
              <a:rPr kumimoji="1" lang="ja-JP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to my PATH</a:t>
            </a:r>
            <a:r>
              <a:rPr kumimoji="1" lang="ja-JP" altLang="en-US" sz="2400" dirty="0">
                <a:solidFill>
                  <a:srgbClr val="FF0000"/>
                </a:solidFill>
              </a:rPr>
              <a:t>・・・に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チェックを入れる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7E33AE-0B39-43A5-A7CE-CBB9EC39C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1990" y="2845165"/>
            <a:ext cx="1035115" cy="31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9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89670-65D8-4CDF-8A70-00FAD63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初回起動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3C3D15-9A33-40D0-AC36-FDA87BA0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908720"/>
            <a:ext cx="2181225" cy="4953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288F4-3295-43CB-85C7-84F5037AE882}"/>
              </a:ext>
            </a:extLst>
          </p:cNvPr>
          <p:cNvSpPr txBox="1"/>
          <p:nvPr/>
        </p:nvSpPr>
        <p:spPr>
          <a:xfrm>
            <a:off x="373657" y="3474005"/>
            <a:ext cx="49391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Start_CAB_first_boot</a:t>
            </a:r>
            <a:r>
              <a:rPr kumimoji="1" lang="en-US" altLang="ja-JP" sz="2000" dirty="0">
                <a:solidFill>
                  <a:srgbClr val="FF0000"/>
                </a:solidFill>
              </a:rPr>
              <a:t>.bat </a:t>
            </a:r>
            <a:r>
              <a:rPr kumimoji="1" lang="ja-JP" altLang="en-US" sz="2000" dirty="0">
                <a:solidFill>
                  <a:srgbClr val="FF0000"/>
                </a:solidFill>
              </a:rPr>
              <a:t>をダブルクリック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/>
              <a:t>＊警告が出る場合、は</a:t>
            </a:r>
            <a:r>
              <a:rPr lang="ja-JP" altLang="en-US" sz="2000" dirty="0" err="1"/>
              <a:t>いを</a:t>
            </a:r>
            <a:r>
              <a:rPr lang="ja-JP" altLang="en-US" sz="2000" dirty="0"/>
              <a:t>押す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以下を自動実行するため、</a:t>
            </a:r>
            <a:r>
              <a:rPr lang="ja-JP" altLang="en-US" sz="2000" dirty="0"/>
              <a:t>数十分要する</a:t>
            </a:r>
            <a:endParaRPr kumimoji="1" lang="en-US" altLang="ja-JP" sz="2000" dirty="0"/>
          </a:p>
          <a:p>
            <a:r>
              <a:rPr kumimoji="1" lang="ja-JP" altLang="en-US" sz="2000" dirty="0"/>
              <a:t>☆実行内容</a:t>
            </a:r>
            <a:endParaRPr kumimoji="1" lang="en-US" altLang="ja-JP" sz="2000" dirty="0"/>
          </a:p>
          <a:p>
            <a:r>
              <a:rPr lang="ja-JP" altLang="en-US" sz="2000" dirty="0"/>
              <a:t>　・</a:t>
            </a:r>
            <a:r>
              <a:rPr lang="en-US" altLang="ja-JP" sz="2000" dirty="0" err="1"/>
              <a:t>graphviz</a:t>
            </a:r>
            <a:r>
              <a:rPr lang="ja-JP" altLang="en-US" sz="2000" dirty="0"/>
              <a:t>のダウンロード</a:t>
            </a:r>
            <a:endParaRPr lang="en-US" altLang="ja-JP" sz="2000" dirty="0"/>
          </a:p>
          <a:p>
            <a:r>
              <a:rPr lang="ja-JP" altLang="en-US" sz="2000" dirty="0"/>
              <a:t>　・</a:t>
            </a:r>
            <a:r>
              <a:rPr lang="en-US" altLang="ja-JP" sz="2000" dirty="0"/>
              <a:t>Anaconda</a:t>
            </a:r>
            <a:r>
              <a:rPr lang="ja-JP" altLang="en-US" sz="2000" dirty="0"/>
              <a:t>の仮想環境作成</a:t>
            </a:r>
            <a:r>
              <a:rPr lang="en-US" altLang="ja-JP" sz="2000" dirty="0"/>
              <a:t>, activate</a:t>
            </a:r>
          </a:p>
          <a:p>
            <a:r>
              <a:rPr lang="ja-JP" altLang="en-US" sz="2000" dirty="0"/>
              <a:t>　・必要ライブラリのインストール</a:t>
            </a:r>
            <a:endParaRPr lang="en-US" altLang="ja-JP" sz="2000" dirty="0"/>
          </a:p>
          <a:p>
            <a:r>
              <a:rPr lang="ja-JP" altLang="en-US" sz="2000" dirty="0"/>
              <a:t>　・プログラムの実行</a:t>
            </a:r>
            <a:endParaRPr lang="en-US" altLang="ja-JP" sz="2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1E995C-37BA-4C05-B3A2-2398F0F723BB}"/>
              </a:ext>
            </a:extLst>
          </p:cNvPr>
          <p:cNvCxnSpPr>
            <a:cxnSpLocks/>
          </p:cNvCxnSpPr>
          <p:nvPr/>
        </p:nvCxnSpPr>
        <p:spPr>
          <a:xfrm>
            <a:off x="386535" y="1223755"/>
            <a:ext cx="0" cy="20699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5749FA-78EC-4D8C-BC23-BC7FD34571DE}"/>
              </a:ext>
            </a:extLst>
          </p:cNvPr>
          <p:cNvGrpSpPr/>
          <p:nvPr/>
        </p:nvGrpSpPr>
        <p:grpSpPr>
          <a:xfrm>
            <a:off x="6417205" y="3314210"/>
            <a:ext cx="1890210" cy="2313649"/>
            <a:chOff x="7002270" y="3293740"/>
            <a:chExt cx="1555208" cy="19850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93C2BF-91B3-4EE6-8B0C-FF2399B81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270" y="3834045"/>
              <a:ext cx="1555208" cy="144474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902F1D2-1D5D-45C2-B41D-AF990500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270" y="3293740"/>
              <a:ext cx="1555208" cy="1472264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DEA8772F-C8D0-4807-B127-4B0DE45FE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71" y="1292032"/>
            <a:ext cx="1857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1280C-1DDD-47CC-91CD-AD75272E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解析ソフトが立ち上がる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2BD17AD-E07A-46BA-AE13-A1A466C7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8" y="1030422"/>
            <a:ext cx="8532440" cy="479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6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86F5B-F5F4-4FF6-98E8-63FA04D8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sample_data.csv</a:t>
            </a:r>
            <a:r>
              <a:rPr kumimoji="1" lang="ja-JP" altLang="en-US" dirty="0"/>
              <a:t>を解析する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07EB19-94F2-4B5A-A603-8C63DB2B0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055" y="1043735"/>
            <a:ext cx="2543175" cy="20669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69A306F-606C-4AA6-8476-112E3B401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1" y="908720"/>
            <a:ext cx="4219575" cy="28384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E33E3E-09D9-4C39-B682-F3BDFE3C3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14" y="2708920"/>
            <a:ext cx="1085850" cy="276225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C5EF940-1F2E-4286-B4CC-812CD5345F50}"/>
              </a:ext>
            </a:extLst>
          </p:cNvPr>
          <p:cNvCxnSpPr>
            <a:cxnSpLocks/>
          </p:cNvCxnSpPr>
          <p:nvPr/>
        </p:nvCxnSpPr>
        <p:spPr>
          <a:xfrm>
            <a:off x="5270159" y="2753925"/>
            <a:ext cx="0" cy="23122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3C5627-0B98-4525-BB65-56866FD676FE}"/>
              </a:ext>
            </a:extLst>
          </p:cNvPr>
          <p:cNvSpPr txBox="1"/>
          <p:nvPr/>
        </p:nvSpPr>
        <p:spPr>
          <a:xfrm>
            <a:off x="296336" y="3977184"/>
            <a:ext cx="45448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①</a:t>
            </a:r>
            <a:r>
              <a:rPr kumimoji="1" lang="en-US" altLang="ja-JP" sz="2000" dirty="0"/>
              <a:t>CSV</a:t>
            </a:r>
            <a:r>
              <a:rPr kumimoji="1" lang="ja-JP" altLang="en-US" sz="2000" dirty="0"/>
              <a:t>選択 － </a:t>
            </a:r>
            <a:r>
              <a:rPr kumimoji="1" lang="en-US" altLang="ja-JP" sz="2000" dirty="0"/>
              <a:t>sample_data.csv</a:t>
            </a:r>
            <a:r>
              <a:rPr kumimoji="1" lang="ja-JP" altLang="en-US" sz="2000" dirty="0"/>
              <a:t>を選択</a:t>
            </a:r>
            <a:endParaRPr kumimoji="1" lang="en-US" altLang="ja-JP" sz="2000" dirty="0"/>
          </a:p>
          <a:p>
            <a:r>
              <a:rPr lang="ja-JP" altLang="en-US" sz="2000" dirty="0"/>
              <a:t>②テーマ名を適当な名前を入力</a:t>
            </a:r>
            <a:endParaRPr lang="en-US" altLang="ja-JP" sz="2000" dirty="0"/>
          </a:p>
          <a:p>
            <a:r>
              <a:rPr kumimoji="1" lang="ja-JP" altLang="en-US" sz="2000" dirty="0"/>
              <a:t>③データの列数を入力</a:t>
            </a:r>
            <a:endParaRPr kumimoji="1" lang="en-US" altLang="ja-JP" sz="2000" dirty="0"/>
          </a:p>
          <a:p>
            <a:r>
              <a:rPr kumimoji="1" lang="ja-JP" altLang="en-US" sz="2000" dirty="0"/>
              <a:t>　　非データ</a:t>
            </a:r>
            <a:r>
              <a:rPr lang="ja-JP" altLang="en-US" sz="2000" dirty="0"/>
              <a:t>：</a:t>
            </a:r>
            <a:r>
              <a:rPr lang="en-US" altLang="ja-JP" sz="2000" dirty="0"/>
              <a:t>0</a:t>
            </a:r>
          </a:p>
          <a:p>
            <a:r>
              <a:rPr kumimoji="1" lang="ja-JP" altLang="en-US" sz="2000" dirty="0"/>
              <a:t>　　入力変数：</a:t>
            </a:r>
            <a:r>
              <a:rPr kumimoji="1" lang="en-US" altLang="ja-JP" sz="2000" dirty="0"/>
              <a:t>5</a:t>
            </a:r>
          </a:p>
          <a:p>
            <a:r>
              <a:rPr lang="ja-JP" altLang="en-US" sz="2000" dirty="0"/>
              <a:t>　　出力変数：</a:t>
            </a:r>
            <a:r>
              <a:rPr lang="en-US" altLang="ja-JP" sz="2000" dirty="0"/>
              <a:t>1</a:t>
            </a:r>
          </a:p>
          <a:p>
            <a:r>
              <a:rPr kumimoji="1" lang="ja-JP" altLang="en-US" sz="2000" dirty="0"/>
              <a:t>④訓練開始を押す</a:t>
            </a:r>
            <a:endParaRPr lang="en-US" altLang="ja-JP" sz="2000" dirty="0"/>
          </a:p>
          <a:p>
            <a:r>
              <a:rPr kumimoji="1" lang="ja-JP" altLang="en-US" sz="2000" dirty="0"/>
              <a:t>　　</a:t>
            </a:r>
            <a:r>
              <a:rPr lang="ja-JP" altLang="en-US" sz="2000" dirty="0"/>
              <a:t>数分～数十分かかります</a:t>
            </a:r>
            <a:endParaRPr kumimoji="1" lang="en-US" altLang="ja-JP" sz="20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DF979D4D-A770-4675-A4AB-9DE4BC3C5487}"/>
              </a:ext>
            </a:extLst>
          </p:cNvPr>
          <p:cNvSpPr/>
          <p:nvPr/>
        </p:nvSpPr>
        <p:spPr>
          <a:xfrm>
            <a:off x="4977044" y="4914165"/>
            <a:ext cx="3015336" cy="1038420"/>
          </a:xfrm>
          <a:prstGeom prst="wedgeRoundRectCallout">
            <a:avLst>
              <a:gd name="adj1" fmla="val -125398"/>
              <a:gd name="adj2" fmla="val 2760"/>
              <a:gd name="adj3" fmla="val 16667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解析に使わない列が</a:t>
            </a:r>
            <a:r>
              <a:rPr lang="en-US" altLang="ja-JP" dirty="0"/>
              <a:t>0</a:t>
            </a:r>
            <a:r>
              <a:rPr lang="ja-JP" altLang="en-US" dirty="0"/>
              <a:t>列</a:t>
            </a:r>
            <a:endParaRPr lang="en-US" altLang="ja-JP" dirty="0"/>
          </a:p>
          <a:p>
            <a:r>
              <a:rPr lang="ja-JP" altLang="en-US" dirty="0"/>
              <a:t>説明変数の列が</a:t>
            </a:r>
            <a:r>
              <a:rPr lang="en-US" altLang="ja-JP" dirty="0"/>
              <a:t>5</a:t>
            </a:r>
            <a:r>
              <a:rPr lang="ja-JP" altLang="en-US" dirty="0"/>
              <a:t>列</a:t>
            </a:r>
            <a:endParaRPr lang="en-US" altLang="ja-JP" dirty="0"/>
          </a:p>
          <a:p>
            <a:r>
              <a:rPr lang="ja-JP" altLang="en-US" dirty="0"/>
              <a:t>目的変数の列が</a:t>
            </a:r>
            <a:r>
              <a:rPr lang="en-US" altLang="ja-JP" dirty="0"/>
              <a:t>1</a:t>
            </a:r>
            <a:r>
              <a:rPr lang="ja-JP" altLang="en-US" dirty="0"/>
              <a:t>列</a:t>
            </a:r>
            <a:endParaRPr lang="en-US" altLang="ja-JP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72A4BF82-42E7-40EA-B6E3-20863677DD45}"/>
              </a:ext>
            </a:extLst>
          </p:cNvPr>
          <p:cNvSpPr/>
          <p:nvPr/>
        </p:nvSpPr>
        <p:spPr>
          <a:xfrm>
            <a:off x="4977044" y="3718189"/>
            <a:ext cx="4005446" cy="1038420"/>
          </a:xfrm>
          <a:prstGeom prst="wedgeRoundRectCallout">
            <a:avLst>
              <a:gd name="adj1" fmla="val -70914"/>
              <a:gd name="adj2" fmla="val 28250"/>
              <a:gd name="adj3" fmla="val 16667"/>
            </a:avLst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デフォルト：</a:t>
            </a:r>
            <a:r>
              <a:rPr lang="en-US" altLang="ja-JP" dirty="0"/>
              <a:t>CSV</a:t>
            </a:r>
            <a:r>
              <a:rPr lang="ja-JP" altLang="en-US" dirty="0"/>
              <a:t>の親フォルダ名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716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89670-65D8-4CDF-8A70-00FAD632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回目以降の起動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23C3D15-9A33-40D0-AC36-FDA87BA09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0" y="908720"/>
            <a:ext cx="2181225" cy="4953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B288F4-3295-43CB-85C7-84F5037AE882}"/>
              </a:ext>
            </a:extLst>
          </p:cNvPr>
          <p:cNvSpPr txBox="1"/>
          <p:nvPr/>
        </p:nvSpPr>
        <p:spPr>
          <a:xfrm>
            <a:off x="323528" y="3636125"/>
            <a:ext cx="4632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Start_CAB_quickly.bat</a:t>
            </a:r>
            <a:r>
              <a:rPr kumimoji="1" lang="ja-JP" altLang="en-US" sz="2000" dirty="0"/>
              <a:t>をダブルクリック</a:t>
            </a:r>
            <a:endParaRPr kumimoji="1" lang="en-US" altLang="ja-JP" sz="20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01E995C-37BA-4C05-B3A2-2398F0F723BB}"/>
              </a:ext>
            </a:extLst>
          </p:cNvPr>
          <p:cNvCxnSpPr>
            <a:cxnSpLocks/>
          </p:cNvCxnSpPr>
          <p:nvPr/>
        </p:nvCxnSpPr>
        <p:spPr>
          <a:xfrm>
            <a:off x="386535" y="1223755"/>
            <a:ext cx="0" cy="20699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A6BF37A7-F5F5-4785-B8CB-9A015B14E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6" y="1234937"/>
            <a:ext cx="18573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D72B8-257D-4538-A326-BFE91049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プログラム実行画面と解析結果（一部）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3FDC1CC-AE9C-4E03-A48D-E8DD7AFFB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5" y="1022319"/>
            <a:ext cx="8487435" cy="48133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88974-F919-438F-B07E-9C83A05C2909}"/>
              </a:ext>
            </a:extLst>
          </p:cNvPr>
          <p:cNvSpPr txBox="1"/>
          <p:nvPr/>
        </p:nvSpPr>
        <p:spPr>
          <a:xfrm>
            <a:off x="431539" y="4149080"/>
            <a:ext cx="256528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/>
              <a:t>機械学習　　　☑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全探索　　　　☑</a:t>
            </a:r>
            <a:endParaRPr kumimoji="1" lang="en-US" altLang="ja-JP" sz="2000" dirty="0"/>
          </a:p>
          <a:p>
            <a:r>
              <a:rPr kumimoji="1" lang="ja-JP" altLang="en-US" sz="2000" dirty="0"/>
              <a:t>ベイズ最適化　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BA0230-BCE8-4A1F-9D03-1F1B0553CE93}"/>
              </a:ext>
            </a:extLst>
          </p:cNvPr>
          <p:cNvSpPr txBox="1"/>
          <p:nvPr/>
        </p:nvSpPr>
        <p:spPr>
          <a:xfrm>
            <a:off x="4211960" y="3482425"/>
            <a:ext cx="18452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相関係数のヒートマップ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4C53B2-4C54-4915-9C92-A61D520EFBFA}"/>
              </a:ext>
            </a:extLst>
          </p:cNvPr>
          <p:cNvSpPr txBox="1"/>
          <p:nvPr/>
        </p:nvSpPr>
        <p:spPr>
          <a:xfrm>
            <a:off x="6552220" y="1013683"/>
            <a:ext cx="1845205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ランダムフォレストによる変数重要度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96318A-BD17-4EC3-AE9A-CA03B7EF2428}"/>
              </a:ext>
            </a:extLst>
          </p:cNvPr>
          <p:cNvSpPr txBox="1"/>
          <p:nvPr/>
        </p:nvSpPr>
        <p:spPr>
          <a:xfrm>
            <a:off x="4188750" y="1112675"/>
            <a:ext cx="1845205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100" dirty="0"/>
              <a:t>実測</a:t>
            </a:r>
            <a:r>
              <a:rPr kumimoji="1" lang="en-US" altLang="ja-JP" sz="1100" dirty="0"/>
              <a:t>-</a:t>
            </a:r>
            <a:r>
              <a:rPr kumimoji="1" lang="ja-JP" altLang="en-US" sz="1100" dirty="0"/>
              <a:t>予測プロット</a:t>
            </a:r>
          </a:p>
        </p:txBody>
      </p:sp>
    </p:spTree>
    <p:extLst>
      <p:ext uri="{BB962C8B-B14F-4D97-AF65-F5344CB8AC3E}">
        <p14:creationId xmlns:p14="http://schemas.microsoft.com/office/powerpoint/2010/main" val="4069732352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HGゴシックE-TimesNewRoman">
      <a:majorFont>
        <a:latin typeface="Times New Roman"/>
        <a:ea typeface="HGゴシックE"/>
        <a:cs typeface=""/>
      </a:majorFont>
      <a:minorFont>
        <a:latin typeface="Times New Roman"/>
        <a:ea typeface="HGゴシック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33728</TotalTime>
  <Words>421</Words>
  <Application>Microsoft Office PowerPoint</Application>
  <PresentationFormat>画面に合わせる (4:3)</PresentationFormat>
  <Paragraphs>115</Paragraphs>
  <Slides>12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テンプレート</vt:lpstr>
      <vt:lpstr>データサイエンスソフト 使い方</vt:lpstr>
      <vt:lpstr>CSVデータの簡便な解析</vt:lpstr>
      <vt:lpstr>概要</vt:lpstr>
      <vt:lpstr>事前準備：Anaconda or Minicondaのインストール</vt:lpstr>
      <vt:lpstr>初回起動</vt:lpstr>
      <vt:lpstr>解析ソフトが立ち上がる</vt:lpstr>
      <vt:lpstr>sample_data.csvを解析する</vt:lpstr>
      <vt:lpstr>２回目以降の起動</vt:lpstr>
      <vt:lpstr>プログラム実行画面と解析結果（一部）</vt:lpstr>
      <vt:lpstr>解析結果（詳細）</vt:lpstr>
      <vt:lpstr>ライセンス関係①</vt:lpstr>
      <vt:lpstr>ライセンス関係②</vt:lpstr>
    </vt:vector>
  </TitlesOfParts>
  <Company>セントラル硝子株式会社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IRRの特性改善検討</dc:title>
  <dc:creator>．</dc:creator>
  <cp:lastModifiedBy>Horie, Yuki (堀江 裕樹)</cp:lastModifiedBy>
  <cp:revision>3092</cp:revision>
  <cp:lastPrinted>2018-10-16T07:02:11Z</cp:lastPrinted>
  <dcterms:created xsi:type="dcterms:W3CDTF">2014-09-11T05:43:51Z</dcterms:created>
  <dcterms:modified xsi:type="dcterms:W3CDTF">2020-01-20T07:17:08Z</dcterms:modified>
</cp:coreProperties>
</file>