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790" r:id="rId3"/>
    <p:sldId id="741" r:id="rId4"/>
    <p:sldId id="753" r:id="rId5"/>
    <p:sldId id="825" r:id="rId6"/>
    <p:sldId id="826" r:id="rId7"/>
    <p:sldId id="827" r:id="rId8"/>
    <p:sldId id="828" r:id="rId9"/>
    <p:sldId id="829" r:id="rId10"/>
    <p:sldId id="830" r:id="rId11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7C8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45" autoAdjust="0"/>
    <p:restoredTop sz="87184" autoAdjust="0"/>
  </p:normalViewPr>
  <p:slideViewPr>
    <p:cSldViewPr>
      <p:cViewPr>
        <p:scale>
          <a:sx n="125" d="100"/>
          <a:sy n="125" d="100"/>
        </p:scale>
        <p:origin x="216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CC54-3FFF-4A8D-AA37-893979DC91AC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DD5D-D736-447A-9810-26FA9A6EFDB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0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0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62074"/>
          </a:xfrm>
        </p:spPr>
        <p:txBody>
          <a:bodyPr>
            <a:no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9512" y="692696"/>
            <a:ext cx="8784976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0070C0">
                  <a:alpha val="34000"/>
                </a:srgb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BEFB-FC10-4BDA-8933-C32D8D3C42E6}" type="datetimeFigureOut">
              <a:rPr kumimoji="1" lang="ja-JP" altLang="en-US" smtClean="0"/>
              <a:pPr/>
              <a:t>2019/10/3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nda.io/minicond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212" y="1043735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データサイエンスソフト</a:t>
            </a:r>
            <a:br>
              <a:rPr lang="en-US" altLang="ja-JP" sz="3600" dirty="0"/>
            </a:br>
            <a:r>
              <a:rPr lang="ja-JP" altLang="en-US" sz="3600" dirty="0"/>
              <a:t>使い方</a:t>
            </a:r>
            <a:endParaRPr kumimoji="1" lang="ja-JP" altLang="en-US" sz="36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２０１</a:t>
            </a:r>
            <a:r>
              <a:rPr lang="ja-JP" altLang="en-US" dirty="0"/>
              <a:t>９</a:t>
            </a:r>
            <a:r>
              <a:rPr kumimoji="1" lang="ja-JP" altLang="en-US" dirty="0"/>
              <a:t>．１０．０１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A7802-E947-43E5-AAB3-26E64A8F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解析結果（詳細）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458CA1-A602-43DE-B8FF-E0954023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953725"/>
            <a:ext cx="1752600" cy="11239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247B442-3B9E-41E0-9A35-C84AF035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2168860"/>
            <a:ext cx="2247900" cy="28860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A6753-1316-4CB4-907E-7BC008B0F38D}"/>
              </a:ext>
            </a:extLst>
          </p:cNvPr>
          <p:cNvSpPr txBox="1"/>
          <p:nvPr/>
        </p:nvSpPr>
        <p:spPr>
          <a:xfrm>
            <a:off x="2310575" y="216886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ベイズ最適化結果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57C0C-757D-4A56-B65A-66F6A2EC4843}"/>
              </a:ext>
            </a:extLst>
          </p:cNvPr>
          <p:cNvSpPr txBox="1"/>
          <p:nvPr/>
        </p:nvSpPr>
        <p:spPr>
          <a:xfrm>
            <a:off x="2310575" y="23831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変数重要度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6683EF-E9E2-43DF-BAC8-D4C00E000D20}"/>
              </a:ext>
            </a:extLst>
          </p:cNvPr>
          <p:cNvSpPr txBox="1"/>
          <p:nvPr/>
        </p:nvSpPr>
        <p:spPr>
          <a:xfrm>
            <a:off x="2310575" y="266888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線形回帰のパラメータ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3B0B4-93EC-4595-851F-B28C97CD7B54}"/>
              </a:ext>
            </a:extLst>
          </p:cNvPr>
          <p:cNvSpPr txBox="1"/>
          <p:nvPr/>
        </p:nvSpPr>
        <p:spPr>
          <a:xfrm>
            <a:off x="2310575" y="300629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全探索結果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8D9B76-8FFC-403C-A582-34582AA4DE84}"/>
              </a:ext>
            </a:extLst>
          </p:cNvPr>
          <p:cNvSpPr txBox="1"/>
          <p:nvPr/>
        </p:nvSpPr>
        <p:spPr>
          <a:xfrm>
            <a:off x="2310575" y="3362799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実測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予測</a:t>
            </a:r>
            <a:r>
              <a:rPr lang="ja-JP" altLang="en-US" sz="1000" dirty="0"/>
              <a:t>プロット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A3FD60-E0AB-4ADC-8272-BFBB404CBC68}"/>
              </a:ext>
            </a:extLst>
          </p:cNvPr>
          <p:cNvSpPr txBox="1"/>
          <p:nvPr/>
        </p:nvSpPr>
        <p:spPr>
          <a:xfrm>
            <a:off x="2310575" y="3744808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train</a:t>
            </a:r>
            <a:r>
              <a:rPr kumimoji="1" lang="ja-JP" altLang="en-US" sz="1000" dirty="0"/>
              <a:t>と</a:t>
            </a:r>
            <a:r>
              <a:rPr kumimoji="1" lang="en-US" altLang="ja-JP" sz="1000" dirty="0"/>
              <a:t>test</a:t>
            </a:r>
            <a:r>
              <a:rPr kumimoji="1" lang="ja-JP" altLang="en-US" sz="1000" dirty="0"/>
              <a:t>の実測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予測データ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86DA4D-EE7E-4538-B67D-446C0B3BAD9D}"/>
              </a:ext>
            </a:extLst>
          </p:cNvPr>
          <p:cNvSpPr txBox="1"/>
          <p:nvPr/>
        </p:nvSpPr>
        <p:spPr>
          <a:xfrm>
            <a:off x="2310575" y="415365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木系アルゴリズムの樹形図</a:t>
            </a:r>
            <a:endParaRPr kumimoji="1" lang="en-US" altLang="ja-JP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4FEEF9-663B-456C-B141-571F2D4437E9}"/>
              </a:ext>
            </a:extLst>
          </p:cNvPr>
          <p:cNvSpPr txBox="1"/>
          <p:nvPr/>
        </p:nvSpPr>
        <p:spPr>
          <a:xfrm>
            <a:off x="2310575" y="439987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相関係数のヒートマップ</a:t>
            </a:r>
            <a:endParaRPr kumimoji="1" lang="en-US" altLang="ja-JP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799634-BCEA-42A7-AF88-43880A6ED61B}"/>
              </a:ext>
            </a:extLst>
          </p:cNvPr>
          <p:cNvSpPr txBox="1"/>
          <p:nvPr/>
        </p:nvSpPr>
        <p:spPr>
          <a:xfrm>
            <a:off x="2310575" y="4604292"/>
            <a:ext cx="2664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実測</a:t>
            </a:r>
            <a:r>
              <a:rPr lang="en-US" altLang="ja-JP" sz="1000" dirty="0"/>
              <a:t>-</a:t>
            </a:r>
            <a:r>
              <a:rPr lang="ja-JP" altLang="en-US" sz="1000" dirty="0"/>
              <a:t>予測プロット（ランダムフォレスト）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D5123E-E6AC-44D0-BF9A-89AD4D78F016}"/>
              </a:ext>
            </a:extLst>
          </p:cNvPr>
          <p:cNvSpPr txBox="1"/>
          <p:nvPr/>
        </p:nvSpPr>
        <p:spPr>
          <a:xfrm>
            <a:off x="2310575" y="4804846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変数重要度</a:t>
            </a:r>
            <a:r>
              <a:rPr lang="en-US" altLang="ja-JP" sz="1000" dirty="0"/>
              <a:t>	</a:t>
            </a:r>
            <a:r>
              <a:rPr lang="ja-JP" altLang="en-US" sz="1000" dirty="0"/>
              <a:t>　（ランダムフォレスト）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42320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606" y="131981"/>
            <a:ext cx="8363272" cy="562074"/>
          </a:xfrm>
        </p:spPr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データの簡便な解析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6" y="998730"/>
            <a:ext cx="3416101" cy="220524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51619" y="1898830"/>
            <a:ext cx="23852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ｃｓｖデータ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076945" y="1634423"/>
            <a:ext cx="4142181" cy="1631216"/>
            <a:chOff x="3849780" y="1439631"/>
            <a:chExt cx="4142181" cy="1631216"/>
          </a:xfrm>
        </p:grpSpPr>
        <p:sp>
          <p:nvSpPr>
            <p:cNvPr id="13" name="右矢印 12"/>
            <p:cNvSpPr/>
            <p:nvPr/>
          </p:nvSpPr>
          <p:spPr>
            <a:xfrm>
              <a:off x="3849780" y="1613338"/>
              <a:ext cx="1435881" cy="97602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機械学習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641638" y="1439631"/>
              <a:ext cx="235032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・重回帰分析</a:t>
              </a:r>
              <a:endParaRPr kumimoji="1" lang="en-US" altLang="ja-JP" sz="2000" dirty="0"/>
            </a:p>
            <a:p>
              <a:r>
                <a:rPr lang="ja-JP" altLang="en-US" sz="2000" dirty="0"/>
                <a:t>・決定木分析</a:t>
              </a:r>
              <a:endParaRPr lang="en-US" altLang="ja-JP" sz="2000" dirty="0"/>
            </a:p>
            <a:p>
              <a:r>
                <a:rPr lang="ja-JP" altLang="en-US" sz="2000" dirty="0"/>
                <a:t>・ランダムフォレスト</a:t>
              </a:r>
              <a:endParaRPr lang="en-US" altLang="ja-JP" sz="2000" dirty="0"/>
            </a:p>
            <a:p>
              <a:r>
                <a:rPr lang="ja-JP" altLang="en-US" sz="2000" dirty="0"/>
                <a:t>・</a:t>
              </a:r>
              <a:r>
                <a:rPr lang="ja-JP" altLang="en-US" sz="2000" strike="sngStrike" dirty="0">
                  <a:solidFill>
                    <a:schemeClr val="bg1">
                      <a:lumMod val="65000"/>
                    </a:schemeClr>
                  </a:solidFill>
                </a:rPr>
                <a:t>ディープラーニング</a:t>
              </a:r>
              <a:endParaRPr lang="en-US" altLang="ja-JP" sz="2000" strike="sngStrike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ja-JP" altLang="en-US" sz="2000" dirty="0"/>
                <a:t>を実行</a:t>
              </a:r>
              <a:endParaRPr lang="en-US" altLang="ja-JP" sz="2000" dirty="0"/>
            </a:p>
          </p:txBody>
        </p:sp>
      </p:grpSp>
      <p:sp>
        <p:nvSpPr>
          <p:cNvPr id="28" name="右矢印 27"/>
          <p:cNvSpPr/>
          <p:nvPr/>
        </p:nvSpPr>
        <p:spPr>
          <a:xfrm>
            <a:off x="-273485" y="4599130"/>
            <a:ext cx="1440160" cy="11251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06185" y="4104075"/>
            <a:ext cx="4285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全自動で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・訓練データ、テストデータの予測結果</a:t>
            </a:r>
            <a:endParaRPr lang="en-US" altLang="ja-JP" sz="2000" dirty="0"/>
          </a:p>
          <a:p>
            <a:r>
              <a:rPr kumimoji="1" lang="ja-JP" altLang="en-US" sz="2000" dirty="0"/>
              <a:t>・各手法の精度</a:t>
            </a:r>
            <a:r>
              <a:rPr lang="ja-JP" altLang="en-US" sz="2000" dirty="0"/>
              <a:t>比較</a:t>
            </a:r>
            <a:endParaRPr lang="en-US" altLang="ja-JP" sz="2000" dirty="0"/>
          </a:p>
          <a:p>
            <a:r>
              <a:rPr lang="ja-JP" altLang="en-US" sz="2000" dirty="0"/>
              <a:t>・変数重要度の可視化　画像保存</a:t>
            </a:r>
            <a:endParaRPr kumimoji="1" lang="en-US" altLang="ja-JP" sz="2000" dirty="0"/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50</a:t>
            </a:r>
            <a:r>
              <a:rPr lang="ja-JP" altLang="en-US" sz="2000" dirty="0"/>
              <a:t>万件の組み合わせを全探索</a:t>
            </a:r>
            <a:endParaRPr kumimoji="1" lang="en-US" altLang="ja-JP" sz="2000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87" y="3979933"/>
            <a:ext cx="3151358" cy="23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15" y="953725"/>
            <a:ext cx="6120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◆ </a:t>
            </a:r>
            <a:r>
              <a:rPr lang="en-US" altLang="ja-JP" sz="2000" dirty="0"/>
              <a:t>Anaconda </a:t>
            </a:r>
            <a:r>
              <a:rPr lang="ja-JP" altLang="en-US" sz="2000" dirty="0"/>
              <a:t>もしくは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Miniconda</a:t>
            </a:r>
            <a:r>
              <a:rPr kumimoji="1" lang="ja-JP" altLang="en-US" sz="2000" dirty="0"/>
              <a:t>　のインストール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 err="1"/>
              <a:t>Miniconda</a:t>
            </a:r>
            <a:r>
              <a:rPr lang="ja-JP" altLang="en-US" sz="2000" dirty="0"/>
              <a:t>：最小構成の</a:t>
            </a:r>
            <a:r>
              <a:rPr lang="en-US" altLang="ja-JP" sz="2000" dirty="0"/>
              <a:t>Anaconda</a:t>
            </a:r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◆</a:t>
            </a:r>
            <a:r>
              <a:rPr lang="ja-JP" altLang="en-US" sz="2000" dirty="0"/>
              <a:t>機械学習のプログラム実行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495999"/>
            <a:ext cx="544020" cy="4263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事前準備：</a:t>
            </a:r>
            <a:r>
              <a:rPr kumimoji="1" lang="en-US" altLang="ja-JP" dirty="0"/>
              <a:t>Anaconda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Miniconda</a:t>
            </a:r>
            <a:r>
              <a:rPr kumimoji="1" lang="ja-JP" altLang="en-US" dirty="0"/>
              <a:t>）のインストール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1330" y="868790"/>
            <a:ext cx="8207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4"/>
              </a:rPr>
              <a:t>https://www.anaconda.com/distribution/</a:t>
            </a:r>
          </a:p>
          <a:p>
            <a:r>
              <a:rPr lang="en-US" altLang="ja-JP" sz="2000" dirty="0">
                <a:hlinkClick r:id="rId4"/>
              </a:rPr>
              <a:t>https://conda.io/miniconda.html</a:t>
            </a:r>
            <a:endParaRPr lang="en-US" altLang="ja-JP" sz="2000" dirty="0"/>
          </a:p>
          <a:p>
            <a:r>
              <a:rPr lang="en-US" altLang="ja-JP" sz="2000" dirty="0"/>
              <a:t>python 3.7 </a:t>
            </a:r>
            <a:r>
              <a:rPr lang="ja-JP" altLang="en-US" sz="2000" dirty="0"/>
              <a:t>をダウンロード、インストール</a:t>
            </a:r>
            <a:endParaRPr lang="en-US" altLang="ja-JP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5" y="2081311"/>
            <a:ext cx="2496901" cy="152770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70705" y="249122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64bit pc</a:t>
            </a:r>
            <a:r>
              <a:rPr kumimoji="1" lang="ja-JP" altLang="en-US" sz="2000" dirty="0"/>
              <a:t>であれば</a:t>
            </a:r>
            <a:endParaRPr lang="en-US" altLang="ja-JP" sz="2000" dirty="0"/>
          </a:p>
          <a:p>
            <a:r>
              <a:rPr kumimoji="1" lang="ja-JP" altLang="en-US" sz="2000" dirty="0"/>
              <a:t>　　　　　を押す</a:t>
            </a:r>
            <a:endParaRPr kumimoji="1" lang="en-US" altLang="ja-JP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2" y="3780156"/>
            <a:ext cx="8623863" cy="236776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6525" y="4960039"/>
            <a:ext cx="86589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インストール</a:t>
            </a:r>
            <a:r>
              <a:rPr lang="ja-JP" altLang="en-US" sz="3600" dirty="0"/>
              <a:t>途中の</a:t>
            </a:r>
            <a:r>
              <a:rPr kumimoji="1" lang="ja-JP" altLang="en-US" sz="3600" dirty="0"/>
              <a:t>注意点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Add</a:t>
            </a:r>
            <a:r>
              <a:rPr kumimoji="1" lang="ja-JP" altLang="en-US" sz="3600" dirty="0">
                <a:solidFill>
                  <a:srgbClr val="FF0000"/>
                </a:solidFill>
              </a:rPr>
              <a:t>　</a:t>
            </a:r>
            <a:r>
              <a:rPr kumimoji="1" lang="en-US" altLang="ja-JP" sz="3600" dirty="0">
                <a:solidFill>
                  <a:srgbClr val="FF0000"/>
                </a:solidFill>
              </a:rPr>
              <a:t>Anaconda</a:t>
            </a:r>
            <a:r>
              <a:rPr kumimoji="1" lang="ja-JP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ja-JP" sz="3600" dirty="0">
                <a:solidFill>
                  <a:srgbClr val="FF0000"/>
                </a:solidFill>
              </a:rPr>
              <a:t>to my PATH</a:t>
            </a:r>
            <a:r>
              <a:rPr kumimoji="1" lang="ja-JP" altLang="en-US" sz="3600" dirty="0">
                <a:solidFill>
                  <a:srgbClr val="FF0000"/>
                </a:solidFill>
              </a:rPr>
              <a:t>・・・に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rgbClr val="FF0000"/>
                </a:solidFill>
              </a:rPr>
              <a:t>チェックを入れる！！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7E33AE-0B39-43A5-A7CE-CBB9EC39C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990" y="2845165"/>
            <a:ext cx="1035115" cy="3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89670-65D8-4CDF-8A70-00FAD63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初回起動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3C3D15-9A33-40D0-AC36-FDA87BA0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908720"/>
            <a:ext cx="2181225" cy="4953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288F4-3295-43CB-85C7-84F5037AE882}"/>
              </a:ext>
            </a:extLst>
          </p:cNvPr>
          <p:cNvSpPr txBox="1"/>
          <p:nvPr/>
        </p:nvSpPr>
        <p:spPr>
          <a:xfrm>
            <a:off x="373657" y="3474005"/>
            <a:ext cx="48013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start.bat </a:t>
            </a:r>
            <a:r>
              <a:rPr kumimoji="1" lang="ja-JP" altLang="en-US" sz="2000" dirty="0">
                <a:solidFill>
                  <a:srgbClr val="FF0000"/>
                </a:solidFill>
              </a:rPr>
              <a:t>をダブルクリック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/>
              <a:t>＊警告が出る場合、は</a:t>
            </a:r>
            <a:r>
              <a:rPr lang="ja-JP" altLang="en-US" sz="2000" dirty="0" err="1"/>
              <a:t>いを</a:t>
            </a:r>
            <a:r>
              <a:rPr lang="ja-JP" altLang="en-US" sz="2000" dirty="0"/>
              <a:t>押す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以下を自動実行するため、</a:t>
            </a:r>
            <a:r>
              <a:rPr lang="ja-JP" altLang="en-US" sz="2000" dirty="0"/>
              <a:t>数十分要する</a:t>
            </a:r>
            <a:endParaRPr kumimoji="1" lang="en-US" altLang="ja-JP" sz="2000" dirty="0"/>
          </a:p>
          <a:p>
            <a:r>
              <a:rPr kumimoji="1" lang="ja-JP" altLang="en-US" sz="2000" dirty="0"/>
              <a:t>☆実行内容</a:t>
            </a:r>
            <a:endParaRPr kumimoji="1" lang="en-US" altLang="ja-JP" sz="2000" dirty="0"/>
          </a:p>
          <a:p>
            <a:r>
              <a:rPr lang="ja-JP" altLang="en-US" sz="2000" dirty="0"/>
              <a:t>　・</a:t>
            </a:r>
            <a:r>
              <a:rPr lang="en-US" altLang="ja-JP" sz="2000" dirty="0" err="1"/>
              <a:t>graphviz</a:t>
            </a:r>
            <a:r>
              <a:rPr lang="ja-JP" altLang="en-US" sz="2000" dirty="0"/>
              <a:t>のダウンロード</a:t>
            </a:r>
            <a:endParaRPr lang="en-US" altLang="ja-JP" sz="2000" dirty="0"/>
          </a:p>
          <a:p>
            <a:r>
              <a:rPr lang="ja-JP" altLang="en-US" sz="2000" dirty="0"/>
              <a:t>　・</a:t>
            </a:r>
            <a:r>
              <a:rPr lang="en-US" altLang="ja-JP" sz="2000" dirty="0"/>
              <a:t>Anaconda</a:t>
            </a:r>
            <a:r>
              <a:rPr lang="ja-JP" altLang="en-US" sz="2000" dirty="0"/>
              <a:t>の仮想環境作成</a:t>
            </a:r>
            <a:r>
              <a:rPr lang="en-US" altLang="ja-JP" sz="2000" dirty="0"/>
              <a:t>, activate</a:t>
            </a:r>
          </a:p>
          <a:p>
            <a:r>
              <a:rPr lang="ja-JP" altLang="en-US" sz="2000" dirty="0"/>
              <a:t>　・必要ライブラリのインストール</a:t>
            </a:r>
            <a:endParaRPr lang="en-US" altLang="ja-JP" sz="2000" dirty="0"/>
          </a:p>
          <a:p>
            <a:r>
              <a:rPr lang="ja-JP" altLang="en-US" sz="2000" dirty="0"/>
              <a:t>　・プログラムの更新確認</a:t>
            </a:r>
            <a:endParaRPr lang="en-US" altLang="ja-JP" sz="2000" dirty="0"/>
          </a:p>
          <a:p>
            <a:r>
              <a:rPr lang="ja-JP" altLang="en-US" sz="2000" dirty="0"/>
              <a:t>　・プログラムの実行</a:t>
            </a:r>
            <a:endParaRPr lang="en-US" altLang="ja-JP" sz="2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1E995C-37BA-4C05-B3A2-2398F0F723BB}"/>
              </a:ext>
            </a:extLst>
          </p:cNvPr>
          <p:cNvCxnSpPr>
            <a:cxnSpLocks/>
          </p:cNvCxnSpPr>
          <p:nvPr/>
        </p:nvCxnSpPr>
        <p:spPr>
          <a:xfrm>
            <a:off x="386535" y="1223755"/>
            <a:ext cx="0" cy="20699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F89B2CF-C3C1-4809-8988-B3F3D73E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7" y="1245865"/>
            <a:ext cx="5781675" cy="2047875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5749FA-78EC-4D8C-BC23-BC7FD34571DE}"/>
              </a:ext>
            </a:extLst>
          </p:cNvPr>
          <p:cNvGrpSpPr/>
          <p:nvPr/>
        </p:nvGrpSpPr>
        <p:grpSpPr>
          <a:xfrm>
            <a:off x="6417205" y="3314210"/>
            <a:ext cx="1890210" cy="2313649"/>
            <a:chOff x="7002270" y="3293740"/>
            <a:chExt cx="1555208" cy="19850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93C2BF-91B3-4EE6-8B0C-FF2399B8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270" y="3834045"/>
              <a:ext cx="1555208" cy="144474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902F1D2-1D5D-45C2-B41D-AF990500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2270" y="3293740"/>
              <a:ext cx="1555208" cy="1472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5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1280C-1DDD-47CC-91CD-AD75272E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解析ソフトが立ち上がる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2BD17AD-E07A-46BA-AE13-A1A466C7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8" y="1030422"/>
            <a:ext cx="8532440" cy="47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86F5B-F5F4-4FF6-98E8-63FA04D8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sample_data.csv</a:t>
            </a:r>
            <a:r>
              <a:rPr kumimoji="1" lang="ja-JP" altLang="en-US" dirty="0"/>
              <a:t>を解析する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07EB19-94F2-4B5A-A603-8C63DB2B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55" y="1043735"/>
            <a:ext cx="2543175" cy="20669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69A306F-606C-4AA6-8476-112E3B40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1" y="908720"/>
            <a:ext cx="4219575" cy="28384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E33E3E-09D9-4C39-B682-F3BDFE3C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14" y="2708920"/>
            <a:ext cx="1085850" cy="27622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C5EF940-1F2E-4286-B4CC-812CD5345F50}"/>
              </a:ext>
            </a:extLst>
          </p:cNvPr>
          <p:cNvCxnSpPr>
            <a:cxnSpLocks/>
          </p:cNvCxnSpPr>
          <p:nvPr/>
        </p:nvCxnSpPr>
        <p:spPr>
          <a:xfrm>
            <a:off x="5270159" y="2753925"/>
            <a:ext cx="0" cy="2312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3C5627-0B98-4525-BB65-56866FD676FE}"/>
              </a:ext>
            </a:extLst>
          </p:cNvPr>
          <p:cNvSpPr txBox="1"/>
          <p:nvPr/>
        </p:nvSpPr>
        <p:spPr>
          <a:xfrm>
            <a:off x="296336" y="3977184"/>
            <a:ext cx="43781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kumimoji="1" lang="en-US" altLang="ja-JP" sz="2000" dirty="0"/>
              <a:t>CSV</a:t>
            </a:r>
            <a:r>
              <a:rPr kumimoji="1" lang="ja-JP" altLang="en-US" sz="2000" dirty="0"/>
              <a:t>選択 － </a:t>
            </a:r>
            <a:r>
              <a:rPr kumimoji="1" lang="en-US" altLang="ja-JP" sz="2000" dirty="0"/>
              <a:t>sample_data.csv</a:t>
            </a:r>
            <a:r>
              <a:rPr kumimoji="1" lang="ja-JP" altLang="en-US" sz="2000" dirty="0"/>
              <a:t>を選択</a:t>
            </a:r>
            <a:endParaRPr kumimoji="1" lang="en-US" altLang="ja-JP" sz="2000" dirty="0"/>
          </a:p>
          <a:p>
            <a:r>
              <a:rPr lang="ja-JP" altLang="en-US" sz="2000" dirty="0"/>
              <a:t>②テーマ名を適当な名前を入力</a:t>
            </a:r>
            <a:endParaRPr lang="en-US" altLang="ja-JP" sz="2000" dirty="0"/>
          </a:p>
          <a:p>
            <a:r>
              <a:rPr kumimoji="1" lang="ja-JP" altLang="en-US" sz="2000" dirty="0"/>
              <a:t>③データの列数を入力</a:t>
            </a:r>
            <a:endParaRPr kumimoji="1" lang="en-US" altLang="ja-JP" sz="2000" dirty="0"/>
          </a:p>
          <a:p>
            <a:r>
              <a:rPr kumimoji="1" lang="ja-JP" altLang="en-US" sz="2000" dirty="0"/>
              <a:t>　　非データ</a:t>
            </a:r>
            <a:r>
              <a:rPr lang="ja-JP" altLang="en-US" sz="2000" dirty="0"/>
              <a:t>：</a:t>
            </a:r>
            <a:r>
              <a:rPr lang="en-US" altLang="ja-JP" sz="2000" dirty="0"/>
              <a:t>0</a:t>
            </a:r>
          </a:p>
          <a:p>
            <a:r>
              <a:rPr kumimoji="1" lang="ja-JP" altLang="en-US" sz="2000" dirty="0"/>
              <a:t>　　入力変数：</a:t>
            </a:r>
            <a:r>
              <a:rPr kumimoji="1" lang="en-US" altLang="ja-JP" sz="2000" dirty="0"/>
              <a:t>5</a:t>
            </a:r>
          </a:p>
          <a:p>
            <a:r>
              <a:rPr lang="ja-JP" altLang="en-US" sz="2000" dirty="0"/>
              <a:t>　　出力変数：</a:t>
            </a:r>
            <a:r>
              <a:rPr lang="en-US" altLang="ja-JP" sz="2000" dirty="0"/>
              <a:t>1</a:t>
            </a:r>
          </a:p>
          <a:p>
            <a:r>
              <a:rPr kumimoji="1" lang="ja-JP" altLang="en-US" sz="2000" dirty="0"/>
              <a:t>④訓練開始を押す</a:t>
            </a:r>
            <a:endParaRPr lang="en-US" altLang="ja-JP" sz="2000" dirty="0"/>
          </a:p>
          <a:p>
            <a:r>
              <a:rPr kumimoji="1" lang="ja-JP" altLang="en-US" sz="2000" dirty="0"/>
              <a:t>　　</a:t>
            </a:r>
            <a:r>
              <a:rPr lang="ja-JP" altLang="en-US" sz="2000" dirty="0"/>
              <a:t>数分間計算に要する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72716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89670-65D8-4CDF-8A70-00FAD63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回目以降の起動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3C3D15-9A33-40D0-AC36-FDA87BA0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908720"/>
            <a:ext cx="2181225" cy="495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0008B4-5676-4086-9E47-B808702C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5" y="1251105"/>
            <a:ext cx="6086475" cy="24479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288F4-3295-43CB-85C7-84F5037AE882}"/>
              </a:ext>
            </a:extLst>
          </p:cNvPr>
          <p:cNvSpPr txBox="1"/>
          <p:nvPr/>
        </p:nvSpPr>
        <p:spPr>
          <a:xfrm>
            <a:off x="323528" y="3636125"/>
            <a:ext cx="66479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（非推奨・早）</a:t>
            </a:r>
            <a:r>
              <a:rPr kumimoji="1" lang="en-US" altLang="ja-JP" sz="2000" dirty="0"/>
              <a:t>	quick_start.bat </a:t>
            </a:r>
            <a:r>
              <a:rPr kumimoji="1" lang="ja-JP" altLang="en-US" sz="2000" dirty="0"/>
              <a:t>をダブルクリック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（推奨）　</a:t>
            </a:r>
            <a:r>
              <a:rPr lang="en-US" altLang="ja-JP" sz="2000" dirty="0"/>
              <a:t>	start.bat</a:t>
            </a:r>
            <a:r>
              <a:rPr lang="ja-JP" altLang="en-US" sz="2000" dirty="0"/>
              <a:t>をダブルクリック</a:t>
            </a:r>
            <a:endParaRPr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プログラムの最新バージョンを毎回確認</a:t>
            </a:r>
            <a:endParaRPr lang="en-US" altLang="ja-JP" sz="2000" dirty="0"/>
          </a:p>
          <a:p>
            <a:endParaRPr kumimoji="1" lang="en-US" altLang="ja-JP" sz="2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1E995C-37BA-4C05-B3A2-2398F0F723BB}"/>
              </a:ext>
            </a:extLst>
          </p:cNvPr>
          <p:cNvCxnSpPr>
            <a:cxnSpLocks/>
          </p:cNvCxnSpPr>
          <p:nvPr/>
        </p:nvCxnSpPr>
        <p:spPr>
          <a:xfrm>
            <a:off x="386535" y="1223755"/>
            <a:ext cx="0" cy="20699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D72B8-257D-4538-A326-BFE91049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プログラム実行画面と解析結果（一部）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3FDC1CC-AE9C-4E03-A48D-E8DD7AFF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5" y="1022319"/>
            <a:ext cx="8487435" cy="48133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88974-F919-438F-B07E-9C83A05C2909}"/>
              </a:ext>
            </a:extLst>
          </p:cNvPr>
          <p:cNvSpPr txBox="1"/>
          <p:nvPr/>
        </p:nvSpPr>
        <p:spPr>
          <a:xfrm>
            <a:off x="431539" y="4149080"/>
            <a:ext cx="256528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機械学習　　　☑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全探索　　　　☑</a:t>
            </a:r>
            <a:endParaRPr kumimoji="1" lang="en-US" altLang="ja-JP" sz="2000" dirty="0"/>
          </a:p>
          <a:p>
            <a:r>
              <a:rPr kumimoji="1" lang="ja-JP" altLang="en-US" sz="2000" dirty="0"/>
              <a:t>ベイズ最適化　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A0230-BCE8-4A1F-9D03-1F1B0553CE93}"/>
              </a:ext>
            </a:extLst>
          </p:cNvPr>
          <p:cNvSpPr txBox="1"/>
          <p:nvPr/>
        </p:nvSpPr>
        <p:spPr>
          <a:xfrm>
            <a:off x="4166955" y="5724255"/>
            <a:ext cx="18452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100" dirty="0"/>
              <a:t>相関係数のヒートマップ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4C53B2-4C54-4915-9C92-A61D520EFBFA}"/>
              </a:ext>
            </a:extLst>
          </p:cNvPr>
          <p:cNvSpPr txBox="1"/>
          <p:nvPr/>
        </p:nvSpPr>
        <p:spPr>
          <a:xfrm>
            <a:off x="6552220" y="1013683"/>
            <a:ext cx="184520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ランダムフォレストによる変数重要度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96318A-BD17-4EC3-AE9A-CA03B7EF2428}"/>
              </a:ext>
            </a:extLst>
          </p:cNvPr>
          <p:cNvSpPr txBox="1"/>
          <p:nvPr/>
        </p:nvSpPr>
        <p:spPr>
          <a:xfrm>
            <a:off x="4188750" y="1112675"/>
            <a:ext cx="18452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100" dirty="0"/>
              <a:t>実測</a:t>
            </a:r>
            <a:r>
              <a:rPr kumimoji="1" lang="en-US" altLang="ja-JP" sz="1100" dirty="0"/>
              <a:t>-</a:t>
            </a:r>
            <a:r>
              <a:rPr kumimoji="1" lang="ja-JP" altLang="en-US" sz="1100" dirty="0"/>
              <a:t>予測プロット</a:t>
            </a:r>
          </a:p>
        </p:txBody>
      </p:sp>
    </p:spTree>
    <p:extLst>
      <p:ext uri="{BB962C8B-B14F-4D97-AF65-F5344CB8AC3E}">
        <p14:creationId xmlns:p14="http://schemas.microsoft.com/office/powerpoint/2010/main" val="406973235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HGゴシックE-TimesNewRoman">
      <a:majorFont>
        <a:latin typeface="Times New Roman"/>
        <a:ea typeface="HGゴシックE"/>
        <a:cs typeface=""/>
      </a:majorFont>
      <a:minorFont>
        <a:latin typeface="Times New Roman"/>
        <a:ea typeface="HGゴシック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33657</TotalTime>
  <Words>242</Words>
  <Application>Microsoft Office PowerPoint</Application>
  <PresentationFormat>画面に合わせる (4:3)</PresentationFormat>
  <Paragraphs>83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HGゴシックE</vt:lpstr>
      <vt:lpstr>ＭＳ Ｐゴシック</vt:lpstr>
      <vt:lpstr>Arial</vt:lpstr>
      <vt:lpstr>Calibri</vt:lpstr>
      <vt:lpstr>Times New Roman</vt:lpstr>
      <vt:lpstr>テンプレート</vt:lpstr>
      <vt:lpstr>データサイエンスソフト 使い方</vt:lpstr>
      <vt:lpstr>CSVデータの簡便な解析</vt:lpstr>
      <vt:lpstr>概要</vt:lpstr>
      <vt:lpstr>事前準備：Anaconda（Miniconda）のインストール</vt:lpstr>
      <vt:lpstr>初回起動</vt:lpstr>
      <vt:lpstr>解析ソフトが立ち上がる</vt:lpstr>
      <vt:lpstr>sample_data.csvを解析する</vt:lpstr>
      <vt:lpstr>２回目以降の起動</vt:lpstr>
      <vt:lpstr>プログラム実行画面と解析結果（一部）</vt:lpstr>
      <vt:lpstr>解析結果（詳細）</vt:lpstr>
    </vt:vector>
  </TitlesOfParts>
  <Company>セントラル硝子株式会社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IRRの特性改善検討</dc:title>
  <dc:creator>．</dc:creator>
  <cp:lastModifiedBy>Horie, Yuki (堀江 裕樹)</cp:lastModifiedBy>
  <cp:revision>3084</cp:revision>
  <cp:lastPrinted>2018-10-16T07:02:11Z</cp:lastPrinted>
  <dcterms:created xsi:type="dcterms:W3CDTF">2014-09-11T05:43:51Z</dcterms:created>
  <dcterms:modified xsi:type="dcterms:W3CDTF">2019-10-03T07:52:08Z</dcterms:modified>
</cp:coreProperties>
</file>