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847" r:id="rId3"/>
    <p:sldId id="848" r:id="rId4"/>
    <p:sldId id="849" r:id="rId5"/>
    <p:sldId id="850" r:id="rId6"/>
    <p:sldId id="855" r:id="rId7"/>
    <p:sldId id="859" r:id="rId8"/>
    <p:sldId id="857" r:id="rId9"/>
    <p:sldId id="858" r:id="rId10"/>
    <p:sldId id="860" r:id="rId11"/>
    <p:sldId id="852" r:id="rId12"/>
    <p:sldId id="790" r:id="rId13"/>
    <p:sldId id="824" r:id="rId14"/>
    <p:sldId id="826" r:id="rId15"/>
    <p:sldId id="820" r:id="rId16"/>
    <p:sldId id="831" r:id="rId17"/>
    <p:sldId id="834" r:id="rId18"/>
    <p:sldId id="844" r:id="rId19"/>
    <p:sldId id="845" r:id="rId20"/>
    <p:sldId id="846" r:id="rId21"/>
    <p:sldId id="842" r:id="rId22"/>
    <p:sldId id="839" r:id="rId23"/>
    <p:sldId id="835" r:id="rId24"/>
    <p:sldId id="840" r:id="rId25"/>
    <p:sldId id="836" r:id="rId26"/>
    <p:sldId id="817" r:id="rId27"/>
    <p:sldId id="802" r:id="rId28"/>
    <p:sldId id="813" r:id="rId29"/>
    <p:sldId id="807" r:id="rId30"/>
    <p:sldId id="808" r:id="rId31"/>
    <p:sldId id="803" r:id="rId32"/>
    <p:sldId id="804" r:id="rId33"/>
    <p:sldId id="805" r:id="rId34"/>
    <p:sldId id="810" r:id="rId35"/>
    <p:sldId id="811" r:id="rId36"/>
    <p:sldId id="812" r:id="rId37"/>
    <p:sldId id="854" r:id="rId38"/>
    <p:sldId id="851" r:id="rId39"/>
    <p:sldId id="814" r:id="rId40"/>
    <p:sldId id="818" r:id="rId41"/>
    <p:sldId id="819" r:id="rId42"/>
    <p:sldId id="821" r:id="rId43"/>
    <p:sldId id="822" r:id="rId44"/>
    <p:sldId id="823" r:id="rId45"/>
    <p:sldId id="827" r:id="rId46"/>
    <p:sldId id="828" r:id="rId47"/>
    <p:sldId id="829" r:id="rId48"/>
    <p:sldId id="830" r:id="rId49"/>
    <p:sldId id="841" r:id="rId50"/>
    <p:sldId id="816" r:id="rId51"/>
    <p:sldId id="825" r:id="rId52"/>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F7C80"/>
    <a:srgbClr val="0086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44" autoAdjust="0"/>
    <p:restoredTop sz="87184" autoAdjust="0"/>
  </p:normalViewPr>
  <p:slideViewPr>
    <p:cSldViewPr>
      <p:cViewPr varScale="1">
        <p:scale>
          <a:sx n="80" d="100"/>
          <a:sy n="80" d="100"/>
        </p:scale>
        <p:origin x="1176" y="90"/>
      </p:cViewPr>
      <p:guideLst>
        <p:guide orient="horz" pos="2160"/>
        <p:guide pos="2880"/>
      </p:guideLst>
    </p:cSldViewPr>
  </p:slideViewPr>
  <p:outlineViewPr>
    <p:cViewPr>
      <p:scale>
        <a:sx n="33" d="100"/>
        <a:sy n="33" d="100"/>
      </p:scale>
      <p:origin x="84" y="0"/>
    </p:cViewPr>
  </p:outlineViewPr>
  <p:notesTextViewPr>
    <p:cViewPr>
      <p:scale>
        <a:sx n="3" d="2"/>
        <a:sy n="3" d="2"/>
      </p:scale>
      <p:origin x="0" y="0"/>
    </p:cViewPr>
  </p:notesTextViewPr>
  <p:sorterViewPr>
    <p:cViewPr>
      <p:scale>
        <a:sx n="100" d="100"/>
        <a:sy n="100" d="100"/>
      </p:scale>
      <p:origin x="0" y="-714"/>
    </p:cViewPr>
  </p:sorter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bar"/>
        <c:grouping val="clustered"/>
        <c:varyColors val="0"/>
        <c:ser>
          <c:idx val="0"/>
          <c:order val="0"/>
          <c:tx>
            <c:strRef>
              <c:f>Sheet1!$B$1</c:f>
              <c:strCache>
                <c:ptCount val="1"/>
                <c:pt idx="0">
                  <c:v>早出</c:v>
                </c:pt>
              </c:strCache>
            </c:strRef>
          </c:tx>
          <c:spPr>
            <a:solidFill>
              <a:schemeClr val="accent1"/>
            </a:solidFill>
            <a:ln>
              <a:noFill/>
            </a:ln>
            <a:effectLst/>
          </c:spPr>
          <c:invertIfNegative val="0"/>
          <c:cat>
            <c:strRef>
              <c:f>Sheet1!$A$2:$A$6</c:f>
              <c:strCache>
                <c:ptCount val="5"/>
                <c:pt idx="0">
                  <c:v>金曜日</c:v>
                </c:pt>
                <c:pt idx="1">
                  <c:v>木曜日</c:v>
                </c:pt>
                <c:pt idx="2">
                  <c:v>水曜日</c:v>
                </c:pt>
                <c:pt idx="3">
                  <c:v>火曜日</c:v>
                </c:pt>
                <c:pt idx="4">
                  <c:v>月曜日</c:v>
                </c:pt>
              </c:strCache>
            </c:strRef>
          </c:cat>
          <c:val>
            <c:numRef>
              <c:f>Sheet1!$B$2:$B$6</c:f>
              <c:numCache>
                <c:formatCode>General</c:formatCode>
                <c:ptCount val="5"/>
                <c:pt idx="0">
                  <c:v>0.5</c:v>
                </c:pt>
                <c:pt idx="1">
                  <c:v>1</c:v>
                </c:pt>
                <c:pt idx="2">
                  <c:v>1</c:v>
                </c:pt>
                <c:pt idx="3">
                  <c:v>0.5</c:v>
                </c:pt>
                <c:pt idx="4">
                  <c:v>0.3</c:v>
                </c:pt>
              </c:numCache>
            </c:numRef>
          </c:val>
          <c:extLst>
            <c:ext xmlns:c16="http://schemas.microsoft.com/office/drawing/2014/chart" uri="{C3380CC4-5D6E-409C-BE32-E72D297353CC}">
              <c16:uniqueId val="{00000000-1368-4336-AF00-7F7E7A126D91}"/>
            </c:ext>
          </c:extLst>
        </c:ser>
        <c:ser>
          <c:idx val="1"/>
          <c:order val="1"/>
          <c:tx>
            <c:strRef>
              <c:f>Sheet1!$C$1</c:f>
              <c:strCache>
                <c:ptCount val="1"/>
                <c:pt idx="0">
                  <c:v>残業</c:v>
                </c:pt>
              </c:strCache>
            </c:strRef>
          </c:tx>
          <c:spPr>
            <a:solidFill>
              <a:schemeClr val="accent2"/>
            </a:solidFill>
            <a:ln>
              <a:noFill/>
            </a:ln>
            <a:effectLst/>
          </c:spPr>
          <c:invertIfNegative val="0"/>
          <c:cat>
            <c:strRef>
              <c:f>Sheet1!$A$2:$A$6</c:f>
              <c:strCache>
                <c:ptCount val="5"/>
                <c:pt idx="0">
                  <c:v>金曜日</c:v>
                </c:pt>
                <c:pt idx="1">
                  <c:v>木曜日</c:v>
                </c:pt>
                <c:pt idx="2">
                  <c:v>水曜日</c:v>
                </c:pt>
                <c:pt idx="3">
                  <c:v>火曜日</c:v>
                </c:pt>
                <c:pt idx="4">
                  <c:v>月曜日</c:v>
                </c:pt>
              </c:strCache>
            </c:strRef>
          </c:cat>
          <c:val>
            <c:numRef>
              <c:f>Sheet1!$C$2:$C$6</c:f>
              <c:numCache>
                <c:formatCode>General</c:formatCode>
                <c:ptCount val="5"/>
                <c:pt idx="0">
                  <c:v>0.5</c:v>
                </c:pt>
                <c:pt idx="1">
                  <c:v>4.4000000000000004</c:v>
                </c:pt>
                <c:pt idx="2">
                  <c:v>3.5</c:v>
                </c:pt>
                <c:pt idx="3">
                  <c:v>2.8</c:v>
                </c:pt>
                <c:pt idx="4">
                  <c:v>2</c:v>
                </c:pt>
              </c:numCache>
            </c:numRef>
          </c:val>
          <c:extLst>
            <c:ext xmlns:c16="http://schemas.microsoft.com/office/drawing/2014/chart" uri="{C3380CC4-5D6E-409C-BE32-E72D297353CC}">
              <c16:uniqueId val="{00000001-1368-4336-AF00-7F7E7A126D91}"/>
            </c:ext>
          </c:extLst>
        </c:ser>
        <c:ser>
          <c:idx val="2"/>
          <c:order val="2"/>
          <c:tx>
            <c:strRef>
              <c:f>Sheet1!$D$1</c:f>
              <c:strCache>
                <c:ptCount val="1"/>
                <c:pt idx="0">
                  <c:v>早残</c:v>
                </c:pt>
              </c:strCache>
            </c:strRef>
          </c:tx>
          <c:spPr>
            <a:solidFill>
              <a:schemeClr val="accent3"/>
            </a:solidFill>
            <a:ln>
              <a:noFill/>
            </a:ln>
            <a:effectLst/>
          </c:spPr>
          <c:invertIfNegative val="0"/>
          <c:cat>
            <c:strRef>
              <c:f>Sheet1!$A$2:$A$6</c:f>
              <c:strCache>
                <c:ptCount val="5"/>
                <c:pt idx="0">
                  <c:v>金曜日</c:v>
                </c:pt>
                <c:pt idx="1">
                  <c:v>木曜日</c:v>
                </c:pt>
                <c:pt idx="2">
                  <c:v>水曜日</c:v>
                </c:pt>
                <c:pt idx="3">
                  <c:v>火曜日</c:v>
                </c:pt>
                <c:pt idx="4">
                  <c:v>月曜日</c:v>
                </c:pt>
              </c:strCache>
            </c:strRef>
          </c:cat>
          <c:val>
            <c:numRef>
              <c:f>Sheet1!$D$2:$D$6</c:f>
              <c:numCache>
                <c:formatCode>General</c:formatCode>
                <c:ptCount val="5"/>
                <c:pt idx="0">
                  <c:v>1</c:v>
                </c:pt>
                <c:pt idx="1">
                  <c:v>5.4</c:v>
                </c:pt>
                <c:pt idx="2">
                  <c:v>4.5</c:v>
                </c:pt>
                <c:pt idx="3">
                  <c:v>3.3</c:v>
                </c:pt>
                <c:pt idx="4">
                  <c:v>2.2999999999999998</c:v>
                </c:pt>
              </c:numCache>
            </c:numRef>
          </c:val>
          <c:extLst>
            <c:ext xmlns:c16="http://schemas.microsoft.com/office/drawing/2014/chart" uri="{C3380CC4-5D6E-409C-BE32-E72D297353CC}">
              <c16:uniqueId val="{00000002-1368-4336-AF00-7F7E7A126D91}"/>
            </c:ext>
          </c:extLst>
        </c:ser>
        <c:dLbls>
          <c:showLegendKey val="0"/>
          <c:showVal val="0"/>
          <c:showCatName val="0"/>
          <c:showSerName val="0"/>
          <c:showPercent val="0"/>
          <c:showBubbleSize val="0"/>
        </c:dLbls>
        <c:gapWidth val="182"/>
        <c:axId val="479053952"/>
        <c:axId val="479054608"/>
      </c:barChart>
      <c:catAx>
        <c:axId val="4790539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9054608"/>
        <c:crosses val="autoZero"/>
        <c:auto val="1"/>
        <c:lblAlgn val="ctr"/>
        <c:lblOffset val="100"/>
        <c:noMultiLvlLbl val="0"/>
      </c:catAx>
      <c:valAx>
        <c:axId val="4790546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9053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bar"/>
        <c:grouping val="clustered"/>
        <c:varyColors val="0"/>
        <c:ser>
          <c:idx val="0"/>
          <c:order val="0"/>
          <c:tx>
            <c:strRef>
              <c:f>Sheet1!$B$1</c:f>
              <c:strCache>
                <c:ptCount val="1"/>
                <c:pt idx="0">
                  <c:v>早出</c:v>
                </c:pt>
              </c:strCache>
            </c:strRef>
          </c:tx>
          <c:spPr>
            <a:solidFill>
              <a:schemeClr val="accent1"/>
            </a:solidFill>
            <a:ln>
              <a:noFill/>
            </a:ln>
            <a:effectLst/>
          </c:spPr>
          <c:invertIfNegative val="0"/>
          <c:cat>
            <c:strRef>
              <c:f>Sheet1!$A$2:$A$6</c:f>
              <c:strCache>
                <c:ptCount val="5"/>
                <c:pt idx="0">
                  <c:v>チームE</c:v>
                </c:pt>
                <c:pt idx="1">
                  <c:v>チームD</c:v>
                </c:pt>
                <c:pt idx="2">
                  <c:v>チームC</c:v>
                </c:pt>
                <c:pt idx="3">
                  <c:v>チームB</c:v>
                </c:pt>
                <c:pt idx="4">
                  <c:v>チームA</c:v>
                </c:pt>
              </c:strCache>
            </c:strRef>
          </c:cat>
          <c:val>
            <c:numRef>
              <c:f>Sheet1!$B$2:$B$6</c:f>
              <c:numCache>
                <c:formatCode>General</c:formatCode>
                <c:ptCount val="5"/>
                <c:pt idx="0">
                  <c:v>2</c:v>
                </c:pt>
                <c:pt idx="1">
                  <c:v>0.1</c:v>
                </c:pt>
                <c:pt idx="2">
                  <c:v>0.5</c:v>
                </c:pt>
                <c:pt idx="3">
                  <c:v>1.5</c:v>
                </c:pt>
                <c:pt idx="4">
                  <c:v>0.5</c:v>
                </c:pt>
              </c:numCache>
            </c:numRef>
          </c:val>
          <c:extLst>
            <c:ext xmlns:c16="http://schemas.microsoft.com/office/drawing/2014/chart" uri="{C3380CC4-5D6E-409C-BE32-E72D297353CC}">
              <c16:uniqueId val="{00000000-1368-4336-AF00-7F7E7A126D91}"/>
            </c:ext>
          </c:extLst>
        </c:ser>
        <c:ser>
          <c:idx val="1"/>
          <c:order val="1"/>
          <c:tx>
            <c:strRef>
              <c:f>Sheet1!$C$1</c:f>
              <c:strCache>
                <c:ptCount val="1"/>
                <c:pt idx="0">
                  <c:v>残業</c:v>
                </c:pt>
              </c:strCache>
            </c:strRef>
          </c:tx>
          <c:spPr>
            <a:solidFill>
              <a:schemeClr val="accent2"/>
            </a:solidFill>
            <a:ln>
              <a:noFill/>
            </a:ln>
            <a:effectLst/>
          </c:spPr>
          <c:invertIfNegative val="0"/>
          <c:cat>
            <c:strRef>
              <c:f>Sheet1!$A$2:$A$6</c:f>
              <c:strCache>
                <c:ptCount val="5"/>
                <c:pt idx="0">
                  <c:v>チームE</c:v>
                </c:pt>
                <c:pt idx="1">
                  <c:v>チームD</c:v>
                </c:pt>
                <c:pt idx="2">
                  <c:v>チームC</c:v>
                </c:pt>
                <c:pt idx="3">
                  <c:v>チームB</c:v>
                </c:pt>
                <c:pt idx="4">
                  <c:v>チームA</c:v>
                </c:pt>
              </c:strCache>
            </c:strRef>
          </c:cat>
          <c:val>
            <c:numRef>
              <c:f>Sheet1!$C$2:$C$6</c:f>
              <c:numCache>
                <c:formatCode>General</c:formatCode>
                <c:ptCount val="5"/>
                <c:pt idx="0">
                  <c:v>0.1</c:v>
                </c:pt>
                <c:pt idx="1">
                  <c:v>1.5</c:v>
                </c:pt>
                <c:pt idx="2">
                  <c:v>2.5</c:v>
                </c:pt>
                <c:pt idx="3">
                  <c:v>0.5</c:v>
                </c:pt>
                <c:pt idx="4">
                  <c:v>4.5</c:v>
                </c:pt>
              </c:numCache>
            </c:numRef>
          </c:val>
          <c:extLst>
            <c:ext xmlns:c16="http://schemas.microsoft.com/office/drawing/2014/chart" uri="{C3380CC4-5D6E-409C-BE32-E72D297353CC}">
              <c16:uniqueId val="{00000001-1368-4336-AF00-7F7E7A126D91}"/>
            </c:ext>
          </c:extLst>
        </c:ser>
        <c:ser>
          <c:idx val="2"/>
          <c:order val="2"/>
          <c:tx>
            <c:strRef>
              <c:f>Sheet1!$D$1</c:f>
              <c:strCache>
                <c:ptCount val="1"/>
                <c:pt idx="0">
                  <c:v>早残</c:v>
                </c:pt>
              </c:strCache>
            </c:strRef>
          </c:tx>
          <c:spPr>
            <a:solidFill>
              <a:schemeClr val="accent3"/>
            </a:solidFill>
            <a:ln>
              <a:noFill/>
            </a:ln>
            <a:effectLst/>
          </c:spPr>
          <c:invertIfNegative val="0"/>
          <c:cat>
            <c:strRef>
              <c:f>Sheet1!$A$2:$A$6</c:f>
              <c:strCache>
                <c:ptCount val="5"/>
                <c:pt idx="0">
                  <c:v>チームE</c:v>
                </c:pt>
                <c:pt idx="1">
                  <c:v>チームD</c:v>
                </c:pt>
                <c:pt idx="2">
                  <c:v>チームC</c:v>
                </c:pt>
                <c:pt idx="3">
                  <c:v>チームB</c:v>
                </c:pt>
                <c:pt idx="4">
                  <c:v>チームA</c:v>
                </c:pt>
              </c:strCache>
            </c:strRef>
          </c:cat>
          <c:val>
            <c:numRef>
              <c:f>Sheet1!$D$2:$D$6</c:f>
              <c:numCache>
                <c:formatCode>General</c:formatCode>
                <c:ptCount val="5"/>
                <c:pt idx="0">
                  <c:v>2.1</c:v>
                </c:pt>
                <c:pt idx="1">
                  <c:v>1.6</c:v>
                </c:pt>
                <c:pt idx="2">
                  <c:v>3</c:v>
                </c:pt>
                <c:pt idx="3">
                  <c:v>2</c:v>
                </c:pt>
                <c:pt idx="4">
                  <c:v>5</c:v>
                </c:pt>
              </c:numCache>
            </c:numRef>
          </c:val>
          <c:extLst>
            <c:ext xmlns:c16="http://schemas.microsoft.com/office/drawing/2014/chart" uri="{C3380CC4-5D6E-409C-BE32-E72D297353CC}">
              <c16:uniqueId val="{00000002-1368-4336-AF00-7F7E7A126D91}"/>
            </c:ext>
          </c:extLst>
        </c:ser>
        <c:dLbls>
          <c:showLegendKey val="0"/>
          <c:showVal val="0"/>
          <c:showCatName val="0"/>
          <c:showSerName val="0"/>
          <c:showPercent val="0"/>
          <c:showBubbleSize val="0"/>
        </c:dLbls>
        <c:gapWidth val="182"/>
        <c:axId val="479053952"/>
        <c:axId val="479054608"/>
      </c:barChart>
      <c:catAx>
        <c:axId val="4790539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9054608"/>
        <c:crosses val="autoZero"/>
        <c:auto val="1"/>
        <c:lblAlgn val="ctr"/>
        <c:lblOffset val="100"/>
        <c:noMultiLvlLbl val="0"/>
      </c:catAx>
      <c:valAx>
        <c:axId val="4790546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4790539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Sheet1!$A$2:$A$9</c:f>
              <c:strCache>
                <c:ptCount val="8"/>
                <c:pt idx="0">
                  <c:v>入社年度</c:v>
                </c:pt>
                <c:pt idx="1">
                  <c:v>居室の階数</c:v>
                </c:pt>
                <c:pt idx="2">
                  <c:v>チームの人数</c:v>
                </c:pt>
                <c:pt idx="3">
                  <c:v>管理職の残業時間</c:v>
                </c:pt>
                <c:pt idx="4">
                  <c:v>検討会発表回数</c:v>
                </c:pt>
                <c:pt idx="5">
                  <c:v>実験室との距離</c:v>
                </c:pt>
                <c:pt idx="6">
                  <c:v>メール送信数</c:v>
                </c:pt>
                <c:pt idx="7">
                  <c:v>メール受信数</c:v>
                </c:pt>
              </c:strCache>
            </c:strRef>
          </c:cat>
          <c:val>
            <c:numRef>
              <c:f>Sheet1!$B$2:$B$9</c:f>
              <c:numCache>
                <c:formatCode>General</c:formatCode>
                <c:ptCount val="8"/>
                <c:pt idx="0">
                  <c:v>1.2</c:v>
                </c:pt>
                <c:pt idx="1">
                  <c:v>0.5</c:v>
                </c:pt>
                <c:pt idx="2">
                  <c:v>3.3</c:v>
                </c:pt>
                <c:pt idx="3">
                  <c:v>0.88</c:v>
                </c:pt>
                <c:pt idx="4">
                  <c:v>3.5</c:v>
                </c:pt>
                <c:pt idx="5">
                  <c:v>1.5</c:v>
                </c:pt>
                <c:pt idx="6">
                  <c:v>1.1000000000000001</c:v>
                </c:pt>
                <c:pt idx="7">
                  <c:v>0.1</c:v>
                </c:pt>
              </c:numCache>
            </c:numRef>
          </c:val>
          <c:extLst>
            <c:ext xmlns:c16="http://schemas.microsoft.com/office/drawing/2014/chart" uri="{C3380CC4-5D6E-409C-BE32-E72D297353CC}">
              <c16:uniqueId val="{00000000-260A-4815-B6CB-81C3B6EC2E1F}"/>
            </c:ext>
          </c:extLst>
        </c:ser>
        <c:dLbls>
          <c:showLegendKey val="0"/>
          <c:showVal val="0"/>
          <c:showCatName val="0"/>
          <c:showSerName val="0"/>
          <c:showPercent val="0"/>
          <c:showBubbleSize val="0"/>
        </c:dLbls>
        <c:gapWidth val="219"/>
        <c:overlap val="-27"/>
        <c:axId val="647985072"/>
        <c:axId val="647987040"/>
      </c:barChart>
      <c:catAx>
        <c:axId val="647985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47987040"/>
        <c:crosses val="autoZero"/>
        <c:auto val="1"/>
        <c:lblAlgn val="ctr"/>
        <c:lblOffset val="100"/>
        <c:noMultiLvlLbl val="0"/>
      </c:catAx>
      <c:valAx>
        <c:axId val="647987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647985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D297CC54-3FFF-4A8D-AA37-893979DC91AC}" type="datetimeFigureOut">
              <a:rPr kumimoji="1" lang="ja-JP" altLang="en-US" smtClean="0"/>
              <a:pPr/>
              <a:t>2019/6/10</a:t>
            </a:fld>
            <a:endParaRPr kumimoji="1" lang="ja-JP" altLang="en-US"/>
          </a:p>
        </p:txBody>
      </p:sp>
      <p:sp>
        <p:nvSpPr>
          <p:cNvPr id="4" name="スライド イメージ プレースホル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0C73DD5D-D736-447A-9810-26FA9A6EFDBC}"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sz="200" dirty="0"/>
          </a:p>
        </p:txBody>
      </p:sp>
      <p:sp>
        <p:nvSpPr>
          <p:cNvPr id="4" name="スライド番号プレースホルダ 3"/>
          <p:cNvSpPr>
            <a:spLocks noGrp="1"/>
          </p:cNvSpPr>
          <p:nvPr>
            <p:ph type="sldNum" sz="quarter" idx="10"/>
          </p:nvPr>
        </p:nvSpPr>
        <p:spPr/>
        <p:txBody>
          <a:bodyPr/>
          <a:lstStyle/>
          <a:p>
            <a:fld id="{0C73DD5D-D736-447A-9810-26FA9A6EFDBC}" type="slidenum">
              <a:rPr kumimoji="1" lang="ja-JP" altLang="en-US" smtClean="0"/>
              <a:pPr/>
              <a:t>1</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73DD5D-D736-447A-9810-26FA9A6EFDBC}" type="slidenum">
              <a:rPr kumimoji="1" lang="ja-JP" altLang="en-US" smtClean="0"/>
              <a:pPr/>
              <a:t>12</a:t>
            </a:fld>
            <a:endParaRPr kumimoji="1" lang="ja-JP" altLang="en-US"/>
          </a:p>
        </p:txBody>
      </p:sp>
    </p:spTree>
    <p:extLst>
      <p:ext uri="{BB962C8B-B14F-4D97-AF65-F5344CB8AC3E}">
        <p14:creationId xmlns:p14="http://schemas.microsoft.com/office/powerpoint/2010/main" val="266080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73DD5D-D736-447A-9810-26FA9A6EFDBC}" type="slidenum">
              <a:rPr kumimoji="1" lang="ja-JP" altLang="en-US" smtClean="0"/>
              <a:pPr/>
              <a:t>26</a:t>
            </a:fld>
            <a:endParaRPr kumimoji="1" lang="ja-JP" altLang="en-US"/>
          </a:p>
        </p:txBody>
      </p:sp>
    </p:spTree>
    <p:extLst>
      <p:ext uri="{BB962C8B-B14F-4D97-AF65-F5344CB8AC3E}">
        <p14:creationId xmlns:p14="http://schemas.microsoft.com/office/powerpoint/2010/main" val="116595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73DD5D-D736-447A-9810-26FA9A6EFDBC}" type="slidenum">
              <a:rPr kumimoji="1" lang="ja-JP" altLang="en-US" smtClean="0"/>
              <a:pPr/>
              <a:t>37</a:t>
            </a:fld>
            <a:endParaRPr kumimoji="1" lang="ja-JP" altLang="en-US"/>
          </a:p>
        </p:txBody>
      </p:sp>
    </p:spTree>
    <p:extLst>
      <p:ext uri="{BB962C8B-B14F-4D97-AF65-F5344CB8AC3E}">
        <p14:creationId xmlns:p14="http://schemas.microsoft.com/office/powerpoint/2010/main" val="3770218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9F51BEFB-FC10-4BDA-8933-C32D8D3C42E6}" type="datetimeFigureOut">
              <a:rPr kumimoji="1" lang="ja-JP" altLang="en-US" smtClean="0"/>
              <a:pPr/>
              <a:t>2019/6/10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F51BEFB-FC10-4BDA-8933-C32D8D3C42E6}" type="datetimeFigureOut">
              <a:rPr kumimoji="1" lang="ja-JP" altLang="en-US" smtClean="0"/>
              <a:pPr/>
              <a:t>2019/6/10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F51BEFB-FC10-4BDA-8933-C32D8D3C42E6}" type="datetimeFigureOut">
              <a:rPr kumimoji="1" lang="ja-JP" altLang="en-US" smtClean="0"/>
              <a:pPr/>
              <a:t>2019/6/10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lvl1pPr>
              <a:defRPr sz="4000"/>
            </a:lvl1pPr>
          </a:lstStyle>
          <a:p>
            <a:r>
              <a:rPr kumimoji="1" lang="ja-JP" altLang="en-US"/>
              <a:t>マスタ タイトルの書式設定</a:t>
            </a:r>
            <a:endParaRPr kumimoji="1" lang="ja-JP" altLang="en-US" dirty="0"/>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9F51BEFB-FC10-4BDA-8933-C32D8D3C42E6}" type="datetimeFigureOut">
              <a:rPr kumimoji="1" lang="ja-JP" altLang="en-US" smtClean="0"/>
              <a:pPr/>
              <a:t>2019/6/10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9F51BEFB-FC10-4BDA-8933-C32D8D3C42E6}" type="datetimeFigureOut">
              <a:rPr kumimoji="1" lang="ja-JP" altLang="en-US" smtClean="0"/>
              <a:pPr/>
              <a:t>2019/6/10</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lvl1pPr>
              <a:defRPr sz="4000"/>
            </a:lvl1pPr>
          </a:lstStyle>
          <a:p>
            <a:r>
              <a:rPr kumimoji="1"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9F51BEFB-FC10-4BDA-8933-C32D8D3C42E6}" type="datetimeFigureOut">
              <a:rPr kumimoji="1" lang="ja-JP" altLang="en-US" smtClean="0"/>
              <a:pPr/>
              <a:t>2019/6/10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lvl1pPr>
              <a:defRPr sz="4000"/>
            </a:lvl1pPr>
          </a:lstStyle>
          <a:p>
            <a:r>
              <a:rPr kumimoji="1"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9F51BEFB-FC10-4BDA-8933-C32D8D3C42E6}" type="datetimeFigureOut">
              <a:rPr kumimoji="1" lang="ja-JP" altLang="en-US" smtClean="0"/>
              <a:pPr/>
              <a:t>2019/6/10</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3" name="日付プレースホルダ 2"/>
          <p:cNvSpPr>
            <a:spLocks noGrp="1"/>
          </p:cNvSpPr>
          <p:nvPr>
            <p:ph type="dt" sz="half" idx="10"/>
          </p:nvPr>
        </p:nvSpPr>
        <p:spPr/>
        <p:txBody>
          <a:bodyPr/>
          <a:lstStyle/>
          <a:p>
            <a:fld id="{9F51BEFB-FC10-4BDA-8933-C32D8D3C42E6}" type="datetimeFigureOut">
              <a:rPr kumimoji="1" lang="ja-JP" altLang="en-US" smtClean="0"/>
              <a:pPr/>
              <a:t>2019/6/10</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
        <p:nvSpPr>
          <p:cNvPr id="6" name="タイトル 1"/>
          <p:cNvSpPr>
            <a:spLocks noGrp="1"/>
          </p:cNvSpPr>
          <p:nvPr>
            <p:ph type="title"/>
          </p:nvPr>
        </p:nvSpPr>
        <p:spPr>
          <a:xfrm>
            <a:off x="323528" y="116632"/>
            <a:ext cx="8363272" cy="562074"/>
          </a:xfrm>
        </p:spPr>
        <p:txBody>
          <a:bodyPr>
            <a:noAutofit/>
          </a:bodyPr>
          <a:lstStyle>
            <a:lvl1pPr algn="l">
              <a:defRPr sz="2800">
                <a:latin typeface="+mj-lt"/>
              </a:defRPr>
            </a:lvl1pPr>
          </a:lstStyle>
          <a:p>
            <a:r>
              <a:rPr kumimoji="1" lang="ja-JP" altLang="en-US" dirty="0"/>
              <a:t>マスタ タイトルの書式設定</a:t>
            </a:r>
          </a:p>
        </p:txBody>
      </p:sp>
      <p:sp>
        <p:nvSpPr>
          <p:cNvPr id="7" name="正方形/長方形 6"/>
          <p:cNvSpPr/>
          <p:nvPr userDrawn="1"/>
        </p:nvSpPr>
        <p:spPr>
          <a:xfrm>
            <a:off x="179512" y="692696"/>
            <a:ext cx="8784976" cy="72008"/>
          </a:xfrm>
          <a:prstGeom prst="rect">
            <a:avLst/>
          </a:prstGeom>
          <a:gradFill flip="none" rotWithShape="1">
            <a:gsLst>
              <a:gs pos="0">
                <a:schemeClr val="accent2">
                  <a:lumMod val="20000"/>
                  <a:lumOff val="80000"/>
                </a:schemeClr>
              </a:gs>
              <a:gs pos="50000">
                <a:srgbClr val="0070C0">
                  <a:alpha val="34000"/>
                </a:srgbClr>
              </a:gs>
              <a:gs pos="100000">
                <a:srgbClr val="7030A0"/>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9F51BEFB-FC10-4BDA-8933-C32D8D3C42E6}" type="datetimeFigureOut">
              <a:rPr kumimoji="1" lang="ja-JP" altLang="en-US" smtClean="0"/>
              <a:pPr/>
              <a:t>2019/6/10</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9F51BEFB-FC10-4BDA-8933-C32D8D3C42E6}" type="datetimeFigureOut">
              <a:rPr kumimoji="1" lang="ja-JP" altLang="en-US" smtClean="0"/>
              <a:pPr/>
              <a:t>2019/6/10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9F51BEFB-FC10-4BDA-8933-C32D8D3C42E6}" type="datetimeFigureOut">
              <a:rPr kumimoji="1" lang="ja-JP" altLang="en-US" smtClean="0"/>
              <a:pPr/>
              <a:t>2019/6/10</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85A2EA19-4A1D-40E3-A308-FE4312AEE4CF}"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 タイトルの書式設定</a:t>
            </a:r>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1BEFB-FC10-4BDA-8933-C32D8D3C42E6}" type="datetimeFigureOut">
              <a:rPr kumimoji="1" lang="ja-JP" altLang="en-US" smtClean="0"/>
              <a:pPr/>
              <a:t>2019/6/10</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2EA19-4A1D-40E3-A308-FE4312AEE4CF}"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hyperlink" Target="https://tjo.hatenablog.com/entry/2016/04/14/190000"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qiita.com/yoshizaki_kkgk/items/4448ff4a7e40ede0f4cd"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hyperlink" Target="http://www.randpy.tokyo/entry/decision_tree_theory"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http://enakai00.hatenablog.com/entry/2017/10/13/145337" TargetMode="External"/><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hyperlink" Target="https://qiita.com/wataoka/items/f46224ccccc5321543bd" TargetMode="External"/><Relationship Id="rId4" Type="http://schemas.openxmlformats.org/officeDocument/2006/relationships/hyperlink" Target="https://qiita.com/Hironsan/items/30fe09c85da8a28ebd63"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hyperlink" Target="http://norimune.net/1811"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212" y="1043735"/>
            <a:ext cx="7772400" cy="1470025"/>
          </a:xfrm>
        </p:spPr>
        <p:txBody>
          <a:bodyPr>
            <a:normAutofit/>
          </a:bodyPr>
          <a:lstStyle/>
          <a:p>
            <a:r>
              <a:rPr lang="ja-JP" altLang="en-US" sz="3600" dirty="0"/>
              <a:t>機械学習</a:t>
            </a:r>
            <a:r>
              <a:rPr kumimoji="1" lang="ja-JP" altLang="en-US" sz="3600" dirty="0"/>
              <a:t>実習会</a:t>
            </a:r>
          </a:p>
        </p:txBody>
      </p:sp>
      <p:sp>
        <p:nvSpPr>
          <p:cNvPr id="5" name="サブタイトル 4"/>
          <p:cNvSpPr>
            <a:spLocks noGrp="1"/>
          </p:cNvSpPr>
          <p:nvPr>
            <p:ph type="subTitle" idx="1"/>
          </p:nvPr>
        </p:nvSpPr>
        <p:spPr/>
        <p:txBody>
          <a:bodyPr/>
          <a:lstStyle/>
          <a:p>
            <a:r>
              <a:rPr kumimoji="1" lang="ja-JP" altLang="en-US" dirty="0"/>
              <a:t>２０１８．１２．１８</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勤務環境解析の</a:t>
            </a:r>
            <a:r>
              <a:rPr lang="ja-JP" altLang="en-US" dirty="0">
                <a:solidFill>
                  <a:srgbClr val="FF0000"/>
                </a:solidFill>
              </a:rPr>
              <a:t>イメージ</a:t>
            </a:r>
            <a:r>
              <a:rPr lang="ja-JP" altLang="en-US" dirty="0"/>
              <a:t>：変数重要度</a:t>
            </a:r>
            <a:endParaRPr kumimoji="1" lang="ja-JP" altLang="en-US" dirty="0"/>
          </a:p>
        </p:txBody>
      </p:sp>
      <p:sp>
        <p:nvSpPr>
          <p:cNvPr id="4" name="テキスト ボックス 3"/>
          <p:cNvSpPr txBox="1"/>
          <p:nvPr/>
        </p:nvSpPr>
        <p:spPr>
          <a:xfrm>
            <a:off x="1466655" y="998730"/>
            <a:ext cx="5952270" cy="400110"/>
          </a:xfrm>
          <a:prstGeom prst="rect">
            <a:avLst/>
          </a:prstGeom>
          <a:noFill/>
        </p:spPr>
        <p:txBody>
          <a:bodyPr wrap="none" rtlCol="0">
            <a:spAutoFit/>
          </a:bodyPr>
          <a:lstStyle/>
          <a:p>
            <a:r>
              <a:rPr kumimoji="1" lang="ja-JP" altLang="en-US" sz="2000" dirty="0"/>
              <a:t>残業時間に最も影響するパラメータは何か（</a:t>
            </a:r>
            <a:r>
              <a:rPr kumimoji="1" lang="ja-JP" altLang="en-US" sz="2000" dirty="0">
                <a:solidFill>
                  <a:srgbClr val="FF0000"/>
                </a:solidFill>
              </a:rPr>
              <a:t>イメージ</a:t>
            </a:r>
            <a:r>
              <a:rPr kumimoji="1" lang="ja-JP" altLang="en-US" sz="2000" dirty="0"/>
              <a:t>）</a:t>
            </a:r>
          </a:p>
        </p:txBody>
      </p:sp>
      <p:graphicFrame>
        <p:nvGraphicFramePr>
          <p:cNvPr id="7" name="グラフ 6"/>
          <p:cNvGraphicFramePr/>
          <p:nvPr>
            <p:extLst>
              <p:ext uri="{D42A27DB-BD31-4B8C-83A1-F6EECF244321}">
                <p14:modId xmlns:p14="http://schemas.microsoft.com/office/powerpoint/2010/main" val="1711952322"/>
              </p:ext>
            </p:extLst>
          </p:nvPr>
        </p:nvGraphicFramePr>
        <p:xfrm>
          <a:off x="521551" y="1398839"/>
          <a:ext cx="7965884" cy="48654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285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今日の内容</a:t>
            </a:r>
            <a:endParaRPr kumimoji="1" lang="ja-JP" altLang="en-US" dirty="0"/>
          </a:p>
        </p:txBody>
      </p:sp>
      <p:sp>
        <p:nvSpPr>
          <p:cNvPr id="3" name="テキスト ボックス 2"/>
          <p:cNvSpPr txBox="1"/>
          <p:nvPr/>
        </p:nvSpPr>
        <p:spPr>
          <a:xfrm>
            <a:off x="248573" y="1158715"/>
            <a:ext cx="5561138" cy="4770537"/>
          </a:xfrm>
          <a:prstGeom prst="rect">
            <a:avLst/>
          </a:prstGeom>
          <a:noFill/>
        </p:spPr>
        <p:txBody>
          <a:bodyPr wrap="none" rtlCol="0">
            <a:spAutoFit/>
          </a:bodyPr>
          <a:lstStyle/>
          <a:p>
            <a:r>
              <a:rPr kumimoji="1" lang="ja-JP" altLang="en-US" sz="3200" dirty="0"/>
              <a:t>・前回の復習</a:t>
            </a:r>
            <a:endParaRPr kumimoji="1" lang="en-US" altLang="ja-JP" sz="3200" dirty="0"/>
          </a:p>
          <a:p>
            <a:endParaRPr lang="en-US" altLang="ja-JP" sz="3200" dirty="0">
              <a:solidFill>
                <a:schemeClr val="bg1">
                  <a:lumMod val="75000"/>
                </a:schemeClr>
              </a:solidFill>
            </a:endParaRPr>
          </a:p>
          <a:p>
            <a:r>
              <a:rPr kumimoji="1" lang="ja-JP" altLang="en-US" sz="3200" dirty="0">
                <a:solidFill>
                  <a:schemeClr val="bg1">
                    <a:lumMod val="75000"/>
                  </a:schemeClr>
                </a:solidFill>
              </a:rPr>
              <a:t>・アルゴリズムの基礎</a:t>
            </a:r>
            <a:endParaRPr kumimoji="1" lang="en-US" altLang="ja-JP" sz="3200" dirty="0">
              <a:solidFill>
                <a:schemeClr val="bg1">
                  <a:lumMod val="75000"/>
                </a:schemeClr>
              </a:solidFill>
            </a:endParaRPr>
          </a:p>
          <a:p>
            <a:r>
              <a:rPr lang="ja-JP" altLang="en-US" sz="2400" dirty="0">
                <a:solidFill>
                  <a:schemeClr val="bg1">
                    <a:lumMod val="75000"/>
                  </a:schemeClr>
                </a:solidFill>
              </a:rPr>
              <a:t>　決定木分析</a:t>
            </a:r>
            <a:endParaRPr lang="en-US" altLang="ja-JP" sz="2400" dirty="0">
              <a:solidFill>
                <a:schemeClr val="bg1">
                  <a:lumMod val="75000"/>
                </a:schemeClr>
              </a:solidFill>
            </a:endParaRPr>
          </a:p>
          <a:p>
            <a:r>
              <a:rPr kumimoji="1" lang="ja-JP" altLang="en-US" sz="2400" dirty="0">
                <a:solidFill>
                  <a:schemeClr val="bg1">
                    <a:lumMod val="75000"/>
                  </a:schemeClr>
                </a:solidFill>
              </a:rPr>
              <a:t>　サポートベクターマシン</a:t>
            </a:r>
            <a:endParaRPr kumimoji="1" lang="en-US" altLang="ja-JP" sz="2400" dirty="0">
              <a:solidFill>
                <a:schemeClr val="bg1">
                  <a:lumMod val="75000"/>
                </a:schemeClr>
              </a:solidFill>
            </a:endParaRPr>
          </a:p>
          <a:p>
            <a:endParaRPr lang="en-US" altLang="ja-JP" sz="3200" dirty="0">
              <a:solidFill>
                <a:schemeClr val="bg1">
                  <a:lumMod val="75000"/>
                </a:schemeClr>
              </a:solidFill>
            </a:endParaRPr>
          </a:p>
          <a:p>
            <a:endParaRPr lang="en-US" altLang="ja-JP" sz="3200" dirty="0">
              <a:solidFill>
                <a:schemeClr val="bg1">
                  <a:lumMod val="75000"/>
                </a:schemeClr>
              </a:solidFill>
            </a:endParaRPr>
          </a:p>
          <a:p>
            <a:r>
              <a:rPr kumimoji="1" lang="ja-JP" altLang="en-US" sz="3200" dirty="0">
                <a:solidFill>
                  <a:schemeClr val="bg1">
                    <a:lumMod val="75000"/>
                  </a:schemeClr>
                </a:solidFill>
              </a:rPr>
              <a:t>・機械学習</a:t>
            </a:r>
            <a:r>
              <a:rPr lang="ja-JP" altLang="en-US" sz="3200" dirty="0">
                <a:solidFill>
                  <a:schemeClr val="bg1">
                    <a:lumMod val="75000"/>
                  </a:schemeClr>
                </a:solidFill>
              </a:rPr>
              <a:t>を何に活用すべきか</a:t>
            </a:r>
            <a:endParaRPr lang="en-US" altLang="ja-JP" sz="3200" dirty="0">
              <a:solidFill>
                <a:schemeClr val="bg1">
                  <a:lumMod val="75000"/>
                </a:schemeClr>
              </a:solidFill>
            </a:endParaRPr>
          </a:p>
          <a:p>
            <a:r>
              <a:rPr lang="ja-JP" altLang="en-US" sz="3200" dirty="0">
                <a:solidFill>
                  <a:schemeClr val="bg1">
                    <a:lumMod val="75000"/>
                  </a:schemeClr>
                </a:solidFill>
              </a:rPr>
              <a:t>  機械学習が適した分野とは</a:t>
            </a:r>
            <a:endParaRPr kumimoji="1" lang="en-US" altLang="ja-JP" sz="3200" dirty="0">
              <a:solidFill>
                <a:schemeClr val="bg1">
                  <a:lumMod val="75000"/>
                </a:schemeClr>
              </a:solidFill>
            </a:endParaRPr>
          </a:p>
          <a:p>
            <a:endParaRPr lang="en-US" altLang="ja-JP" sz="3200" dirty="0"/>
          </a:p>
        </p:txBody>
      </p:sp>
    </p:spTree>
    <p:extLst>
      <p:ext uri="{BB962C8B-B14F-4D97-AF65-F5344CB8AC3E}">
        <p14:creationId xmlns:p14="http://schemas.microsoft.com/office/powerpoint/2010/main" val="2552161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前回の復習</a:t>
            </a:r>
          </a:p>
        </p:txBody>
      </p:sp>
      <p:pic>
        <p:nvPicPr>
          <p:cNvPr id="1026" name="Picture 2" descr="ãanacondaãã®ç»åæ¤ç´¢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635" y="2742049"/>
            <a:ext cx="2438400" cy="17049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Scikit learn logo small.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7105" y="3023955"/>
            <a:ext cx="2119303" cy="1141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235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CSV</a:t>
            </a:r>
            <a:r>
              <a:rPr lang="ja-JP" altLang="en-US" dirty="0"/>
              <a:t>データの解析プログラムを実行した</a:t>
            </a:r>
            <a:endParaRPr kumimoji="1" lang="ja-JP" altLang="en-US" dirty="0"/>
          </a:p>
        </p:txBody>
      </p:sp>
      <p:grpSp>
        <p:nvGrpSpPr>
          <p:cNvPr id="23" name="グループ化 22"/>
          <p:cNvGrpSpPr/>
          <p:nvPr/>
        </p:nvGrpSpPr>
        <p:grpSpPr>
          <a:xfrm>
            <a:off x="1510231" y="993589"/>
            <a:ext cx="5556235" cy="4132503"/>
            <a:chOff x="1510231" y="993589"/>
            <a:chExt cx="5556235" cy="4132503"/>
          </a:xfrm>
        </p:grpSpPr>
        <p:pic>
          <p:nvPicPr>
            <p:cNvPr id="22" name="図 21"/>
            <p:cNvPicPr>
              <a:picLocks noChangeAspect="1"/>
            </p:cNvPicPr>
            <p:nvPr/>
          </p:nvPicPr>
          <p:blipFill>
            <a:blip r:embed="rId2"/>
            <a:stretch>
              <a:fillRect/>
            </a:stretch>
          </p:blipFill>
          <p:spPr>
            <a:xfrm>
              <a:off x="1510231" y="997152"/>
              <a:ext cx="3173573" cy="4128940"/>
            </a:xfrm>
            <a:prstGeom prst="rect">
              <a:avLst/>
            </a:prstGeom>
            <a:ln w="12700">
              <a:solidFill>
                <a:schemeClr val="tx1"/>
              </a:solidFill>
            </a:ln>
          </p:spPr>
        </p:pic>
        <p:pic>
          <p:nvPicPr>
            <p:cNvPr id="21" name="図 20"/>
            <p:cNvPicPr>
              <a:picLocks noChangeAspect="1"/>
            </p:cNvPicPr>
            <p:nvPr/>
          </p:nvPicPr>
          <p:blipFill>
            <a:blip r:embed="rId3"/>
            <a:stretch>
              <a:fillRect/>
            </a:stretch>
          </p:blipFill>
          <p:spPr>
            <a:xfrm>
              <a:off x="4683804" y="995599"/>
              <a:ext cx="2382662" cy="4128483"/>
            </a:xfrm>
            <a:prstGeom prst="rect">
              <a:avLst/>
            </a:prstGeom>
          </p:spPr>
        </p:pic>
        <p:sp>
          <p:nvSpPr>
            <p:cNvPr id="4" name="正方形/長方形 3"/>
            <p:cNvSpPr/>
            <p:nvPr/>
          </p:nvSpPr>
          <p:spPr>
            <a:xfrm>
              <a:off x="1510231" y="993589"/>
              <a:ext cx="3173573" cy="2466362"/>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5" name="正方形/長方形 4"/>
            <p:cNvSpPr/>
            <p:nvPr/>
          </p:nvSpPr>
          <p:spPr>
            <a:xfrm>
              <a:off x="4683804" y="993589"/>
              <a:ext cx="2357441" cy="2466361"/>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8" name="正方形/長方形 7"/>
            <p:cNvSpPr/>
            <p:nvPr/>
          </p:nvSpPr>
          <p:spPr>
            <a:xfrm>
              <a:off x="1533442" y="3462547"/>
              <a:ext cx="3125141" cy="1661535"/>
            </a:xfrm>
            <a:prstGeom prst="rect">
              <a:avLst/>
            </a:prstGeom>
            <a:noFill/>
            <a:ln w="38100">
              <a:solidFill>
                <a:schemeClr val="accent4">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9" name="正方形/長方形 8"/>
            <p:cNvSpPr/>
            <p:nvPr/>
          </p:nvSpPr>
          <p:spPr>
            <a:xfrm>
              <a:off x="4707015" y="3474005"/>
              <a:ext cx="2336077" cy="1650077"/>
            </a:xfrm>
            <a:prstGeom prst="rect">
              <a:avLst/>
            </a:prstGeom>
            <a:noFill/>
            <a:ln w="38100">
              <a:solidFill>
                <a:schemeClr val="accent4">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10" name="テキスト ボックス 9"/>
            <p:cNvSpPr txBox="1"/>
            <p:nvPr/>
          </p:nvSpPr>
          <p:spPr>
            <a:xfrm>
              <a:off x="2499534" y="1832096"/>
              <a:ext cx="1306768" cy="400110"/>
            </a:xfrm>
            <a:prstGeom prst="rect">
              <a:avLst/>
            </a:prstGeom>
            <a:ln w="38100"/>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err="1"/>
                <a:t>train_input</a:t>
              </a:r>
              <a:endParaRPr kumimoji="1" lang="ja-JP" altLang="en-US" sz="2000" dirty="0"/>
            </a:p>
          </p:txBody>
        </p:sp>
        <p:sp>
          <p:nvSpPr>
            <p:cNvPr id="11" name="テキスト ボックス 10"/>
            <p:cNvSpPr txBox="1"/>
            <p:nvPr/>
          </p:nvSpPr>
          <p:spPr>
            <a:xfrm>
              <a:off x="4964686" y="1832096"/>
              <a:ext cx="1435008" cy="400110"/>
            </a:xfrm>
            <a:prstGeom prst="rect">
              <a:avLst/>
            </a:prstGeom>
            <a:ln w="38100"/>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err="1"/>
                <a:t>train_output</a:t>
              </a:r>
              <a:endParaRPr kumimoji="1" lang="ja-JP" altLang="en-US" sz="2000" dirty="0"/>
            </a:p>
          </p:txBody>
        </p:sp>
        <p:sp>
          <p:nvSpPr>
            <p:cNvPr id="12" name="テキスト ボックス 11"/>
            <p:cNvSpPr txBox="1"/>
            <p:nvPr/>
          </p:nvSpPr>
          <p:spPr>
            <a:xfrm>
              <a:off x="2556441" y="4092610"/>
              <a:ext cx="1192955" cy="400110"/>
            </a:xfrm>
            <a:prstGeom prst="rect">
              <a:avLst/>
            </a:prstGeom>
            <a:ln w="38100"/>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err="1"/>
                <a:t>test_input</a:t>
              </a:r>
              <a:endParaRPr kumimoji="1" lang="ja-JP" altLang="en-US" sz="2000" dirty="0"/>
            </a:p>
          </p:txBody>
        </p:sp>
        <p:sp>
          <p:nvSpPr>
            <p:cNvPr id="13" name="テキスト ボックス 12"/>
            <p:cNvSpPr txBox="1"/>
            <p:nvPr/>
          </p:nvSpPr>
          <p:spPr>
            <a:xfrm>
              <a:off x="5021592" y="4092610"/>
              <a:ext cx="1321196" cy="400110"/>
            </a:xfrm>
            <a:prstGeom prst="rect">
              <a:avLst/>
            </a:prstGeom>
            <a:ln w="38100"/>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err="1"/>
                <a:t>test_output</a:t>
              </a:r>
              <a:endParaRPr kumimoji="1" lang="ja-JP" altLang="en-US" sz="2000" dirty="0"/>
            </a:p>
          </p:txBody>
        </p:sp>
      </p:grpSp>
      <p:sp>
        <p:nvSpPr>
          <p:cNvPr id="24" name="正方形/長方形 23"/>
          <p:cNvSpPr/>
          <p:nvPr/>
        </p:nvSpPr>
        <p:spPr>
          <a:xfrm>
            <a:off x="323528" y="5338191"/>
            <a:ext cx="8523947" cy="923330"/>
          </a:xfrm>
          <a:prstGeom prst="rect">
            <a:avLst/>
          </a:prstGeom>
        </p:spPr>
        <p:txBody>
          <a:bodyPr wrap="square">
            <a:spAutoFit/>
          </a:bodyPr>
          <a:lstStyle/>
          <a:p>
            <a:r>
              <a:rPr lang="ja-JP" altLang="en-US" dirty="0"/>
              <a:t>##################### Linear Regression ##################### </a:t>
            </a:r>
          </a:p>
          <a:p>
            <a:r>
              <a:rPr lang="ja-JP" altLang="en-US" dirty="0"/>
              <a:t>model = sklearn.linear_model.LinearRegression()</a:t>
            </a:r>
          </a:p>
          <a:p>
            <a:r>
              <a:rPr lang="ja-JP" altLang="en-US" dirty="0"/>
              <a:t>model.fit(train_input, train_output)</a:t>
            </a:r>
          </a:p>
        </p:txBody>
      </p:sp>
    </p:spTree>
    <p:extLst>
      <p:ext uri="{BB962C8B-B14F-4D97-AF65-F5344CB8AC3E}">
        <p14:creationId xmlns:p14="http://schemas.microsoft.com/office/powerpoint/2010/main" val="1050303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scikit</a:t>
            </a:r>
            <a:r>
              <a:rPr kumimoji="1" lang="en-US" altLang="ja-JP" dirty="0"/>
              <a:t>-learn </a:t>
            </a:r>
            <a:r>
              <a:rPr kumimoji="1" lang="ja-JP" altLang="en-US" dirty="0"/>
              <a:t>を使った</a:t>
            </a:r>
          </a:p>
        </p:txBody>
      </p:sp>
      <p:sp>
        <p:nvSpPr>
          <p:cNvPr id="24" name="正方形/長方形 23"/>
          <p:cNvSpPr/>
          <p:nvPr/>
        </p:nvSpPr>
        <p:spPr>
          <a:xfrm>
            <a:off x="157284" y="1088740"/>
            <a:ext cx="8523947" cy="4801314"/>
          </a:xfrm>
          <a:prstGeom prst="rect">
            <a:avLst/>
          </a:prstGeom>
        </p:spPr>
        <p:txBody>
          <a:bodyPr wrap="square">
            <a:spAutoFit/>
          </a:bodyPr>
          <a:lstStyle/>
          <a:p>
            <a:r>
              <a:rPr lang="ja-JP" altLang="en-US" dirty="0"/>
              <a:t>##################### Linear Regression ##################### </a:t>
            </a:r>
          </a:p>
          <a:p>
            <a:r>
              <a:rPr lang="ja-JP" altLang="en-US" dirty="0"/>
              <a:t>model = sklearn.linear_model.LinearRegression()</a:t>
            </a:r>
          </a:p>
          <a:p>
            <a:r>
              <a:rPr lang="en-US" altLang="ja-JP" dirty="0"/>
              <a:t>#</a:t>
            </a:r>
            <a:r>
              <a:rPr lang="en-US" altLang="ja-JP" dirty="0" err="1"/>
              <a:t>train_input</a:t>
            </a:r>
            <a:r>
              <a:rPr lang="en-US" altLang="ja-JP" dirty="0"/>
              <a:t> </a:t>
            </a:r>
            <a:r>
              <a:rPr lang="ja-JP" altLang="en-US" dirty="0"/>
              <a:t>→　</a:t>
            </a:r>
            <a:r>
              <a:rPr lang="en-US" altLang="ja-JP" dirty="0" err="1"/>
              <a:t>train_output</a:t>
            </a:r>
            <a:r>
              <a:rPr lang="ja-JP" altLang="en-US" dirty="0"/>
              <a:t>を予測するようにモデルを</a:t>
            </a:r>
            <a:r>
              <a:rPr lang="en-US" altLang="ja-JP" dirty="0"/>
              <a:t>fit</a:t>
            </a:r>
            <a:r>
              <a:rPr lang="ja-JP" altLang="en-US" dirty="0"/>
              <a:t>（学習）</a:t>
            </a:r>
            <a:endParaRPr lang="en-US" altLang="ja-JP" dirty="0"/>
          </a:p>
          <a:p>
            <a:r>
              <a:rPr lang="ja-JP" altLang="en-US" dirty="0"/>
              <a:t>model.fit(train_input, train_output)</a:t>
            </a:r>
            <a:endParaRPr lang="en-US" altLang="ja-JP" dirty="0"/>
          </a:p>
          <a:p>
            <a:endParaRPr lang="en-US" altLang="ja-JP" dirty="0"/>
          </a:p>
          <a:p>
            <a:r>
              <a:rPr lang="en-US" altLang="ja-JP" dirty="0"/>
              <a:t>#</a:t>
            </a:r>
            <a:r>
              <a:rPr lang="en-US" altLang="ja-JP" dirty="0" err="1"/>
              <a:t>train_input</a:t>
            </a:r>
            <a:r>
              <a:rPr lang="en-US" altLang="ja-JP" dirty="0"/>
              <a:t> </a:t>
            </a:r>
            <a:r>
              <a:rPr lang="ja-JP" altLang="en-US" dirty="0"/>
              <a:t>をモデルに代入し、予測値を出力</a:t>
            </a:r>
            <a:endParaRPr lang="en-US" altLang="ja-JP" dirty="0"/>
          </a:p>
          <a:p>
            <a:r>
              <a:rPr lang="en-US" altLang="ja-JP" dirty="0"/>
              <a:t>print(</a:t>
            </a:r>
            <a:r>
              <a:rPr lang="en-US" altLang="ja-JP" dirty="0" err="1"/>
              <a:t>model.predict</a:t>
            </a:r>
            <a:r>
              <a:rPr lang="en-US" altLang="ja-JP" dirty="0"/>
              <a:t>(</a:t>
            </a:r>
            <a:r>
              <a:rPr lang="en-US" altLang="ja-JP" dirty="0" err="1"/>
              <a:t>train_input</a:t>
            </a:r>
            <a:r>
              <a:rPr lang="en-US" altLang="ja-JP" dirty="0"/>
              <a:t>))</a:t>
            </a:r>
            <a:endParaRPr lang="ja-JP" altLang="en-US" dirty="0"/>
          </a:p>
          <a:p>
            <a:r>
              <a:rPr lang="en-US" altLang="ja-JP" dirty="0"/>
              <a:t>#</a:t>
            </a:r>
            <a:r>
              <a:rPr lang="en-US" altLang="ja-JP" dirty="0" err="1"/>
              <a:t>test_input</a:t>
            </a:r>
            <a:r>
              <a:rPr lang="en-US" altLang="ja-JP" dirty="0"/>
              <a:t> </a:t>
            </a:r>
            <a:r>
              <a:rPr lang="ja-JP" altLang="en-US" dirty="0"/>
              <a:t>をモデルに代入し、予測値を出力</a:t>
            </a:r>
            <a:endParaRPr lang="en-US" altLang="ja-JP" dirty="0"/>
          </a:p>
          <a:p>
            <a:r>
              <a:rPr lang="en-US" altLang="ja-JP" dirty="0"/>
              <a:t>print(</a:t>
            </a:r>
            <a:r>
              <a:rPr lang="en-US" altLang="ja-JP" dirty="0" err="1"/>
              <a:t>model.predict</a:t>
            </a:r>
            <a:r>
              <a:rPr lang="en-US" altLang="ja-JP" dirty="0"/>
              <a:t>(</a:t>
            </a:r>
            <a:r>
              <a:rPr lang="en-US" altLang="ja-JP" dirty="0" err="1"/>
              <a:t>test_input</a:t>
            </a:r>
            <a:r>
              <a:rPr lang="en-US" altLang="ja-JP" dirty="0"/>
              <a:t>))</a:t>
            </a:r>
            <a:endParaRPr lang="ja-JP" altLang="en-US" dirty="0"/>
          </a:p>
          <a:p>
            <a:endParaRPr lang="en-US" altLang="ja-JP" dirty="0"/>
          </a:p>
          <a:p>
            <a:r>
              <a:rPr lang="en-US" altLang="ja-JP" dirty="0"/>
              <a:t>#</a:t>
            </a:r>
            <a:r>
              <a:rPr lang="ja-JP" altLang="en-US" dirty="0"/>
              <a:t>訓練データについて相関係数を計算</a:t>
            </a:r>
            <a:endParaRPr lang="en-US" altLang="ja-JP" dirty="0"/>
          </a:p>
          <a:p>
            <a:r>
              <a:rPr lang="en-US" altLang="ja-JP" dirty="0"/>
              <a:t>#</a:t>
            </a:r>
            <a:r>
              <a:rPr lang="en-US" altLang="ja-JP" dirty="0" err="1"/>
              <a:t>train_output</a:t>
            </a:r>
            <a:r>
              <a:rPr lang="ja-JP" altLang="en-US" dirty="0"/>
              <a:t>　と　</a:t>
            </a:r>
            <a:r>
              <a:rPr lang="en-US" altLang="ja-JP" dirty="0" err="1"/>
              <a:t>model.predict</a:t>
            </a:r>
            <a:r>
              <a:rPr lang="en-US" altLang="ja-JP" dirty="0"/>
              <a:t>(</a:t>
            </a:r>
            <a:r>
              <a:rPr lang="en-US" altLang="ja-JP" dirty="0" err="1"/>
              <a:t>train_input</a:t>
            </a:r>
            <a:r>
              <a:rPr lang="en-US" altLang="ja-JP" dirty="0"/>
              <a:t>)</a:t>
            </a:r>
            <a:r>
              <a:rPr lang="ja-JP" altLang="en-US" dirty="0"/>
              <a:t>の相関係数を計算している</a:t>
            </a:r>
            <a:endParaRPr lang="en-US" altLang="ja-JP" dirty="0"/>
          </a:p>
          <a:p>
            <a:r>
              <a:rPr lang="en-US" altLang="ja-JP" dirty="0"/>
              <a:t>print(</a:t>
            </a:r>
            <a:r>
              <a:rPr lang="en-US" altLang="ja-JP" dirty="0" err="1"/>
              <a:t>model.score</a:t>
            </a:r>
            <a:r>
              <a:rPr lang="en-US" altLang="ja-JP" dirty="0"/>
              <a:t>(</a:t>
            </a:r>
            <a:r>
              <a:rPr lang="en-US" altLang="ja-JP" dirty="0" err="1"/>
              <a:t>train_input</a:t>
            </a:r>
            <a:r>
              <a:rPr lang="en-US" altLang="ja-JP" dirty="0"/>
              <a:t>, </a:t>
            </a:r>
            <a:r>
              <a:rPr lang="en-US" altLang="ja-JP" dirty="0" err="1"/>
              <a:t>train_output</a:t>
            </a:r>
            <a:r>
              <a:rPr lang="en-US" altLang="ja-JP" dirty="0"/>
              <a:t>))</a:t>
            </a:r>
          </a:p>
          <a:p>
            <a:endParaRPr lang="en-US" altLang="ja-JP" dirty="0"/>
          </a:p>
          <a:p>
            <a:r>
              <a:rPr lang="en-US" altLang="ja-JP" dirty="0"/>
              <a:t>#</a:t>
            </a:r>
            <a:r>
              <a:rPr lang="ja-JP" altLang="en-US" dirty="0"/>
              <a:t>テストデータについて相関係数を計算</a:t>
            </a:r>
            <a:endParaRPr lang="en-US" altLang="ja-JP" dirty="0"/>
          </a:p>
          <a:p>
            <a:r>
              <a:rPr lang="en-US" altLang="ja-JP" dirty="0"/>
              <a:t>print(</a:t>
            </a:r>
            <a:r>
              <a:rPr lang="en-US" altLang="ja-JP" dirty="0" err="1"/>
              <a:t>model.score</a:t>
            </a:r>
            <a:r>
              <a:rPr lang="en-US" altLang="ja-JP" dirty="0"/>
              <a:t>(</a:t>
            </a:r>
            <a:r>
              <a:rPr lang="en-US" altLang="ja-JP" dirty="0" err="1"/>
              <a:t>test_input</a:t>
            </a:r>
            <a:r>
              <a:rPr lang="en-US" altLang="ja-JP" dirty="0"/>
              <a:t>, </a:t>
            </a:r>
            <a:r>
              <a:rPr lang="en-US" altLang="ja-JP" dirty="0" err="1"/>
              <a:t>test_output</a:t>
            </a:r>
            <a:r>
              <a:rPr lang="en-US" altLang="ja-JP" dirty="0"/>
              <a:t>))</a:t>
            </a:r>
          </a:p>
          <a:p>
            <a:endParaRPr lang="en-US" altLang="ja-JP" dirty="0"/>
          </a:p>
        </p:txBody>
      </p:sp>
    </p:spTree>
    <p:extLst>
      <p:ext uri="{BB962C8B-B14F-4D97-AF65-F5344CB8AC3E}">
        <p14:creationId xmlns:p14="http://schemas.microsoft.com/office/powerpoint/2010/main" val="2508226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解析データ：内藤</a:t>
            </a:r>
            <a:endParaRPr kumimoji="1" lang="ja-JP" altLang="en-US" dirty="0"/>
          </a:p>
        </p:txBody>
      </p:sp>
      <p:sp>
        <p:nvSpPr>
          <p:cNvPr id="3" name="テキスト ボックス 2"/>
          <p:cNvSpPr txBox="1"/>
          <p:nvPr/>
        </p:nvSpPr>
        <p:spPr>
          <a:xfrm>
            <a:off x="323528" y="998730"/>
            <a:ext cx="4020652" cy="400110"/>
          </a:xfrm>
          <a:prstGeom prst="rect">
            <a:avLst/>
          </a:prstGeom>
          <a:noFill/>
        </p:spPr>
        <p:txBody>
          <a:bodyPr wrap="none" rtlCol="0">
            <a:spAutoFit/>
          </a:bodyPr>
          <a:lstStyle/>
          <a:p>
            <a:r>
              <a:rPr kumimoji="1" lang="ja-JP" altLang="en-US" sz="2000" dirty="0"/>
              <a:t>ガラスの組成と物性に関するデータ</a:t>
            </a:r>
          </a:p>
        </p:txBody>
      </p:sp>
      <p:graphicFrame>
        <p:nvGraphicFramePr>
          <p:cNvPr id="5" name="表 4"/>
          <p:cNvGraphicFramePr>
            <a:graphicFrameLocks noGrp="1"/>
          </p:cNvGraphicFramePr>
          <p:nvPr>
            <p:extLst>
              <p:ext uri="{D42A27DB-BD31-4B8C-83A1-F6EECF244321}">
                <p14:modId xmlns:p14="http://schemas.microsoft.com/office/powerpoint/2010/main" val="757535698"/>
              </p:ext>
            </p:extLst>
          </p:nvPr>
        </p:nvGraphicFramePr>
        <p:xfrm>
          <a:off x="315164" y="1893570"/>
          <a:ext cx="8686800" cy="1535430"/>
        </p:xfrm>
        <a:graphic>
          <a:graphicData uri="http://schemas.openxmlformats.org/drawingml/2006/table">
            <a:tbl>
              <a:tblPr/>
              <a:tblGrid>
                <a:gridCol w="723900">
                  <a:extLst>
                    <a:ext uri="{9D8B030D-6E8A-4147-A177-3AD203B41FA5}">
                      <a16:colId xmlns:a16="http://schemas.microsoft.com/office/drawing/2014/main" val="3281741460"/>
                    </a:ext>
                  </a:extLst>
                </a:gridCol>
                <a:gridCol w="723900">
                  <a:extLst>
                    <a:ext uri="{9D8B030D-6E8A-4147-A177-3AD203B41FA5}">
                      <a16:colId xmlns:a16="http://schemas.microsoft.com/office/drawing/2014/main" val="1854393762"/>
                    </a:ext>
                  </a:extLst>
                </a:gridCol>
                <a:gridCol w="723900">
                  <a:extLst>
                    <a:ext uri="{9D8B030D-6E8A-4147-A177-3AD203B41FA5}">
                      <a16:colId xmlns:a16="http://schemas.microsoft.com/office/drawing/2014/main" val="203832994"/>
                    </a:ext>
                  </a:extLst>
                </a:gridCol>
                <a:gridCol w="723900">
                  <a:extLst>
                    <a:ext uri="{9D8B030D-6E8A-4147-A177-3AD203B41FA5}">
                      <a16:colId xmlns:a16="http://schemas.microsoft.com/office/drawing/2014/main" val="2504290428"/>
                    </a:ext>
                  </a:extLst>
                </a:gridCol>
                <a:gridCol w="723900">
                  <a:extLst>
                    <a:ext uri="{9D8B030D-6E8A-4147-A177-3AD203B41FA5}">
                      <a16:colId xmlns:a16="http://schemas.microsoft.com/office/drawing/2014/main" val="490109013"/>
                    </a:ext>
                  </a:extLst>
                </a:gridCol>
                <a:gridCol w="723900">
                  <a:extLst>
                    <a:ext uri="{9D8B030D-6E8A-4147-A177-3AD203B41FA5}">
                      <a16:colId xmlns:a16="http://schemas.microsoft.com/office/drawing/2014/main" val="2532221525"/>
                    </a:ext>
                  </a:extLst>
                </a:gridCol>
                <a:gridCol w="723900">
                  <a:extLst>
                    <a:ext uri="{9D8B030D-6E8A-4147-A177-3AD203B41FA5}">
                      <a16:colId xmlns:a16="http://schemas.microsoft.com/office/drawing/2014/main" val="3706104285"/>
                    </a:ext>
                  </a:extLst>
                </a:gridCol>
                <a:gridCol w="723900">
                  <a:extLst>
                    <a:ext uri="{9D8B030D-6E8A-4147-A177-3AD203B41FA5}">
                      <a16:colId xmlns:a16="http://schemas.microsoft.com/office/drawing/2014/main" val="2087757688"/>
                    </a:ext>
                  </a:extLst>
                </a:gridCol>
                <a:gridCol w="723900">
                  <a:extLst>
                    <a:ext uri="{9D8B030D-6E8A-4147-A177-3AD203B41FA5}">
                      <a16:colId xmlns:a16="http://schemas.microsoft.com/office/drawing/2014/main" val="2062773227"/>
                    </a:ext>
                  </a:extLst>
                </a:gridCol>
                <a:gridCol w="723900">
                  <a:extLst>
                    <a:ext uri="{9D8B030D-6E8A-4147-A177-3AD203B41FA5}">
                      <a16:colId xmlns:a16="http://schemas.microsoft.com/office/drawing/2014/main" val="2974755270"/>
                    </a:ext>
                  </a:extLst>
                </a:gridCol>
                <a:gridCol w="723900">
                  <a:extLst>
                    <a:ext uri="{9D8B030D-6E8A-4147-A177-3AD203B41FA5}">
                      <a16:colId xmlns:a16="http://schemas.microsoft.com/office/drawing/2014/main" val="3509922571"/>
                    </a:ext>
                  </a:extLst>
                </a:gridCol>
                <a:gridCol w="723900">
                  <a:extLst>
                    <a:ext uri="{9D8B030D-6E8A-4147-A177-3AD203B41FA5}">
                      <a16:colId xmlns:a16="http://schemas.microsoft.com/office/drawing/2014/main" val="2801658120"/>
                    </a:ext>
                  </a:extLst>
                </a:gridCol>
              </a:tblGrid>
              <a:tr h="238125">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SiO2</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AlO</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NaO</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KO</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MgO</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CaO</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T-FeO</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TiO2</a:t>
                      </a:r>
                    </a:p>
                  </a:txBody>
                  <a:tcPr marL="9525" marR="9525" marT="9525" marB="0" anchor="ctr">
                    <a:lnL>
                      <a:noFill/>
                    </a:lnL>
                    <a:lnR>
                      <a:noFill/>
                    </a:lnR>
                    <a:lnT>
                      <a:noFill/>
                    </a:lnT>
                    <a:lnB>
                      <a:noFill/>
                    </a:lnB>
                  </a:tcPr>
                </a:tc>
                <a:tc>
                  <a:txBody>
                    <a:bodyPr/>
                    <a:lstStyle/>
                    <a:p>
                      <a:pPr algn="l" fontAlgn="ctr"/>
                      <a:r>
                        <a:rPr lang="en-US" sz="1100" b="0" i="0" u="none" strike="noStrike" dirty="0">
                          <a:solidFill>
                            <a:srgbClr val="FF0000"/>
                          </a:solidFill>
                          <a:effectLst/>
                          <a:latin typeface="游ゴシック" panose="020B0400000000000000" pitchFamily="50" charset="-128"/>
                          <a:ea typeface="游ゴシック" panose="020B0400000000000000" pitchFamily="50" charset="-128"/>
                        </a:rPr>
                        <a:t>log eta 2</a:t>
                      </a:r>
                    </a:p>
                  </a:txBody>
                  <a:tcPr marL="9525" marR="9525" marT="9525" marB="0" anchor="ctr">
                    <a:lnL>
                      <a:noFill/>
                    </a:lnL>
                    <a:lnR>
                      <a:noFill/>
                    </a:lnR>
                    <a:lnT>
                      <a:noFill/>
                    </a:lnT>
                    <a:lnB>
                      <a:noFill/>
                    </a:lnB>
                  </a:tcPr>
                </a:tc>
                <a:tc>
                  <a:txBody>
                    <a:bodyPr/>
                    <a:lstStyle/>
                    <a:p>
                      <a:pPr algn="l" fontAlgn="ctr"/>
                      <a:r>
                        <a:rPr lang="en-US" sz="1100" b="0" i="0" u="none" strike="noStrike" dirty="0">
                          <a:solidFill>
                            <a:srgbClr val="FF0000"/>
                          </a:solidFill>
                          <a:effectLst/>
                          <a:latin typeface="游ゴシック" panose="020B0400000000000000" pitchFamily="50" charset="-128"/>
                          <a:ea typeface="游ゴシック" panose="020B0400000000000000" pitchFamily="50" charset="-128"/>
                        </a:rPr>
                        <a:t>log eta 4</a:t>
                      </a:r>
                    </a:p>
                  </a:txBody>
                  <a:tcPr marL="9525" marR="9525" marT="9525" marB="0" anchor="ctr">
                    <a:lnL>
                      <a:noFill/>
                    </a:lnL>
                    <a:lnR>
                      <a:noFill/>
                    </a:lnR>
                    <a:lnT>
                      <a:noFill/>
                    </a:lnT>
                    <a:lnB>
                      <a:noFill/>
                    </a:lnB>
                  </a:tcPr>
                </a:tc>
                <a:tc>
                  <a:txBody>
                    <a:bodyPr/>
                    <a:lstStyle/>
                    <a:p>
                      <a:pPr algn="l" fontAlgn="ctr"/>
                      <a:r>
                        <a:rPr lang="en-US" sz="1100" b="0" i="0" u="none" strike="noStrike" dirty="0">
                          <a:solidFill>
                            <a:srgbClr val="FF0000"/>
                          </a:solidFill>
                          <a:effectLst/>
                          <a:latin typeface="游ゴシック" panose="020B0400000000000000" pitchFamily="50" charset="-128"/>
                          <a:ea typeface="游ゴシック" panose="020B0400000000000000" pitchFamily="50" charset="-128"/>
                        </a:rPr>
                        <a:t>log eta 7.6</a:t>
                      </a:r>
                    </a:p>
                  </a:txBody>
                  <a:tcPr marL="9525" marR="9525" marT="9525" marB="0" anchor="ctr">
                    <a:lnL>
                      <a:noFill/>
                    </a:lnL>
                    <a:lnR>
                      <a:noFill/>
                    </a:lnR>
                    <a:lnT>
                      <a:noFill/>
                    </a:lnT>
                    <a:lnB>
                      <a:noFill/>
                    </a:lnB>
                  </a:tcPr>
                </a:tc>
                <a:tc>
                  <a:txBody>
                    <a:bodyPr/>
                    <a:lstStyle/>
                    <a:p>
                      <a:pPr algn="l" fontAlgn="ctr"/>
                      <a:r>
                        <a:rPr lang="en-US" sz="1100" b="0" i="0" u="none" strike="noStrike" dirty="0">
                          <a:solidFill>
                            <a:srgbClr val="FF0000"/>
                          </a:solidFill>
                          <a:effectLst/>
                          <a:latin typeface="游ゴシック" panose="020B0400000000000000" pitchFamily="50" charset="-128"/>
                          <a:ea typeface="游ゴシック" panose="020B0400000000000000" pitchFamily="50" charset="-128"/>
                        </a:rPr>
                        <a:t>log eta 13.2</a:t>
                      </a:r>
                    </a:p>
                  </a:txBody>
                  <a:tcPr marL="9525" marR="9525" marT="9525" marB="0" anchor="ctr">
                    <a:lnL>
                      <a:noFill/>
                    </a:lnL>
                    <a:lnR>
                      <a:noFill/>
                    </a:lnR>
                    <a:lnT>
                      <a:noFill/>
                    </a:lnT>
                    <a:lnB>
                      <a:noFill/>
                    </a:lnB>
                  </a:tcPr>
                </a:tc>
                <a:extLst>
                  <a:ext uri="{0D108BD9-81ED-4DB2-BD59-A6C34878D82A}">
                    <a16:rowId xmlns:a16="http://schemas.microsoft.com/office/drawing/2014/main" val="1667239789"/>
                  </a:ext>
                </a:extLst>
              </a:tr>
              <a:tr h="23812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62.5537</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1.9325</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21.509</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1.4464</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4.7202</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7.7838</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0.0545</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1487.009</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1046.942</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735.1836</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550.9859</a:t>
                      </a:r>
                    </a:p>
                  </a:txBody>
                  <a:tcPr marL="9525" marR="9525" marT="9525" marB="0" anchor="ctr">
                    <a:lnL>
                      <a:noFill/>
                    </a:lnL>
                    <a:lnR>
                      <a:noFill/>
                    </a:lnR>
                    <a:lnT>
                      <a:noFill/>
                    </a:lnT>
                    <a:lnB>
                      <a:noFill/>
                    </a:lnB>
                  </a:tcPr>
                </a:tc>
                <a:extLst>
                  <a:ext uri="{0D108BD9-81ED-4DB2-BD59-A6C34878D82A}">
                    <a16:rowId xmlns:a16="http://schemas.microsoft.com/office/drawing/2014/main" val="2968761795"/>
                  </a:ext>
                </a:extLst>
              </a:tr>
              <a:tr h="238125">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61.8788</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2.0443</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21.8675</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1.4343</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4.8602</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7.8257</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0.063</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0.0262</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1478.944</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1045.769</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735.5956</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551.0326</a:t>
                      </a:r>
                    </a:p>
                  </a:txBody>
                  <a:tcPr marL="9525" marR="9525" marT="9525" marB="0" anchor="ctr">
                    <a:lnL>
                      <a:noFill/>
                    </a:lnL>
                    <a:lnR>
                      <a:noFill/>
                    </a:lnR>
                    <a:lnT>
                      <a:noFill/>
                    </a:lnT>
                    <a:lnB>
                      <a:noFill/>
                    </a:lnB>
                  </a:tcPr>
                </a:tc>
                <a:extLst>
                  <a:ext uri="{0D108BD9-81ED-4DB2-BD59-A6C34878D82A}">
                    <a16:rowId xmlns:a16="http://schemas.microsoft.com/office/drawing/2014/main" val="2306591626"/>
                  </a:ext>
                </a:extLst>
              </a:tr>
              <a:tr h="23812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62.706</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1.8761</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21.2482</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1.3947</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4.7467</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7.9372</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0.0586</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0.0325</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1495.5</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1051.33</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738.26</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553.9</a:t>
                      </a:r>
                    </a:p>
                  </a:txBody>
                  <a:tcPr marL="9525" marR="9525" marT="9525" marB="0" anchor="ctr">
                    <a:lnL>
                      <a:noFill/>
                    </a:lnL>
                    <a:lnR>
                      <a:noFill/>
                    </a:lnR>
                    <a:lnT>
                      <a:noFill/>
                    </a:lnT>
                    <a:lnB>
                      <a:noFill/>
                    </a:lnB>
                  </a:tcPr>
                </a:tc>
                <a:extLst>
                  <a:ext uri="{0D108BD9-81ED-4DB2-BD59-A6C34878D82A}">
                    <a16:rowId xmlns:a16="http://schemas.microsoft.com/office/drawing/2014/main" val="3197147621"/>
                  </a:ext>
                </a:extLst>
              </a:tr>
              <a:tr h="23812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62.3905</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2.0565</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21.1147</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1.4653</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4.6671</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7.9196</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0.3398</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0.0465</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1462.969</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1039.9</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733.6219</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5.50E+02</a:t>
                      </a:r>
                    </a:p>
                  </a:txBody>
                  <a:tcPr marL="9525" marR="9525" marT="9525" marB="0" anchor="ctr">
                    <a:lnL>
                      <a:noFill/>
                    </a:lnL>
                    <a:lnR>
                      <a:noFill/>
                    </a:lnR>
                    <a:lnT>
                      <a:noFill/>
                    </a:lnT>
                    <a:lnB>
                      <a:noFill/>
                    </a:lnB>
                  </a:tcPr>
                </a:tc>
                <a:extLst>
                  <a:ext uri="{0D108BD9-81ED-4DB2-BD59-A6C34878D82A}">
                    <a16:rowId xmlns:a16="http://schemas.microsoft.com/office/drawing/2014/main" val="150091573"/>
                  </a:ext>
                </a:extLst>
              </a:tr>
              <a:tr h="238125">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62.3729</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1.9825</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21.2837</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1.33</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4.7154</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7.9505</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0.3316</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0.0333</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1474.193</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1047.8</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738.5833</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553</a:t>
                      </a:r>
                    </a:p>
                  </a:txBody>
                  <a:tcPr marL="9525" marR="9525" marT="9525" marB="0" anchor="ctr">
                    <a:lnL>
                      <a:noFill/>
                    </a:lnL>
                    <a:lnR>
                      <a:noFill/>
                    </a:lnR>
                    <a:lnT>
                      <a:noFill/>
                    </a:lnT>
                    <a:lnB>
                      <a:noFill/>
                    </a:lnB>
                  </a:tcPr>
                </a:tc>
                <a:extLst>
                  <a:ext uri="{0D108BD9-81ED-4DB2-BD59-A6C34878D82A}">
                    <a16:rowId xmlns:a16="http://schemas.microsoft.com/office/drawing/2014/main" val="3988887940"/>
                  </a:ext>
                </a:extLst>
              </a:tr>
            </a:tbl>
          </a:graphicData>
        </a:graphic>
      </p:graphicFrame>
      <p:sp>
        <p:nvSpPr>
          <p:cNvPr id="7" name="テキスト ボックス 6"/>
          <p:cNvSpPr txBox="1"/>
          <p:nvPr/>
        </p:nvSpPr>
        <p:spPr>
          <a:xfrm>
            <a:off x="2859638" y="3646238"/>
            <a:ext cx="2969083" cy="400110"/>
          </a:xfrm>
          <a:prstGeom prst="rect">
            <a:avLst/>
          </a:prstGeom>
          <a:noFill/>
        </p:spPr>
        <p:txBody>
          <a:bodyPr wrap="none" rtlCol="0">
            <a:spAutoFit/>
          </a:bodyPr>
          <a:lstStyle/>
          <a:p>
            <a:r>
              <a:rPr lang="ja-JP" altLang="en-US" sz="2000" dirty="0"/>
              <a:t>８組成　＋　</a:t>
            </a:r>
            <a:r>
              <a:rPr lang="en-US" altLang="ja-JP" sz="2000" dirty="0"/>
              <a:t>η</a:t>
            </a:r>
            <a:r>
              <a:rPr lang="ja-JP" altLang="en-US" sz="2000" dirty="0"/>
              <a:t>値　→　温度</a:t>
            </a:r>
            <a:endParaRPr kumimoji="1" lang="ja-JP" altLang="en-US" sz="2000" dirty="0"/>
          </a:p>
        </p:txBody>
      </p:sp>
      <p:sp>
        <p:nvSpPr>
          <p:cNvPr id="8" name="正方形/長方形 7"/>
          <p:cNvSpPr/>
          <p:nvPr/>
        </p:nvSpPr>
        <p:spPr>
          <a:xfrm>
            <a:off x="585974" y="1476209"/>
            <a:ext cx="8145178" cy="400110"/>
          </a:xfrm>
          <a:prstGeom prst="rect">
            <a:avLst/>
          </a:prstGeom>
        </p:spPr>
        <p:txBody>
          <a:bodyPr wrap="square">
            <a:spAutoFit/>
          </a:bodyPr>
          <a:lstStyle/>
          <a:p>
            <a:pPr algn="ctr"/>
            <a:r>
              <a:rPr lang="ja-JP" altLang="en-US" sz="2000" dirty="0"/>
              <a:t>８組成　→　４種の温度　（</a:t>
            </a:r>
            <a:r>
              <a:rPr lang="en-US" altLang="ja-JP" sz="2000" dirty="0"/>
              <a:t>η</a:t>
            </a:r>
            <a:r>
              <a:rPr lang="ja-JP" altLang="en-US" sz="2000" dirty="0"/>
              <a:t>が</a:t>
            </a:r>
            <a:r>
              <a:rPr lang="en-US" altLang="ja-JP" sz="2000" dirty="0"/>
              <a:t>2, 4, 7.6 ,13.2</a:t>
            </a:r>
            <a:r>
              <a:rPr lang="ja-JP" altLang="en-US" sz="2000" dirty="0"/>
              <a:t>となる各温度）</a:t>
            </a:r>
            <a:endParaRPr lang="en-US" altLang="ja-JP" sz="2000" dirty="0"/>
          </a:p>
        </p:txBody>
      </p:sp>
      <p:graphicFrame>
        <p:nvGraphicFramePr>
          <p:cNvPr id="9" name="表 8"/>
          <p:cNvGraphicFramePr>
            <a:graphicFrameLocks noGrp="1"/>
          </p:cNvGraphicFramePr>
          <p:nvPr>
            <p:extLst>
              <p:ext uri="{D42A27DB-BD31-4B8C-83A1-F6EECF244321}">
                <p14:modId xmlns:p14="http://schemas.microsoft.com/office/powerpoint/2010/main" val="477914409"/>
              </p:ext>
            </p:extLst>
          </p:nvPr>
        </p:nvGraphicFramePr>
        <p:xfrm>
          <a:off x="323528" y="4263586"/>
          <a:ext cx="7239000" cy="1428750"/>
        </p:xfrm>
        <a:graphic>
          <a:graphicData uri="http://schemas.openxmlformats.org/drawingml/2006/table">
            <a:tbl>
              <a:tblPr/>
              <a:tblGrid>
                <a:gridCol w="723900">
                  <a:extLst>
                    <a:ext uri="{9D8B030D-6E8A-4147-A177-3AD203B41FA5}">
                      <a16:colId xmlns:a16="http://schemas.microsoft.com/office/drawing/2014/main" val="3281741460"/>
                    </a:ext>
                  </a:extLst>
                </a:gridCol>
                <a:gridCol w="723900">
                  <a:extLst>
                    <a:ext uri="{9D8B030D-6E8A-4147-A177-3AD203B41FA5}">
                      <a16:colId xmlns:a16="http://schemas.microsoft.com/office/drawing/2014/main" val="1854393762"/>
                    </a:ext>
                  </a:extLst>
                </a:gridCol>
                <a:gridCol w="723900">
                  <a:extLst>
                    <a:ext uri="{9D8B030D-6E8A-4147-A177-3AD203B41FA5}">
                      <a16:colId xmlns:a16="http://schemas.microsoft.com/office/drawing/2014/main" val="203832994"/>
                    </a:ext>
                  </a:extLst>
                </a:gridCol>
                <a:gridCol w="723900">
                  <a:extLst>
                    <a:ext uri="{9D8B030D-6E8A-4147-A177-3AD203B41FA5}">
                      <a16:colId xmlns:a16="http://schemas.microsoft.com/office/drawing/2014/main" val="2504290428"/>
                    </a:ext>
                  </a:extLst>
                </a:gridCol>
                <a:gridCol w="723900">
                  <a:extLst>
                    <a:ext uri="{9D8B030D-6E8A-4147-A177-3AD203B41FA5}">
                      <a16:colId xmlns:a16="http://schemas.microsoft.com/office/drawing/2014/main" val="490109013"/>
                    </a:ext>
                  </a:extLst>
                </a:gridCol>
                <a:gridCol w="723900">
                  <a:extLst>
                    <a:ext uri="{9D8B030D-6E8A-4147-A177-3AD203B41FA5}">
                      <a16:colId xmlns:a16="http://schemas.microsoft.com/office/drawing/2014/main" val="2532221525"/>
                    </a:ext>
                  </a:extLst>
                </a:gridCol>
                <a:gridCol w="723900">
                  <a:extLst>
                    <a:ext uri="{9D8B030D-6E8A-4147-A177-3AD203B41FA5}">
                      <a16:colId xmlns:a16="http://schemas.microsoft.com/office/drawing/2014/main" val="3706104285"/>
                    </a:ext>
                  </a:extLst>
                </a:gridCol>
                <a:gridCol w="723900">
                  <a:extLst>
                    <a:ext uri="{9D8B030D-6E8A-4147-A177-3AD203B41FA5}">
                      <a16:colId xmlns:a16="http://schemas.microsoft.com/office/drawing/2014/main" val="2087757688"/>
                    </a:ext>
                  </a:extLst>
                </a:gridCol>
                <a:gridCol w="723900">
                  <a:extLst>
                    <a:ext uri="{9D8B030D-6E8A-4147-A177-3AD203B41FA5}">
                      <a16:colId xmlns:a16="http://schemas.microsoft.com/office/drawing/2014/main" val="2062773227"/>
                    </a:ext>
                  </a:extLst>
                </a:gridCol>
                <a:gridCol w="723900">
                  <a:extLst>
                    <a:ext uri="{9D8B030D-6E8A-4147-A177-3AD203B41FA5}">
                      <a16:colId xmlns:a16="http://schemas.microsoft.com/office/drawing/2014/main" val="2801658120"/>
                    </a:ext>
                  </a:extLst>
                </a:gridCol>
              </a:tblGrid>
              <a:tr h="238125">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SiO2</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AlO</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NaO</a:t>
                      </a:r>
                    </a:p>
                  </a:txBody>
                  <a:tcPr marL="9525" marR="9525" marT="9525" marB="0" anchor="ctr">
                    <a:lnL>
                      <a:noFill/>
                    </a:lnL>
                    <a:lnR>
                      <a:noFill/>
                    </a:lnR>
                    <a:lnT>
                      <a:noFill/>
                    </a:lnT>
                    <a:lnB>
                      <a:noFill/>
                    </a:lnB>
                  </a:tcPr>
                </a:tc>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KO</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MgO</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CaO</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T-FeO</a:t>
                      </a:r>
                    </a:p>
                  </a:txBody>
                  <a:tcPr marL="9525" marR="9525" marT="9525" marB="0" anchor="ctr">
                    <a:lnL>
                      <a:noFill/>
                    </a:lnL>
                    <a:lnR>
                      <a:noFill/>
                    </a:lnR>
                    <a:lnT>
                      <a:noFill/>
                    </a:lnT>
                    <a:lnB>
                      <a:noFill/>
                    </a:lnB>
                  </a:tcPr>
                </a:tc>
                <a:tc>
                  <a:txBody>
                    <a:bodyPr/>
                    <a:lstStyle/>
                    <a:p>
                      <a:pPr algn="l" fontAlgn="ctr"/>
                      <a:r>
                        <a:rPr lang="en-US" sz="1100" b="0" i="0" u="none" strike="noStrike">
                          <a:solidFill>
                            <a:srgbClr val="000000"/>
                          </a:solidFill>
                          <a:effectLst/>
                          <a:latin typeface="游ゴシック" panose="020B0400000000000000" pitchFamily="50" charset="-128"/>
                          <a:ea typeface="游ゴシック" panose="020B0400000000000000" pitchFamily="50" charset="-128"/>
                        </a:rPr>
                        <a:t>TiO2</a:t>
                      </a:r>
                    </a:p>
                  </a:txBody>
                  <a:tcPr marL="9525" marR="9525" marT="9525" marB="0" anchor="ctr">
                    <a:lnL>
                      <a:noFill/>
                    </a:lnL>
                    <a:lnR>
                      <a:noFill/>
                    </a:lnR>
                    <a:lnT>
                      <a:noFill/>
                    </a:lnT>
                    <a:lnB>
                      <a:noFill/>
                    </a:lnB>
                  </a:tcPr>
                </a:tc>
                <a:tc>
                  <a:txBody>
                    <a:bodyPr/>
                    <a:lstStyle/>
                    <a:p>
                      <a:pPr algn="l"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log eta</a:t>
                      </a:r>
                    </a:p>
                  </a:txBody>
                  <a:tcPr marL="9525" marR="9525" marT="9525" marB="0" anchor="ctr">
                    <a:lnL>
                      <a:noFill/>
                    </a:lnL>
                    <a:lnR>
                      <a:noFill/>
                    </a:lnR>
                    <a:lnT>
                      <a:noFill/>
                    </a:lnT>
                    <a:lnB>
                      <a:noFill/>
                    </a:lnB>
                  </a:tcPr>
                </a:tc>
                <a:tc>
                  <a:txBody>
                    <a:bodyPr/>
                    <a:lstStyle/>
                    <a:p>
                      <a:pPr algn="l"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temp</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a:noFill/>
                    </a:lnL>
                    <a:lnR>
                      <a:noFill/>
                    </a:lnR>
                    <a:lnT>
                      <a:noFill/>
                    </a:lnT>
                    <a:lnB>
                      <a:noFill/>
                    </a:lnB>
                  </a:tcPr>
                </a:tc>
                <a:extLst>
                  <a:ext uri="{0D108BD9-81ED-4DB2-BD59-A6C34878D82A}">
                    <a16:rowId xmlns:a16="http://schemas.microsoft.com/office/drawing/2014/main" val="1667239789"/>
                  </a:ext>
                </a:extLst>
              </a:tr>
              <a:tr h="238125">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62.5537</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1.9325</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21.509</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1.4464</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4.7202</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7.7838</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0.0545</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rPr>
                        <a:t>2</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1487.009</a:t>
                      </a:r>
                    </a:p>
                  </a:txBody>
                  <a:tcPr marL="9525" marR="9525" marT="9525" marB="0" anchor="ctr">
                    <a:lnL>
                      <a:noFill/>
                    </a:lnL>
                    <a:lnR>
                      <a:noFill/>
                    </a:lnR>
                    <a:lnT>
                      <a:noFill/>
                    </a:lnT>
                    <a:lnB>
                      <a:noFill/>
                    </a:lnB>
                  </a:tcPr>
                </a:tc>
                <a:extLst>
                  <a:ext uri="{0D108BD9-81ED-4DB2-BD59-A6C34878D82A}">
                    <a16:rowId xmlns:a16="http://schemas.microsoft.com/office/drawing/2014/main" val="2968761795"/>
                  </a:ext>
                </a:extLst>
              </a:tr>
              <a:tr h="238125">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62.5537</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1.9325</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21.509</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1.4464</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4.7202</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7.7838</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0.0545</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rPr>
                        <a:t>4</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1046.942</a:t>
                      </a:r>
                    </a:p>
                  </a:txBody>
                  <a:tcPr marL="9525" marR="9525" marT="9525" marB="0" anchor="ctr">
                    <a:lnL>
                      <a:noFill/>
                    </a:lnL>
                    <a:lnR>
                      <a:noFill/>
                    </a:lnR>
                    <a:lnT>
                      <a:noFill/>
                    </a:lnT>
                    <a:lnB>
                      <a:noFill/>
                    </a:lnB>
                  </a:tcPr>
                </a:tc>
                <a:extLst>
                  <a:ext uri="{0D108BD9-81ED-4DB2-BD59-A6C34878D82A}">
                    <a16:rowId xmlns:a16="http://schemas.microsoft.com/office/drawing/2014/main" val="2306591626"/>
                  </a:ext>
                </a:extLst>
              </a:tr>
              <a:tr h="238125">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62.5537</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1.9325</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21.509</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1.4464</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4.7202</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7.7838</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0.0545</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rPr>
                        <a:t>7.6</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735.1836</a:t>
                      </a:r>
                    </a:p>
                  </a:txBody>
                  <a:tcPr marL="9525" marR="9525" marT="9525" marB="0" anchor="ctr">
                    <a:lnL>
                      <a:noFill/>
                    </a:lnL>
                    <a:lnR>
                      <a:noFill/>
                    </a:lnR>
                    <a:lnT>
                      <a:noFill/>
                    </a:lnT>
                    <a:lnB>
                      <a:noFill/>
                    </a:lnB>
                  </a:tcPr>
                </a:tc>
                <a:extLst>
                  <a:ext uri="{0D108BD9-81ED-4DB2-BD59-A6C34878D82A}">
                    <a16:rowId xmlns:a16="http://schemas.microsoft.com/office/drawing/2014/main" val="3197147621"/>
                  </a:ext>
                </a:extLst>
              </a:tr>
              <a:tr h="238125">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62.5537</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1.9325</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21.509</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1.4464</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4.7202</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7.7838</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0.0545</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rPr>
                        <a:t>13.2</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550.9859</a:t>
                      </a:r>
                      <a:endParaRPr 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lnL>
                      <a:noFill/>
                    </a:lnL>
                    <a:lnR>
                      <a:noFill/>
                    </a:lnR>
                    <a:lnT>
                      <a:noFill/>
                    </a:lnT>
                    <a:lnB>
                      <a:noFill/>
                    </a:lnB>
                  </a:tcPr>
                </a:tc>
                <a:extLst>
                  <a:ext uri="{0D108BD9-81ED-4DB2-BD59-A6C34878D82A}">
                    <a16:rowId xmlns:a16="http://schemas.microsoft.com/office/drawing/2014/main" val="150091573"/>
                  </a:ext>
                </a:extLst>
              </a:tr>
              <a:tr h="238125">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61.8788</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2.0443</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21.8675</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1.4343</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4.8602</a:t>
                      </a:r>
                    </a:p>
                  </a:txBody>
                  <a:tcPr marL="9525" marR="9525" marT="9525" marB="0" anchor="ctr">
                    <a:lnL>
                      <a:noFill/>
                    </a:lnL>
                    <a:lnR>
                      <a:noFill/>
                    </a:lnR>
                    <a:lnT>
                      <a:noFill/>
                    </a:lnT>
                    <a:lnB>
                      <a:noFill/>
                    </a:lnB>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7.8257</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0.063</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0.0262</a:t>
                      </a:r>
                    </a:p>
                  </a:txBody>
                  <a:tcPr marL="9525" marR="9525" marT="9525" marB="0" anchor="ctr">
                    <a:lnL>
                      <a:noFill/>
                    </a:lnL>
                    <a:lnR>
                      <a:noFill/>
                    </a:lnR>
                    <a:lnT>
                      <a:noFill/>
                    </a:lnT>
                    <a:lnB>
                      <a:noFill/>
                    </a:lnB>
                  </a:tcPr>
                </a:tc>
                <a:tc>
                  <a:txBody>
                    <a:bodyPr/>
                    <a:lstStyle/>
                    <a:p>
                      <a:pPr algn="r" fontAlgn="ctr"/>
                      <a:r>
                        <a:rPr lang="en-US" altLang="ja-JP" sz="1100" b="0" i="0" u="none" strike="noStrike" dirty="0">
                          <a:solidFill>
                            <a:srgbClr val="FF0000"/>
                          </a:solidFill>
                          <a:effectLst/>
                          <a:latin typeface="游ゴシック" panose="020B0400000000000000" pitchFamily="50" charset="-128"/>
                          <a:ea typeface="游ゴシック" panose="020B0400000000000000" pitchFamily="50" charset="-128"/>
                        </a:rPr>
                        <a:t>2</a:t>
                      </a:r>
                    </a:p>
                  </a:txBody>
                  <a:tcPr marL="9525" marR="9525" marT="9525" marB="0" anchor="ctr">
                    <a:lnL>
                      <a:noFill/>
                    </a:lnL>
                    <a:lnR>
                      <a:noFill/>
                    </a:lnR>
                    <a:lnT>
                      <a:noFill/>
                    </a:lnT>
                    <a:lnB>
                      <a:noFill/>
                    </a:lnB>
                  </a:tcPr>
                </a:tc>
                <a:tc>
                  <a:txBody>
                    <a:bodyPr/>
                    <a:lstStyle/>
                    <a:p>
                      <a:pPr algn="r" fontAlgn="ctr"/>
                      <a:r>
                        <a:rPr lang="en-US" sz="1100" b="0" i="0" u="none" strike="noStrike" dirty="0">
                          <a:solidFill>
                            <a:srgbClr val="000000"/>
                          </a:solidFill>
                          <a:effectLst/>
                          <a:latin typeface="游ゴシック" panose="020B0400000000000000" pitchFamily="50" charset="-128"/>
                          <a:ea typeface="游ゴシック" panose="020B0400000000000000" pitchFamily="50" charset="-128"/>
                        </a:rPr>
                        <a:t>1478.944</a:t>
                      </a:r>
                    </a:p>
                  </a:txBody>
                  <a:tcPr marL="9525" marR="9525" marT="9525" marB="0" anchor="ctr">
                    <a:lnL>
                      <a:noFill/>
                    </a:lnL>
                    <a:lnR>
                      <a:noFill/>
                    </a:lnR>
                    <a:lnT>
                      <a:noFill/>
                    </a:lnT>
                    <a:lnB>
                      <a:noFill/>
                    </a:lnB>
                  </a:tcPr>
                </a:tc>
                <a:extLst>
                  <a:ext uri="{0D108BD9-81ED-4DB2-BD59-A6C34878D82A}">
                    <a16:rowId xmlns:a16="http://schemas.microsoft.com/office/drawing/2014/main" val="3326158269"/>
                  </a:ext>
                </a:extLst>
              </a:tr>
            </a:tbl>
          </a:graphicData>
        </a:graphic>
      </p:graphicFrame>
      <p:sp>
        <p:nvSpPr>
          <p:cNvPr id="10" name="テキスト ボックス 9"/>
          <p:cNvSpPr txBox="1"/>
          <p:nvPr/>
        </p:nvSpPr>
        <p:spPr>
          <a:xfrm>
            <a:off x="442505" y="5890554"/>
            <a:ext cx="7762061" cy="400110"/>
          </a:xfrm>
          <a:prstGeom prst="rect">
            <a:avLst/>
          </a:prstGeom>
          <a:noFill/>
        </p:spPr>
        <p:txBody>
          <a:bodyPr wrap="none" rtlCol="0">
            <a:spAutoFit/>
          </a:bodyPr>
          <a:lstStyle/>
          <a:p>
            <a:r>
              <a:rPr lang="ja-JP" altLang="en-US" sz="2000" dirty="0"/>
              <a:t>温度予測には粘度も重要。　上のデータ形式では情報量を失っている</a:t>
            </a:r>
            <a:endParaRPr kumimoji="1" lang="ja-JP" altLang="en-US" sz="2000" dirty="0"/>
          </a:p>
        </p:txBody>
      </p:sp>
      <p:sp>
        <p:nvSpPr>
          <p:cNvPr id="11" name="下矢印 10"/>
          <p:cNvSpPr/>
          <p:nvPr/>
        </p:nvSpPr>
        <p:spPr>
          <a:xfrm rot="844741">
            <a:off x="7340085" y="3156705"/>
            <a:ext cx="1755195" cy="1884099"/>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dirty="0"/>
              <a:t>変更</a:t>
            </a:r>
          </a:p>
        </p:txBody>
      </p:sp>
      <p:sp>
        <p:nvSpPr>
          <p:cNvPr id="4" name="角丸四角形 3"/>
          <p:cNvSpPr/>
          <p:nvPr/>
        </p:nvSpPr>
        <p:spPr>
          <a:xfrm>
            <a:off x="6102170" y="1893570"/>
            <a:ext cx="3025512" cy="1583459"/>
          </a:xfrm>
          <a:prstGeom prst="roundRect">
            <a:avLst>
              <a:gd name="adj" fmla="val 102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12" name="角丸四角形 11"/>
          <p:cNvSpPr/>
          <p:nvPr/>
        </p:nvSpPr>
        <p:spPr>
          <a:xfrm>
            <a:off x="6102170" y="4263586"/>
            <a:ext cx="1460358" cy="1392100"/>
          </a:xfrm>
          <a:prstGeom prst="roundRect">
            <a:avLst>
              <a:gd name="adj" fmla="val 930"/>
            </a:avLst>
          </a:prstGeom>
          <a:noFill/>
          <a:ln>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cxnSp>
        <p:nvCxnSpPr>
          <p:cNvPr id="13" name="直線コネクタ 12"/>
          <p:cNvCxnSpPr/>
          <p:nvPr/>
        </p:nvCxnSpPr>
        <p:spPr>
          <a:xfrm>
            <a:off x="476545" y="2438890"/>
            <a:ext cx="841593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左中かっこ 13"/>
          <p:cNvSpPr/>
          <p:nvPr/>
        </p:nvSpPr>
        <p:spPr>
          <a:xfrm>
            <a:off x="313336" y="4554125"/>
            <a:ext cx="235990" cy="90008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1485551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解析結果：内藤 </a:t>
            </a:r>
            <a:r>
              <a:rPr lang="ja-JP" altLang="en-US" dirty="0"/>
              <a:t>生データ（未標準化）</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094281035"/>
              </p:ext>
            </p:extLst>
          </p:nvPr>
        </p:nvGraphicFramePr>
        <p:xfrm>
          <a:off x="476544" y="1268760"/>
          <a:ext cx="6993777" cy="2194560"/>
        </p:xfrm>
        <a:graphic>
          <a:graphicData uri="http://schemas.openxmlformats.org/drawingml/2006/table">
            <a:tbl>
              <a:tblPr firstRow="1" bandRow="1">
                <a:tableStyleId>{5940675A-B579-460E-94D1-54222C63F5DA}</a:tableStyleId>
              </a:tblPr>
              <a:tblGrid>
                <a:gridCol w="2331259">
                  <a:extLst>
                    <a:ext uri="{9D8B030D-6E8A-4147-A177-3AD203B41FA5}">
                      <a16:colId xmlns:a16="http://schemas.microsoft.com/office/drawing/2014/main" val="3004470593"/>
                    </a:ext>
                  </a:extLst>
                </a:gridCol>
                <a:gridCol w="2331259">
                  <a:extLst>
                    <a:ext uri="{9D8B030D-6E8A-4147-A177-3AD203B41FA5}">
                      <a16:colId xmlns:a16="http://schemas.microsoft.com/office/drawing/2014/main" val="2490668643"/>
                    </a:ext>
                  </a:extLst>
                </a:gridCol>
                <a:gridCol w="2331259">
                  <a:extLst>
                    <a:ext uri="{9D8B030D-6E8A-4147-A177-3AD203B41FA5}">
                      <a16:colId xmlns:a16="http://schemas.microsoft.com/office/drawing/2014/main" val="3606702857"/>
                    </a:ext>
                  </a:extLst>
                </a:gridCol>
              </a:tblGrid>
              <a:tr h="185646">
                <a:tc>
                  <a:txBody>
                    <a:bodyPr/>
                    <a:lstStyle/>
                    <a:p>
                      <a:endParaRPr kumimoji="1" lang="ja-JP" altLang="en-US" dirty="0"/>
                    </a:p>
                  </a:txBody>
                  <a:tcPr/>
                </a:tc>
                <a:tc>
                  <a:txBody>
                    <a:bodyPr/>
                    <a:lstStyle/>
                    <a:p>
                      <a:r>
                        <a:rPr kumimoji="1" lang="ja-JP" altLang="en-US" dirty="0"/>
                        <a:t>相関係数　訓練</a:t>
                      </a:r>
                    </a:p>
                  </a:txBody>
                  <a:tcPr/>
                </a:tc>
                <a:tc>
                  <a:txBody>
                    <a:bodyPr/>
                    <a:lstStyle/>
                    <a:p>
                      <a:r>
                        <a:rPr kumimoji="1" lang="ja-JP" altLang="en-US" dirty="0"/>
                        <a:t>相関係数　テスト</a:t>
                      </a:r>
                    </a:p>
                  </a:txBody>
                  <a:tcPr/>
                </a:tc>
                <a:extLst>
                  <a:ext uri="{0D108BD9-81ED-4DB2-BD59-A6C34878D82A}">
                    <a16:rowId xmlns:a16="http://schemas.microsoft.com/office/drawing/2014/main" val="3028550136"/>
                  </a:ext>
                </a:extLst>
              </a:tr>
              <a:tr h="185646">
                <a:tc>
                  <a:txBody>
                    <a:bodyPr/>
                    <a:lstStyle/>
                    <a:p>
                      <a:r>
                        <a:rPr kumimoji="1" lang="ja-JP" altLang="en-US" dirty="0"/>
                        <a:t>決定木</a:t>
                      </a:r>
                      <a:endParaRPr kumimoji="1" lang="en-US" altLang="ja-JP" dirty="0"/>
                    </a:p>
                  </a:txBody>
                  <a:tcPr/>
                </a:tc>
                <a:tc>
                  <a:txBody>
                    <a:bodyPr/>
                    <a:lstStyle/>
                    <a:p>
                      <a:r>
                        <a:rPr kumimoji="1" lang="en-US" altLang="ja-JP" dirty="0"/>
                        <a:t>1.00</a:t>
                      </a:r>
                      <a:endParaRPr kumimoji="1" lang="ja-JP" altLang="en-US" dirty="0"/>
                    </a:p>
                  </a:txBody>
                  <a:tcPr/>
                </a:tc>
                <a:tc>
                  <a:txBody>
                    <a:bodyPr/>
                    <a:lstStyle/>
                    <a:p>
                      <a:r>
                        <a:rPr kumimoji="1" lang="en-US" altLang="ja-JP" dirty="0"/>
                        <a:t>0.776</a:t>
                      </a:r>
                      <a:endParaRPr kumimoji="1" lang="ja-JP" altLang="en-US" dirty="0"/>
                    </a:p>
                  </a:txBody>
                  <a:tcPr/>
                </a:tc>
                <a:extLst>
                  <a:ext uri="{0D108BD9-81ED-4DB2-BD59-A6C34878D82A}">
                    <a16:rowId xmlns:a16="http://schemas.microsoft.com/office/drawing/2014/main" val="1569228093"/>
                  </a:ext>
                </a:extLst>
              </a:tr>
              <a:tr h="185646">
                <a:tc>
                  <a:txBody>
                    <a:bodyPr/>
                    <a:lstStyle/>
                    <a:p>
                      <a:r>
                        <a:rPr kumimoji="1" lang="en-US" altLang="ja-JP" dirty="0"/>
                        <a:t>Bayesian</a:t>
                      </a:r>
                      <a:r>
                        <a:rPr kumimoji="1" lang="en-US" altLang="ja-JP" baseline="0" dirty="0"/>
                        <a:t> Ridge</a:t>
                      </a:r>
                      <a:endParaRPr kumimoji="1" lang="ja-JP" altLang="en-US" dirty="0"/>
                    </a:p>
                  </a:txBody>
                  <a:tcPr/>
                </a:tc>
                <a:tc>
                  <a:txBody>
                    <a:bodyPr/>
                    <a:lstStyle/>
                    <a:p>
                      <a:r>
                        <a:rPr kumimoji="1" lang="en-US" altLang="ja-JP" dirty="0"/>
                        <a:t>0.976</a:t>
                      </a:r>
                      <a:endParaRPr kumimoji="1" lang="ja-JP" altLang="en-US" dirty="0"/>
                    </a:p>
                  </a:txBody>
                  <a:tcPr/>
                </a:tc>
                <a:tc>
                  <a:txBody>
                    <a:bodyPr/>
                    <a:lstStyle/>
                    <a:p>
                      <a:r>
                        <a:rPr kumimoji="1" lang="en-US" altLang="ja-JP" dirty="0"/>
                        <a:t>0.762</a:t>
                      </a:r>
                      <a:endParaRPr kumimoji="1" lang="ja-JP" altLang="en-US" dirty="0"/>
                    </a:p>
                  </a:txBody>
                  <a:tcPr/>
                </a:tc>
                <a:extLst>
                  <a:ext uri="{0D108BD9-81ED-4DB2-BD59-A6C34878D82A}">
                    <a16:rowId xmlns:a16="http://schemas.microsoft.com/office/drawing/2014/main" val="2290506605"/>
                  </a:ext>
                </a:extLst>
              </a:tr>
              <a:tr h="185646">
                <a:tc>
                  <a:txBody>
                    <a:bodyPr/>
                    <a:lstStyle/>
                    <a:p>
                      <a:r>
                        <a:rPr kumimoji="1" lang="ja-JP" altLang="en-US" dirty="0"/>
                        <a:t>重回帰</a:t>
                      </a:r>
                    </a:p>
                  </a:txBody>
                  <a:tcPr/>
                </a:tc>
                <a:tc>
                  <a:txBody>
                    <a:bodyPr/>
                    <a:lstStyle/>
                    <a:p>
                      <a:r>
                        <a:rPr kumimoji="1" lang="en-US" altLang="ja-JP" dirty="0"/>
                        <a:t>0.984</a:t>
                      </a:r>
                      <a:endParaRPr kumimoji="1" lang="ja-JP" altLang="en-US" dirty="0"/>
                    </a:p>
                  </a:txBody>
                  <a:tcPr/>
                </a:tc>
                <a:tc>
                  <a:txBody>
                    <a:bodyPr/>
                    <a:lstStyle/>
                    <a:p>
                      <a:r>
                        <a:rPr kumimoji="1" lang="en-US" altLang="ja-JP" dirty="0"/>
                        <a:t>0.735</a:t>
                      </a:r>
                      <a:endParaRPr kumimoji="1" lang="ja-JP" altLang="en-US" dirty="0"/>
                    </a:p>
                  </a:txBody>
                  <a:tcPr/>
                </a:tc>
                <a:extLst>
                  <a:ext uri="{0D108BD9-81ED-4DB2-BD59-A6C34878D82A}">
                    <a16:rowId xmlns:a16="http://schemas.microsoft.com/office/drawing/2014/main" val="465291166"/>
                  </a:ext>
                </a:extLst>
              </a:tr>
              <a:tr h="185646">
                <a:tc>
                  <a:txBody>
                    <a:bodyPr/>
                    <a:lstStyle/>
                    <a:p>
                      <a:r>
                        <a:rPr kumimoji="1" lang="ja-JP" altLang="en-US" dirty="0"/>
                        <a:t>勾配ブースティング木</a:t>
                      </a:r>
                    </a:p>
                  </a:txBody>
                  <a:tcPr/>
                </a:tc>
                <a:tc>
                  <a:txBody>
                    <a:bodyPr/>
                    <a:lstStyle/>
                    <a:p>
                      <a:r>
                        <a:rPr kumimoji="1" lang="en-US" altLang="ja-JP" dirty="0"/>
                        <a:t>0.998</a:t>
                      </a:r>
                      <a:endParaRPr kumimoji="1" lang="ja-JP" altLang="en-US" dirty="0"/>
                    </a:p>
                  </a:txBody>
                  <a:tcPr/>
                </a:tc>
                <a:tc>
                  <a:txBody>
                    <a:bodyPr/>
                    <a:lstStyle/>
                    <a:p>
                      <a:r>
                        <a:rPr kumimoji="1" lang="en-US" altLang="ja-JP" dirty="0"/>
                        <a:t>0.560</a:t>
                      </a:r>
                      <a:endParaRPr kumimoji="1" lang="ja-JP" altLang="en-US" dirty="0"/>
                    </a:p>
                  </a:txBody>
                  <a:tcPr/>
                </a:tc>
                <a:extLst>
                  <a:ext uri="{0D108BD9-81ED-4DB2-BD59-A6C34878D82A}">
                    <a16:rowId xmlns:a16="http://schemas.microsoft.com/office/drawing/2014/main" val="2617054248"/>
                  </a:ext>
                </a:extLst>
              </a:tr>
              <a:tr h="185646">
                <a:tc>
                  <a:txBody>
                    <a:bodyPr/>
                    <a:lstStyle/>
                    <a:p>
                      <a:r>
                        <a:rPr kumimoji="1" lang="ja-JP" altLang="en-US" dirty="0"/>
                        <a:t>ディープラーニング</a:t>
                      </a:r>
                      <a:r>
                        <a:rPr kumimoji="1" lang="en-US" altLang="ja-JP" dirty="0"/>
                        <a:t>*</a:t>
                      </a:r>
                      <a:endParaRPr kumimoji="1" lang="ja-JP" altLang="en-US" dirty="0"/>
                    </a:p>
                  </a:txBody>
                  <a:tcPr/>
                </a:tc>
                <a:tc>
                  <a:txBody>
                    <a:bodyPr/>
                    <a:lstStyle/>
                    <a:p>
                      <a:r>
                        <a:rPr kumimoji="1" lang="en-US" altLang="ja-JP" dirty="0"/>
                        <a:t>0.911  ~  0.999</a:t>
                      </a:r>
                      <a:endParaRPr kumimoji="1" lang="ja-JP" altLang="en-US" dirty="0"/>
                    </a:p>
                  </a:txBody>
                  <a:tcPr/>
                </a:tc>
                <a:tc>
                  <a:txBody>
                    <a:bodyPr/>
                    <a:lstStyle/>
                    <a:p>
                      <a:r>
                        <a:rPr kumimoji="1" lang="en-US" altLang="ja-JP" dirty="0"/>
                        <a:t>0.672  ~  0.897</a:t>
                      </a:r>
                      <a:endParaRPr kumimoji="1" lang="ja-JP" altLang="en-US" dirty="0"/>
                    </a:p>
                  </a:txBody>
                  <a:tcPr/>
                </a:tc>
                <a:extLst>
                  <a:ext uri="{0D108BD9-81ED-4DB2-BD59-A6C34878D82A}">
                    <a16:rowId xmlns:a16="http://schemas.microsoft.com/office/drawing/2014/main" val="4026449342"/>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3644324363"/>
              </p:ext>
            </p:extLst>
          </p:nvPr>
        </p:nvGraphicFramePr>
        <p:xfrm>
          <a:off x="476545" y="4149080"/>
          <a:ext cx="6993777" cy="2194560"/>
        </p:xfrm>
        <a:graphic>
          <a:graphicData uri="http://schemas.openxmlformats.org/drawingml/2006/table">
            <a:tbl>
              <a:tblPr firstRow="1" bandRow="1">
                <a:tableStyleId>{5940675A-B579-460E-94D1-54222C63F5DA}</a:tableStyleId>
              </a:tblPr>
              <a:tblGrid>
                <a:gridCol w="2331259">
                  <a:extLst>
                    <a:ext uri="{9D8B030D-6E8A-4147-A177-3AD203B41FA5}">
                      <a16:colId xmlns:a16="http://schemas.microsoft.com/office/drawing/2014/main" val="3004470593"/>
                    </a:ext>
                  </a:extLst>
                </a:gridCol>
                <a:gridCol w="2331259">
                  <a:extLst>
                    <a:ext uri="{9D8B030D-6E8A-4147-A177-3AD203B41FA5}">
                      <a16:colId xmlns:a16="http://schemas.microsoft.com/office/drawing/2014/main" val="2490668643"/>
                    </a:ext>
                  </a:extLst>
                </a:gridCol>
                <a:gridCol w="2331259">
                  <a:extLst>
                    <a:ext uri="{9D8B030D-6E8A-4147-A177-3AD203B41FA5}">
                      <a16:colId xmlns:a16="http://schemas.microsoft.com/office/drawing/2014/main" val="3606702857"/>
                    </a:ext>
                  </a:extLst>
                </a:gridCol>
              </a:tblGrid>
              <a:tr h="185646">
                <a:tc>
                  <a:txBody>
                    <a:bodyPr/>
                    <a:lstStyle/>
                    <a:p>
                      <a:endParaRPr kumimoji="1" lang="ja-JP" altLang="en-US" dirty="0"/>
                    </a:p>
                  </a:txBody>
                  <a:tcPr/>
                </a:tc>
                <a:tc>
                  <a:txBody>
                    <a:bodyPr/>
                    <a:lstStyle/>
                    <a:p>
                      <a:r>
                        <a:rPr kumimoji="1" lang="ja-JP" altLang="en-US" dirty="0"/>
                        <a:t>相関係数　訓練</a:t>
                      </a:r>
                    </a:p>
                  </a:txBody>
                  <a:tcPr/>
                </a:tc>
                <a:tc>
                  <a:txBody>
                    <a:bodyPr/>
                    <a:lstStyle/>
                    <a:p>
                      <a:r>
                        <a:rPr kumimoji="1" lang="ja-JP" altLang="en-US" dirty="0"/>
                        <a:t>相関係数　テスト</a:t>
                      </a:r>
                    </a:p>
                  </a:txBody>
                  <a:tcPr/>
                </a:tc>
                <a:extLst>
                  <a:ext uri="{0D108BD9-81ED-4DB2-BD59-A6C34878D82A}">
                    <a16:rowId xmlns:a16="http://schemas.microsoft.com/office/drawing/2014/main" val="3028550136"/>
                  </a:ext>
                </a:extLst>
              </a:tr>
              <a:tr h="185646">
                <a:tc>
                  <a:txBody>
                    <a:bodyPr/>
                    <a:lstStyle/>
                    <a:p>
                      <a:r>
                        <a:rPr kumimoji="1" lang="ja-JP" altLang="en-US" dirty="0"/>
                        <a:t>勾配ブースティング木</a:t>
                      </a:r>
                      <a:endParaRPr kumimoji="1" lang="en-US" altLang="ja-JP" dirty="0"/>
                    </a:p>
                  </a:txBody>
                  <a:tcPr/>
                </a:tc>
                <a:tc>
                  <a:txBody>
                    <a:bodyPr/>
                    <a:lstStyle/>
                    <a:p>
                      <a:r>
                        <a:rPr kumimoji="1" lang="en-US" altLang="ja-JP" dirty="0"/>
                        <a:t>0.9999</a:t>
                      </a:r>
                      <a:endParaRPr kumimoji="1" lang="ja-JP" altLang="en-US" dirty="0"/>
                    </a:p>
                  </a:txBody>
                  <a:tcPr/>
                </a:tc>
                <a:tc>
                  <a:txBody>
                    <a:bodyPr/>
                    <a:lstStyle/>
                    <a:p>
                      <a:r>
                        <a:rPr kumimoji="1" lang="en-US" altLang="ja-JP" dirty="0"/>
                        <a:t>0.9999</a:t>
                      </a:r>
                      <a:endParaRPr kumimoji="1" lang="ja-JP" altLang="en-US" dirty="0"/>
                    </a:p>
                  </a:txBody>
                  <a:tcPr/>
                </a:tc>
                <a:extLst>
                  <a:ext uri="{0D108BD9-81ED-4DB2-BD59-A6C34878D82A}">
                    <a16:rowId xmlns:a16="http://schemas.microsoft.com/office/drawing/2014/main" val="1569228093"/>
                  </a:ext>
                </a:extLst>
              </a:tr>
              <a:tr h="185646">
                <a:tc>
                  <a:txBody>
                    <a:bodyPr/>
                    <a:lstStyle/>
                    <a:p>
                      <a:r>
                        <a:rPr kumimoji="1" lang="ja-JP" altLang="en-US" dirty="0"/>
                        <a:t>決定木</a:t>
                      </a:r>
                    </a:p>
                  </a:txBody>
                  <a:tcPr/>
                </a:tc>
                <a:tc>
                  <a:txBody>
                    <a:bodyPr/>
                    <a:lstStyle/>
                    <a:p>
                      <a:r>
                        <a:rPr kumimoji="1" lang="en-US" altLang="ja-JP" dirty="0"/>
                        <a:t>1.0000</a:t>
                      </a:r>
                      <a:endParaRPr kumimoji="1" lang="ja-JP" altLang="en-US" dirty="0"/>
                    </a:p>
                  </a:txBody>
                  <a:tcPr/>
                </a:tc>
                <a:tc>
                  <a:txBody>
                    <a:bodyPr/>
                    <a:lstStyle/>
                    <a:p>
                      <a:r>
                        <a:rPr kumimoji="1" lang="en-US" altLang="ja-JP" dirty="0"/>
                        <a:t>0.9998</a:t>
                      </a:r>
                      <a:endParaRPr kumimoji="1" lang="ja-JP" altLang="en-US" dirty="0"/>
                    </a:p>
                  </a:txBody>
                  <a:tcPr/>
                </a:tc>
                <a:extLst>
                  <a:ext uri="{0D108BD9-81ED-4DB2-BD59-A6C34878D82A}">
                    <a16:rowId xmlns:a16="http://schemas.microsoft.com/office/drawing/2014/main" val="2290506605"/>
                  </a:ext>
                </a:extLst>
              </a:tr>
              <a:tr h="185646">
                <a:tc>
                  <a:txBody>
                    <a:bodyPr/>
                    <a:lstStyle/>
                    <a:p>
                      <a:r>
                        <a:rPr kumimoji="1" lang="ja-JP" altLang="en-US" dirty="0"/>
                        <a:t>重回帰分析</a:t>
                      </a:r>
                    </a:p>
                  </a:txBody>
                  <a:tcPr/>
                </a:tc>
                <a:tc>
                  <a:txBody>
                    <a:bodyPr/>
                    <a:lstStyle/>
                    <a:p>
                      <a:r>
                        <a:rPr kumimoji="1" lang="en-US" altLang="ja-JP" dirty="0"/>
                        <a:t>0.8554</a:t>
                      </a:r>
                      <a:endParaRPr kumimoji="1" lang="ja-JP" altLang="en-US" dirty="0"/>
                    </a:p>
                  </a:txBody>
                  <a:tcPr/>
                </a:tc>
                <a:tc>
                  <a:txBody>
                    <a:bodyPr/>
                    <a:lstStyle/>
                    <a:p>
                      <a:r>
                        <a:rPr kumimoji="1" lang="en-US" altLang="ja-JP" dirty="0"/>
                        <a:t>0.8286</a:t>
                      </a:r>
                      <a:endParaRPr kumimoji="1" lang="ja-JP" altLang="en-US" dirty="0"/>
                    </a:p>
                  </a:txBody>
                  <a:tcPr/>
                </a:tc>
                <a:extLst>
                  <a:ext uri="{0D108BD9-81ED-4DB2-BD59-A6C34878D82A}">
                    <a16:rowId xmlns:a16="http://schemas.microsoft.com/office/drawing/2014/main" val="465291166"/>
                  </a:ext>
                </a:extLst>
              </a:tr>
              <a:tr h="185646">
                <a:tc>
                  <a:txBody>
                    <a:bodyPr/>
                    <a:lstStyle/>
                    <a:p>
                      <a:r>
                        <a:rPr kumimoji="1" lang="en-US" altLang="ja-JP" dirty="0"/>
                        <a:t>Bayesian</a:t>
                      </a:r>
                      <a:r>
                        <a:rPr kumimoji="1" lang="en-US" altLang="ja-JP" baseline="0" dirty="0"/>
                        <a:t> Ridge</a:t>
                      </a:r>
                      <a:endParaRPr kumimoji="1" lang="ja-JP" altLang="en-US" dirty="0"/>
                    </a:p>
                  </a:txBody>
                  <a:tcPr/>
                </a:tc>
                <a:tc>
                  <a:txBody>
                    <a:bodyPr/>
                    <a:lstStyle/>
                    <a:p>
                      <a:r>
                        <a:rPr kumimoji="1" lang="en-US" altLang="ja-JP" dirty="0"/>
                        <a:t>0.8536</a:t>
                      </a:r>
                      <a:endParaRPr kumimoji="1" lang="ja-JP" altLang="en-US" dirty="0"/>
                    </a:p>
                  </a:txBody>
                  <a:tcPr/>
                </a:tc>
                <a:tc>
                  <a:txBody>
                    <a:bodyPr/>
                    <a:lstStyle/>
                    <a:p>
                      <a:r>
                        <a:rPr kumimoji="1" lang="en-US" altLang="ja-JP" dirty="0"/>
                        <a:t>0.8517</a:t>
                      </a:r>
                      <a:endParaRPr kumimoji="1" lang="ja-JP" altLang="en-US" dirty="0"/>
                    </a:p>
                  </a:txBody>
                  <a:tcPr/>
                </a:tc>
                <a:extLst>
                  <a:ext uri="{0D108BD9-81ED-4DB2-BD59-A6C34878D82A}">
                    <a16:rowId xmlns:a16="http://schemas.microsoft.com/office/drawing/2014/main" val="2617054248"/>
                  </a:ext>
                </a:extLst>
              </a:tr>
              <a:tr h="185646">
                <a:tc>
                  <a:txBody>
                    <a:bodyPr/>
                    <a:lstStyle/>
                    <a:p>
                      <a:pPr algn="ctr"/>
                      <a:r>
                        <a:rPr kumimoji="1" lang="ja-JP" altLang="en-US" dirty="0"/>
                        <a:t>ディープラーニング</a:t>
                      </a:r>
                    </a:p>
                  </a:txBody>
                  <a:tcPr/>
                </a:tc>
                <a:tc>
                  <a:txBody>
                    <a:bodyPr/>
                    <a:lstStyle/>
                    <a:p>
                      <a:pPr algn="ctr"/>
                      <a:r>
                        <a:rPr kumimoji="1" lang="ja-JP" altLang="en-US" dirty="0"/>
                        <a:t>計算中</a:t>
                      </a:r>
                    </a:p>
                  </a:txBody>
                  <a:tcPr/>
                </a:tc>
                <a:tc>
                  <a:txBody>
                    <a:bodyPr/>
                    <a:lstStyle/>
                    <a:p>
                      <a:pPr algn="ctr"/>
                      <a:r>
                        <a:rPr kumimoji="1" lang="ja-JP" altLang="en-US" dirty="0"/>
                        <a:t>計算中</a:t>
                      </a:r>
                    </a:p>
                  </a:txBody>
                  <a:tcPr/>
                </a:tc>
                <a:extLst>
                  <a:ext uri="{0D108BD9-81ED-4DB2-BD59-A6C34878D82A}">
                    <a16:rowId xmlns:a16="http://schemas.microsoft.com/office/drawing/2014/main" val="1522640069"/>
                  </a:ext>
                </a:extLst>
              </a:tr>
            </a:tbl>
          </a:graphicData>
        </a:graphic>
      </p:graphicFrame>
      <p:sp>
        <p:nvSpPr>
          <p:cNvPr id="7" name="正方形/長方形 6"/>
          <p:cNvSpPr/>
          <p:nvPr/>
        </p:nvSpPr>
        <p:spPr>
          <a:xfrm>
            <a:off x="4968" y="835134"/>
            <a:ext cx="8145178" cy="400110"/>
          </a:xfrm>
          <a:prstGeom prst="rect">
            <a:avLst/>
          </a:prstGeom>
        </p:spPr>
        <p:txBody>
          <a:bodyPr wrap="square">
            <a:spAutoFit/>
          </a:bodyPr>
          <a:lstStyle/>
          <a:p>
            <a:pPr algn="ctr"/>
            <a:r>
              <a:rPr lang="ja-JP" altLang="en-US" sz="2000" dirty="0"/>
              <a:t>８組成　→　４種の温度　（</a:t>
            </a:r>
            <a:r>
              <a:rPr lang="en-US" altLang="ja-JP" sz="2000" dirty="0"/>
              <a:t>η</a:t>
            </a:r>
            <a:r>
              <a:rPr lang="ja-JP" altLang="en-US" sz="2000" dirty="0"/>
              <a:t>が</a:t>
            </a:r>
            <a:r>
              <a:rPr lang="en-US" altLang="ja-JP" sz="2000" dirty="0"/>
              <a:t>2, 4, 7.6 ,13.2</a:t>
            </a:r>
            <a:r>
              <a:rPr lang="ja-JP" altLang="en-US" sz="2000" dirty="0"/>
              <a:t>となる各温度）</a:t>
            </a:r>
            <a:endParaRPr lang="en-US" altLang="ja-JP" sz="2000" dirty="0"/>
          </a:p>
        </p:txBody>
      </p:sp>
      <p:sp>
        <p:nvSpPr>
          <p:cNvPr id="8" name="テキスト ボックス 7"/>
          <p:cNvSpPr txBox="1"/>
          <p:nvPr/>
        </p:nvSpPr>
        <p:spPr>
          <a:xfrm>
            <a:off x="2368002" y="3568950"/>
            <a:ext cx="2969083" cy="400110"/>
          </a:xfrm>
          <a:prstGeom prst="rect">
            <a:avLst/>
          </a:prstGeom>
          <a:noFill/>
        </p:spPr>
        <p:txBody>
          <a:bodyPr wrap="none" rtlCol="0">
            <a:spAutoFit/>
          </a:bodyPr>
          <a:lstStyle/>
          <a:p>
            <a:r>
              <a:rPr lang="ja-JP" altLang="en-US" sz="2000" dirty="0"/>
              <a:t>８組成　＋　</a:t>
            </a:r>
            <a:r>
              <a:rPr lang="en-US" altLang="ja-JP" sz="2000" dirty="0"/>
              <a:t>η</a:t>
            </a:r>
            <a:r>
              <a:rPr lang="ja-JP" altLang="en-US" sz="2000" dirty="0"/>
              <a:t>値　→　温度</a:t>
            </a:r>
            <a:endParaRPr kumimoji="1" lang="ja-JP" altLang="en-US" sz="2000" dirty="0"/>
          </a:p>
        </p:txBody>
      </p:sp>
      <p:sp>
        <p:nvSpPr>
          <p:cNvPr id="3" name="テキスト ボックス 2"/>
          <p:cNvSpPr txBox="1"/>
          <p:nvPr/>
        </p:nvSpPr>
        <p:spPr>
          <a:xfrm>
            <a:off x="73967" y="6377156"/>
            <a:ext cx="7198189" cy="338554"/>
          </a:xfrm>
          <a:prstGeom prst="rect">
            <a:avLst/>
          </a:prstGeom>
          <a:noFill/>
        </p:spPr>
        <p:txBody>
          <a:bodyPr wrap="none" rtlCol="0">
            <a:spAutoFit/>
          </a:bodyPr>
          <a:lstStyle/>
          <a:p>
            <a:r>
              <a:rPr kumimoji="1" lang="ja-JP" altLang="en-US" sz="1600" dirty="0"/>
              <a:t>*ディープラーニングはハイパーパラメータに予測精度が大きく依存する：</a:t>
            </a:r>
            <a:r>
              <a:rPr kumimoji="1" lang="en-US" altLang="ja-JP" sz="1600" dirty="0"/>
              <a:t>p15</a:t>
            </a:r>
            <a:r>
              <a:rPr kumimoji="1" lang="ja-JP" altLang="en-US" sz="1600" dirty="0"/>
              <a:t>参照</a:t>
            </a:r>
          </a:p>
        </p:txBody>
      </p:sp>
    </p:spTree>
    <p:extLst>
      <p:ext uri="{BB962C8B-B14F-4D97-AF65-F5344CB8AC3E}">
        <p14:creationId xmlns:p14="http://schemas.microsoft.com/office/powerpoint/2010/main" val="4197287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解析結果：内藤 </a:t>
            </a:r>
            <a:r>
              <a:rPr lang="ja-JP" altLang="en-US" dirty="0"/>
              <a:t>　標準化後</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452329928"/>
              </p:ext>
            </p:extLst>
          </p:nvPr>
        </p:nvGraphicFramePr>
        <p:xfrm>
          <a:off x="476544" y="1268760"/>
          <a:ext cx="6993777" cy="1828800"/>
        </p:xfrm>
        <a:graphic>
          <a:graphicData uri="http://schemas.openxmlformats.org/drawingml/2006/table">
            <a:tbl>
              <a:tblPr firstRow="1" bandRow="1">
                <a:tableStyleId>{5940675A-B579-460E-94D1-54222C63F5DA}</a:tableStyleId>
              </a:tblPr>
              <a:tblGrid>
                <a:gridCol w="2331259">
                  <a:extLst>
                    <a:ext uri="{9D8B030D-6E8A-4147-A177-3AD203B41FA5}">
                      <a16:colId xmlns:a16="http://schemas.microsoft.com/office/drawing/2014/main" val="3004470593"/>
                    </a:ext>
                  </a:extLst>
                </a:gridCol>
                <a:gridCol w="2331259">
                  <a:extLst>
                    <a:ext uri="{9D8B030D-6E8A-4147-A177-3AD203B41FA5}">
                      <a16:colId xmlns:a16="http://schemas.microsoft.com/office/drawing/2014/main" val="2490668643"/>
                    </a:ext>
                  </a:extLst>
                </a:gridCol>
                <a:gridCol w="2331259">
                  <a:extLst>
                    <a:ext uri="{9D8B030D-6E8A-4147-A177-3AD203B41FA5}">
                      <a16:colId xmlns:a16="http://schemas.microsoft.com/office/drawing/2014/main" val="3606702857"/>
                    </a:ext>
                  </a:extLst>
                </a:gridCol>
              </a:tblGrid>
              <a:tr h="185646">
                <a:tc>
                  <a:txBody>
                    <a:bodyPr/>
                    <a:lstStyle/>
                    <a:p>
                      <a:endParaRPr kumimoji="1" lang="ja-JP" altLang="en-US" dirty="0"/>
                    </a:p>
                  </a:txBody>
                  <a:tcPr/>
                </a:tc>
                <a:tc>
                  <a:txBody>
                    <a:bodyPr/>
                    <a:lstStyle/>
                    <a:p>
                      <a:r>
                        <a:rPr kumimoji="1" lang="ja-JP" altLang="en-US" dirty="0"/>
                        <a:t>相関係数　訓練</a:t>
                      </a:r>
                    </a:p>
                  </a:txBody>
                  <a:tcPr/>
                </a:tc>
                <a:tc>
                  <a:txBody>
                    <a:bodyPr/>
                    <a:lstStyle/>
                    <a:p>
                      <a:r>
                        <a:rPr kumimoji="1" lang="ja-JP" altLang="en-US" dirty="0"/>
                        <a:t>相関係数　テスト</a:t>
                      </a:r>
                    </a:p>
                  </a:txBody>
                  <a:tcPr/>
                </a:tc>
                <a:extLst>
                  <a:ext uri="{0D108BD9-81ED-4DB2-BD59-A6C34878D82A}">
                    <a16:rowId xmlns:a16="http://schemas.microsoft.com/office/drawing/2014/main" val="3028550136"/>
                  </a:ext>
                </a:extLst>
              </a:tr>
              <a:tr h="185646">
                <a:tc>
                  <a:txBody>
                    <a:bodyPr/>
                    <a:lstStyle/>
                    <a:p>
                      <a:r>
                        <a:rPr kumimoji="1" lang="en-US" altLang="ja-JP" dirty="0"/>
                        <a:t>Elastic</a:t>
                      </a:r>
                      <a:r>
                        <a:rPr kumimoji="1" lang="ja-JP" altLang="en-US" baseline="0" dirty="0"/>
                        <a:t> </a:t>
                      </a:r>
                      <a:r>
                        <a:rPr kumimoji="1" lang="en-US" altLang="ja-JP" baseline="0" dirty="0"/>
                        <a:t>Net</a:t>
                      </a:r>
                      <a:endParaRPr kumimoji="1" lang="en-US" altLang="ja-JP" dirty="0"/>
                    </a:p>
                  </a:txBody>
                  <a:tcPr/>
                </a:tc>
                <a:tc>
                  <a:txBody>
                    <a:bodyPr/>
                    <a:lstStyle/>
                    <a:p>
                      <a:r>
                        <a:rPr kumimoji="1" lang="en-US" altLang="ja-JP" dirty="0"/>
                        <a:t>0.955</a:t>
                      </a:r>
                      <a:endParaRPr kumimoji="1" lang="ja-JP" altLang="en-US" dirty="0"/>
                    </a:p>
                  </a:txBody>
                  <a:tcPr/>
                </a:tc>
                <a:tc>
                  <a:txBody>
                    <a:bodyPr/>
                    <a:lstStyle/>
                    <a:p>
                      <a:r>
                        <a:rPr kumimoji="1" lang="en-US" altLang="ja-JP" dirty="0"/>
                        <a:t>0.768</a:t>
                      </a:r>
                      <a:endParaRPr kumimoji="1" lang="ja-JP" altLang="en-US" dirty="0"/>
                    </a:p>
                  </a:txBody>
                  <a:tcPr/>
                </a:tc>
                <a:extLst>
                  <a:ext uri="{0D108BD9-81ED-4DB2-BD59-A6C34878D82A}">
                    <a16:rowId xmlns:a16="http://schemas.microsoft.com/office/drawing/2014/main" val="1569228093"/>
                  </a:ext>
                </a:extLst>
              </a:tr>
              <a:tr h="185646">
                <a:tc>
                  <a:txBody>
                    <a:bodyPr/>
                    <a:lstStyle/>
                    <a:p>
                      <a:r>
                        <a:rPr kumimoji="1" lang="ja-JP" altLang="en-US" dirty="0"/>
                        <a:t>重回帰分析</a:t>
                      </a:r>
                    </a:p>
                  </a:txBody>
                  <a:tcPr/>
                </a:tc>
                <a:tc>
                  <a:txBody>
                    <a:bodyPr/>
                    <a:lstStyle/>
                    <a:p>
                      <a:r>
                        <a:rPr kumimoji="1" lang="en-US" altLang="ja-JP" dirty="0"/>
                        <a:t>0.980</a:t>
                      </a:r>
                      <a:endParaRPr kumimoji="1" lang="ja-JP" altLang="en-US" dirty="0"/>
                    </a:p>
                  </a:txBody>
                  <a:tcPr/>
                </a:tc>
                <a:tc>
                  <a:txBody>
                    <a:bodyPr/>
                    <a:lstStyle/>
                    <a:p>
                      <a:r>
                        <a:rPr kumimoji="1" lang="en-US" altLang="ja-JP" dirty="0"/>
                        <a:t>0.744</a:t>
                      </a:r>
                      <a:endParaRPr kumimoji="1" lang="ja-JP" altLang="en-US" dirty="0"/>
                    </a:p>
                  </a:txBody>
                  <a:tcPr/>
                </a:tc>
                <a:extLst>
                  <a:ext uri="{0D108BD9-81ED-4DB2-BD59-A6C34878D82A}">
                    <a16:rowId xmlns:a16="http://schemas.microsoft.com/office/drawing/2014/main" val="2290506605"/>
                  </a:ext>
                </a:extLst>
              </a:tr>
              <a:tr h="185646">
                <a:tc>
                  <a:txBody>
                    <a:bodyPr/>
                    <a:lstStyle/>
                    <a:p>
                      <a:r>
                        <a:rPr kumimoji="1" lang="ja-JP" altLang="en-US" dirty="0"/>
                        <a:t>ランダムフォレスト</a:t>
                      </a:r>
                    </a:p>
                  </a:txBody>
                  <a:tcPr/>
                </a:tc>
                <a:tc>
                  <a:txBody>
                    <a:bodyPr/>
                    <a:lstStyle/>
                    <a:p>
                      <a:r>
                        <a:rPr kumimoji="1" lang="en-US" altLang="ja-JP" dirty="0"/>
                        <a:t>0.965</a:t>
                      </a:r>
                      <a:endParaRPr kumimoji="1" lang="ja-JP" altLang="en-US" dirty="0"/>
                    </a:p>
                  </a:txBody>
                  <a:tcPr/>
                </a:tc>
                <a:tc>
                  <a:txBody>
                    <a:bodyPr/>
                    <a:lstStyle/>
                    <a:p>
                      <a:r>
                        <a:rPr kumimoji="1" lang="en-US" altLang="ja-JP" dirty="0"/>
                        <a:t>0.736</a:t>
                      </a:r>
                      <a:endParaRPr kumimoji="1" lang="ja-JP" altLang="en-US" dirty="0"/>
                    </a:p>
                  </a:txBody>
                  <a:tcPr/>
                </a:tc>
                <a:extLst>
                  <a:ext uri="{0D108BD9-81ED-4DB2-BD59-A6C34878D82A}">
                    <a16:rowId xmlns:a16="http://schemas.microsoft.com/office/drawing/2014/main" val="465291166"/>
                  </a:ext>
                </a:extLst>
              </a:tr>
              <a:tr h="185646">
                <a:tc>
                  <a:txBody>
                    <a:bodyPr/>
                    <a:lstStyle/>
                    <a:p>
                      <a:r>
                        <a:rPr kumimoji="1" lang="ja-JP" altLang="en-US" dirty="0"/>
                        <a:t>勾配ブースティング木</a:t>
                      </a:r>
                    </a:p>
                  </a:txBody>
                  <a:tcPr/>
                </a:tc>
                <a:tc>
                  <a:txBody>
                    <a:bodyPr/>
                    <a:lstStyle/>
                    <a:p>
                      <a:r>
                        <a:rPr kumimoji="1" lang="en-US" altLang="ja-JP" dirty="0"/>
                        <a:t>0.99994</a:t>
                      </a:r>
                      <a:endParaRPr kumimoji="1" lang="ja-JP" altLang="en-US" dirty="0"/>
                    </a:p>
                  </a:txBody>
                  <a:tcPr/>
                </a:tc>
                <a:tc>
                  <a:txBody>
                    <a:bodyPr/>
                    <a:lstStyle/>
                    <a:p>
                      <a:r>
                        <a:rPr kumimoji="1" lang="en-US" altLang="ja-JP" dirty="0"/>
                        <a:t>0.620</a:t>
                      </a:r>
                      <a:endParaRPr kumimoji="1" lang="ja-JP" altLang="en-US" dirty="0"/>
                    </a:p>
                  </a:txBody>
                  <a:tcPr/>
                </a:tc>
                <a:extLst>
                  <a:ext uri="{0D108BD9-81ED-4DB2-BD59-A6C34878D82A}">
                    <a16:rowId xmlns:a16="http://schemas.microsoft.com/office/drawing/2014/main" val="2617054248"/>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381862665"/>
              </p:ext>
            </p:extLst>
          </p:nvPr>
        </p:nvGraphicFramePr>
        <p:xfrm>
          <a:off x="476545" y="4149080"/>
          <a:ext cx="6993777" cy="1828800"/>
        </p:xfrm>
        <a:graphic>
          <a:graphicData uri="http://schemas.openxmlformats.org/drawingml/2006/table">
            <a:tbl>
              <a:tblPr firstRow="1" bandRow="1">
                <a:tableStyleId>{5940675A-B579-460E-94D1-54222C63F5DA}</a:tableStyleId>
              </a:tblPr>
              <a:tblGrid>
                <a:gridCol w="2331259">
                  <a:extLst>
                    <a:ext uri="{9D8B030D-6E8A-4147-A177-3AD203B41FA5}">
                      <a16:colId xmlns:a16="http://schemas.microsoft.com/office/drawing/2014/main" val="3004470593"/>
                    </a:ext>
                  </a:extLst>
                </a:gridCol>
                <a:gridCol w="2331259">
                  <a:extLst>
                    <a:ext uri="{9D8B030D-6E8A-4147-A177-3AD203B41FA5}">
                      <a16:colId xmlns:a16="http://schemas.microsoft.com/office/drawing/2014/main" val="2490668643"/>
                    </a:ext>
                  </a:extLst>
                </a:gridCol>
                <a:gridCol w="2331259">
                  <a:extLst>
                    <a:ext uri="{9D8B030D-6E8A-4147-A177-3AD203B41FA5}">
                      <a16:colId xmlns:a16="http://schemas.microsoft.com/office/drawing/2014/main" val="3606702857"/>
                    </a:ext>
                  </a:extLst>
                </a:gridCol>
              </a:tblGrid>
              <a:tr h="185646">
                <a:tc>
                  <a:txBody>
                    <a:bodyPr/>
                    <a:lstStyle/>
                    <a:p>
                      <a:endParaRPr kumimoji="1" lang="ja-JP" altLang="en-US" dirty="0"/>
                    </a:p>
                  </a:txBody>
                  <a:tcPr/>
                </a:tc>
                <a:tc>
                  <a:txBody>
                    <a:bodyPr/>
                    <a:lstStyle/>
                    <a:p>
                      <a:r>
                        <a:rPr kumimoji="1" lang="ja-JP" altLang="en-US" dirty="0"/>
                        <a:t>相関係数　訓練</a:t>
                      </a:r>
                    </a:p>
                  </a:txBody>
                  <a:tcPr/>
                </a:tc>
                <a:tc>
                  <a:txBody>
                    <a:bodyPr/>
                    <a:lstStyle/>
                    <a:p>
                      <a:r>
                        <a:rPr kumimoji="1" lang="ja-JP" altLang="en-US" dirty="0"/>
                        <a:t>相関係数　テスト</a:t>
                      </a:r>
                    </a:p>
                  </a:txBody>
                  <a:tcPr/>
                </a:tc>
                <a:extLst>
                  <a:ext uri="{0D108BD9-81ED-4DB2-BD59-A6C34878D82A}">
                    <a16:rowId xmlns:a16="http://schemas.microsoft.com/office/drawing/2014/main" val="3028550136"/>
                  </a:ext>
                </a:extLst>
              </a:tr>
              <a:tr h="185646">
                <a:tc>
                  <a:txBody>
                    <a:bodyPr/>
                    <a:lstStyle/>
                    <a:p>
                      <a:r>
                        <a:rPr kumimoji="1" lang="ja-JP" altLang="en-US" dirty="0"/>
                        <a:t>ランダムフォレスト</a:t>
                      </a:r>
                      <a:endParaRPr kumimoji="1" lang="en-US" altLang="ja-JP" dirty="0"/>
                    </a:p>
                  </a:txBody>
                  <a:tcPr/>
                </a:tc>
                <a:tc>
                  <a:txBody>
                    <a:bodyPr/>
                    <a:lstStyle/>
                    <a:p>
                      <a:r>
                        <a:rPr kumimoji="1" lang="en-US" altLang="ja-JP" dirty="0"/>
                        <a:t>0.99994</a:t>
                      </a:r>
                      <a:endParaRPr kumimoji="1" lang="ja-JP" altLang="en-US" dirty="0"/>
                    </a:p>
                  </a:txBody>
                  <a:tcPr/>
                </a:tc>
                <a:tc>
                  <a:txBody>
                    <a:bodyPr/>
                    <a:lstStyle/>
                    <a:p>
                      <a:r>
                        <a:rPr kumimoji="1" lang="en-US" altLang="ja-JP" dirty="0"/>
                        <a:t>0.9999</a:t>
                      </a:r>
                      <a:endParaRPr kumimoji="1" lang="ja-JP" altLang="en-US" dirty="0"/>
                    </a:p>
                  </a:txBody>
                  <a:tcPr/>
                </a:tc>
                <a:extLst>
                  <a:ext uri="{0D108BD9-81ED-4DB2-BD59-A6C34878D82A}">
                    <a16:rowId xmlns:a16="http://schemas.microsoft.com/office/drawing/2014/main" val="1569228093"/>
                  </a:ext>
                </a:extLst>
              </a:tr>
              <a:tr h="185646">
                <a:tc>
                  <a:txBody>
                    <a:bodyPr/>
                    <a:lstStyle/>
                    <a:p>
                      <a:r>
                        <a:rPr kumimoji="1" lang="ja-JP" altLang="en-US" dirty="0"/>
                        <a:t>決定木</a:t>
                      </a:r>
                    </a:p>
                  </a:txBody>
                  <a:tcPr/>
                </a:tc>
                <a:tc>
                  <a:txBody>
                    <a:bodyPr/>
                    <a:lstStyle/>
                    <a:p>
                      <a:r>
                        <a:rPr kumimoji="1" lang="en-US" altLang="ja-JP" dirty="0"/>
                        <a:t>0.99995</a:t>
                      </a:r>
                      <a:endParaRPr kumimoji="1" lang="ja-JP" altLang="en-US" dirty="0"/>
                    </a:p>
                  </a:txBody>
                  <a:tcPr/>
                </a:tc>
                <a:tc>
                  <a:txBody>
                    <a:bodyPr/>
                    <a:lstStyle/>
                    <a:p>
                      <a:r>
                        <a:rPr kumimoji="1" lang="en-US" altLang="ja-JP" dirty="0"/>
                        <a:t>0.99985</a:t>
                      </a:r>
                      <a:endParaRPr kumimoji="1" lang="ja-JP" altLang="en-US" dirty="0"/>
                    </a:p>
                  </a:txBody>
                  <a:tcPr/>
                </a:tc>
                <a:extLst>
                  <a:ext uri="{0D108BD9-81ED-4DB2-BD59-A6C34878D82A}">
                    <a16:rowId xmlns:a16="http://schemas.microsoft.com/office/drawing/2014/main" val="2290506605"/>
                  </a:ext>
                </a:extLst>
              </a:tr>
              <a:tr h="185646">
                <a:tc>
                  <a:txBody>
                    <a:bodyPr/>
                    <a:lstStyle/>
                    <a:p>
                      <a:r>
                        <a:rPr kumimoji="1" lang="ja-JP" altLang="en-US" dirty="0"/>
                        <a:t>勾配ブースティング木</a:t>
                      </a:r>
                    </a:p>
                  </a:txBody>
                  <a:tcPr/>
                </a:tc>
                <a:tc>
                  <a:txBody>
                    <a:bodyPr/>
                    <a:lstStyle/>
                    <a:p>
                      <a:r>
                        <a:rPr kumimoji="1" lang="en-US" altLang="ja-JP" dirty="0"/>
                        <a:t>0.99986</a:t>
                      </a:r>
                      <a:endParaRPr kumimoji="1" lang="ja-JP" altLang="en-US" dirty="0"/>
                    </a:p>
                  </a:txBody>
                  <a:tcPr/>
                </a:tc>
                <a:tc>
                  <a:txBody>
                    <a:bodyPr/>
                    <a:lstStyle/>
                    <a:p>
                      <a:r>
                        <a:rPr kumimoji="1" lang="en-US" altLang="ja-JP" dirty="0"/>
                        <a:t>0.9962</a:t>
                      </a:r>
                      <a:endParaRPr kumimoji="1" lang="ja-JP" altLang="en-US" dirty="0"/>
                    </a:p>
                  </a:txBody>
                  <a:tcPr/>
                </a:tc>
                <a:extLst>
                  <a:ext uri="{0D108BD9-81ED-4DB2-BD59-A6C34878D82A}">
                    <a16:rowId xmlns:a16="http://schemas.microsoft.com/office/drawing/2014/main" val="465291166"/>
                  </a:ext>
                </a:extLst>
              </a:tr>
              <a:tr h="185646">
                <a:tc>
                  <a:txBody>
                    <a:bodyPr/>
                    <a:lstStyle/>
                    <a:p>
                      <a:r>
                        <a:rPr kumimoji="1" lang="ja-JP" altLang="en-US" dirty="0"/>
                        <a:t>重回帰分析</a:t>
                      </a:r>
                    </a:p>
                  </a:txBody>
                  <a:tcPr/>
                </a:tc>
                <a:tc>
                  <a:txBody>
                    <a:bodyPr/>
                    <a:lstStyle/>
                    <a:p>
                      <a:r>
                        <a:rPr kumimoji="1" lang="en-US" altLang="ja-JP" dirty="0"/>
                        <a:t>0.855</a:t>
                      </a:r>
                      <a:endParaRPr kumimoji="1" lang="ja-JP" altLang="en-US" dirty="0"/>
                    </a:p>
                  </a:txBody>
                  <a:tcPr/>
                </a:tc>
                <a:tc>
                  <a:txBody>
                    <a:bodyPr/>
                    <a:lstStyle/>
                    <a:p>
                      <a:r>
                        <a:rPr kumimoji="1" lang="en-US" altLang="ja-JP" dirty="0"/>
                        <a:t>0.829</a:t>
                      </a:r>
                      <a:endParaRPr kumimoji="1" lang="ja-JP" altLang="en-US" dirty="0"/>
                    </a:p>
                  </a:txBody>
                  <a:tcPr/>
                </a:tc>
                <a:extLst>
                  <a:ext uri="{0D108BD9-81ED-4DB2-BD59-A6C34878D82A}">
                    <a16:rowId xmlns:a16="http://schemas.microsoft.com/office/drawing/2014/main" val="2617054248"/>
                  </a:ext>
                </a:extLst>
              </a:tr>
            </a:tbl>
          </a:graphicData>
        </a:graphic>
      </p:graphicFrame>
      <p:sp>
        <p:nvSpPr>
          <p:cNvPr id="7" name="正方形/長方形 6"/>
          <p:cNvSpPr/>
          <p:nvPr/>
        </p:nvSpPr>
        <p:spPr>
          <a:xfrm>
            <a:off x="4968" y="835134"/>
            <a:ext cx="8145178" cy="400110"/>
          </a:xfrm>
          <a:prstGeom prst="rect">
            <a:avLst/>
          </a:prstGeom>
        </p:spPr>
        <p:txBody>
          <a:bodyPr wrap="square">
            <a:spAutoFit/>
          </a:bodyPr>
          <a:lstStyle/>
          <a:p>
            <a:pPr algn="ctr"/>
            <a:r>
              <a:rPr lang="ja-JP" altLang="en-US" sz="2000" dirty="0"/>
              <a:t>８組成　→　４種の温度　（</a:t>
            </a:r>
            <a:r>
              <a:rPr lang="en-US" altLang="ja-JP" sz="2000" dirty="0"/>
              <a:t>η</a:t>
            </a:r>
            <a:r>
              <a:rPr lang="ja-JP" altLang="en-US" sz="2000" dirty="0"/>
              <a:t>が</a:t>
            </a:r>
            <a:r>
              <a:rPr lang="en-US" altLang="ja-JP" sz="2000" dirty="0"/>
              <a:t>2, 4, 7.6 ,13.2</a:t>
            </a:r>
            <a:r>
              <a:rPr lang="ja-JP" altLang="en-US" sz="2000" dirty="0"/>
              <a:t>となる各温度）</a:t>
            </a:r>
            <a:endParaRPr lang="en-US" altLang="ja-JP" sz="2000" dirty="0"/>
          </a:p>
        </p:txBody>
      </p:sp>
      <p:sp>
        <p:nvSpPr>
          <p:cNvPr id="8" name="テキスト ボックス 7"/>
          <p:cNvSpPr txBox="1"/>
          <p:nvPr/>
        </p:nvSpPr>
        <p:spPr>
          <a:xfrm>
            <a:off x="2366755" y="3423265"/>
            <a:ext cx="2969083" cy="400110"/>
          </a:xfrm>
          <a:prstGeom prst="rect">
            <a:avLst/>
          </a:prstGeom>
          <a:noFill/>
        </p:spPr>
        <p:txBody>
          <a:bodyPr wrap="none" rtlCol="0">
            <a:spAutoFit/>
          </a:bodyPr>
          <a:lstStyle/>
          <a:p>
            <a:r>
              <a:rPr lang="ja-JP" altLang="en-US" sz="2000" dirty="0"/>
              <a:t>８組成　＋　</a:t>
            </a:r>
            <a:r>
              <a:rPr lang="en-US" altLang="ja-JP" sz="2000" dirty="0"/>
              <a:t>η</a:t>
            </a:r>
            <a:r>
              <a:rPr lang="ja-JP" altLang="en-US" sz="2000" dirty="0"/>
              <a:t>値　→　温度</a:t>
            </a:r>
            <a:endParaRPr kumimoji="1" lang="ja-JP" altLang="en-US" sz="2000" dirty="0"/>
          </a:p>
        </p:txBody>
      </p:sp>
      <p:sp>
        <p:nvSpPr>
          <p:cNvPr id="3" name="テキスト ボックス 2"/>
          <p:cNvSpPr txBox="1"/>
          <p:nvPr/>
        </p:nvSpPr>
        <p:spPr>
          <a:xfrm>
            <a:off x="302910" y="6164949"/>
            <a:ext cx="7989688" cy="584775"/>
          </a:xfrm>
          <a:prstGeom prst="rect">
            <a:avLst/>
          </a:prstGeom>
          <a:noFill/>
        </p:spPr>
        <p:txBody>
          <a:bodyPr wrap="none" rtlCol="0">
            <a:spAutoFit/>
          </a:bodyPr>
          <a:lstStyle/>
          <a:p>
            <a:r>
              <a:rPr kumimoji="1" lang="ja-JP" altLang="en-US" sz="1600" dirty="0"/>
              <a:t>標準化（第１回参照）すると、一般的には予測精度は向上するが、今回は改善はみられない</a:t>
            </a:r>
            <a:endParaRPr kumimoji="1" lang="en-US" altLang="ja-JP" sz="1600" dirty="0"/>
          </a:p>
          <a:p>
            <a:r>
              <a:rPr lang="ja-JP" altLang="en-US" sz="1600" dirty="0"/>
              <a:t>ガラスの組成</a:t>
            </a:r>
            <a:r>
              <a:rPr lang="en-US" altLang="ja-JP" sz="1600" dirty="0"/>
              <a:t>0 ~ 100%</a:t>
            </a:r>
            <a:r>
              <a:rPr lang="ja-JP" altLang="en-US" sz="1600" dirty="0"/>
              <a:t>の</a:t>
            </a:r>
            <a:r>
              <a:rPr lang="ja-JP" altLang="en-US" sz="1600"/>
              <a:t>間で規定されているので、標準化の必要がないのかもしれない</a:t>
            </a:r>
            <a:endParaRPr kumimoji="1" lang="ja-JP" altLang="en-US" sz="1600" dirty="0"/>
          </a:p>
        </p:txBody>
      </p:sp>
    </p:spTree>
    <p:extLst>
      <p:ext uri="{BB962C8B-B14F-4D97-AF65-F5344CB8AC3E}">
        <p14:creationId xmlns:p14="http://schemas.microsoft.com/office/powerpoint/2010/main" val="3713183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解析結果：内藤　ランダムフォレスト</a:t>
            </a:r>
            <a:r>
              <a:rPr kumimoji="1" lang="ja-JP" altLang="en-US" dirty="0"/>
              <a:t>の一部</a:t>
            </a:r>
          </a:p>
        </p:txBody>
      </p:sp>
      <p:pic>
        <p:nvPicPr>
          <p:cNvPr id="4" name="図 3"/>
          <p:cNvPicPr>
            <a:picLocks noChangeAspect="1"/>
          </p:cNvPicPr>
          <p:nvPr/>
        </p:nvPicPr>
        <p:blipFill>
          <a:blip r:embed="rId2"/>
          <a:stretch>
            <a:fillRect/>
          </a:stretch>
        </p:blipFill>
        <p:spPr>
          <a:xfrm>
            <a:off x="-689508" y="1358770"/>
            <a:ext cx="10389343" cy="4353979"/>
          </a:xfrm>
          <a:prstGeom prst="rect">
            <a:avLst/>
          </a:prstGeom>
        </p:spPr>
      </p:pic>
    </p:spTree>
    <p:extLst>
      <p:ext uri="{BB962C8B-B14F-4D97-AF65-F5344CB8AC3E}">
        <p14:creationId xmlns:p14="http://schemas.microsoft.com/office/powerpoint/2010/main" val="1692159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解析結果：内藤　変数</a:t>
            </a:r>
            <a:r>
              <a:rPr kumimoji="1" lang="ja-JP" altLang="en-US" dirty="0"/>
              <a:t>重要度</a:t>
            </a: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625" y="1673805"/>
            <a:ext cx="6840760" cy="5130570"/>
          </a:xfrm>
          <a:prstGeom prst="rect">
            <a:avLst/>
          </a:prstGeom>
        </p:spPr>
      </p:pic>
      <p:sp>
        <p:nvSpPr>
          <p:cNvPr id="4" name="テキスト ボックス 3"/>
          <p:cNvSpPr txBox="1"/>
          <p:nvPr/>
        </p:nvSpPr>
        <p:spPr>
          <a:xfrm>
            <a:off x="336025" y="822312"/>
            <a:ext cx="8074646" cy="707886"/>
          </a:xfrm>
          <a:prstGeom prst="rect">
            <a:avLst/>
          </a:prstGeom>
          <a:noFill/>
        </p:spPr>
        <p:txBody>
          <a:bodyPr wrap="none" rtlCol="0">
            <a:spAutoFit/>
          </a:bodyPr>
          <a:lstStyle/>
          <a:p>
            <a:r>
              <a:rPr kumimoji="1" lang="ja-JP" altLang="en-US" sz="2000" dirty="0"/>
              <a:t>粘度の影響が大きすぎて、他の変数の重要度が分からない</a:t>
            </a:r>
            <a:endParaRPr kumimoji="1" lang="en-US" altLang="ja-JP" sz="2000" dirty="0"/>
          </a:p>
          <a:p>
            <a:r>
              <a:rPr lang="ja-JP" altLang="en-US" sz="2000" dirty="0"/>
              <a:t>（プロットの問題であって、他重要度も</a:t>
            </a:r>
            <a:r>
              <a:rPr lang="en-US" altLang="ja-JP" sz="2000" dirty="0"/>
              <a:t>0</a:t>
            </a:r>
            <a:r>
              <a:rPr lang="ja-JP" altLang="en-US" sz="2000" dirty="0"/>
              <a:t>ではなく、拡大すれば見えるはず）</a:t>
            </a:r>
            <a:endParaRPr kumimoji="1" lang="ja-JP" altLang="en-US" sz="2000" dirty="0"/>
          </a:p>
        </p:txBody>
      </p:sp>
      <p:sp>
        <p:nvSpPr>
          <p:cNvPr id="5" name="テキスト ボックス 4"/>
          <p:cNvSpPr txBox="1"/>
          <p:nvPr/>
        </p:nvSpPr>
        <p:spPr>
          <a:xfrm>
            <a:off x="2726795" y="1583741"/>
            <a:ext cx="2969083" cy="400110"/>
          </a:xfrm>
          <a:prstGeom prst="rect">
            <a:avLst/>
          </a:prstGeom>
          <a:noFill/>
        </p:spPr>
        <p:txBody>
          <a:bodyPr wrap="none" rtlCol="0">
            <a:spAutoFit/>
          </a:bodyPr>
          <a:lstStyle/>
          <a:p>
            <a:r>
              <a:rPr lang="ja-JP" altLang="en-US" sz="2000" dirty="0"/>
              <a:t>８組成　＋　</a:t>
            </a:r>
            <a:r>
              <a:rPr lang="en-US" altLang="ja-JP" sz="2000" dirty="0"/>
              <a:t>η</a:t>
            </a:r>
            <a:r>
              <a:rPr lang="ja-JP" altLang="en-US" sz="2000" dirty="0"/>
              <a:t>値　→　温度</a:t>
            </a:r>
            <a:endParaRPr kumimoji="1" lang="ja-JP" altLang="en-US" sz="2000" dirty="0"/>
          </a:p>
        </p:txBody>
      </p:sp>
      <p:sp>
        <p:nvSpPr>
          <p:cNvPr id="6" name="角丸四角形 5"/>
          <p:cNvSpPr/>
          <p:nvPr/>
        </p:nvSpPr>
        <p:spPr>
          <a:xfrm>
            <a:off x="1826694" y="5769260"/>
            <a:ext cx="4781369" cy="810090"/>
          </a:xfrm>
          <a:prstGeom prst="round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1223570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今日の内容</a:t>
            </a:r>
            <a:endParaRPr kumimoji="1" lang="ja-JP" altLang="en-US" dirty="0"/>
          </a:p>
        </p:txBody>
      </p:sp>
      <p:sp>
        <p:nvSpPr>
          <p:cNvPr id="3" name="テキスト ボックス 2"/>
          <p:cNvSpPr txBox="1"/>
          <p:nvPr/>
        </p:nvSpPr>
        <p:spPr>
          <a:xfrm>
            <a:off x="248573" y="1158715"/>
            <a:ext cx="5561138" cy="4770537"/>
          </a:xfrm>
          <a:prstGeom prst="rect">
            <a:avLst/>
          </a:prstGeom>
          <a:noFill/>
        </p:spPr>
        <p:txBody>
          <a:bodyPr wrap="none" rtlCol="0">
            <a:spAutoFit/>
          </a:bodyPr>
          <a:lstStyle/>
          <a:p>
            <a:r>
              <a:rPr kumimoji="1" lang="ja-JP" altLang="en-US" sz="3200" dirty="0">
                <a:solidFill>
                  <a:schemeClr val="bg1">
                    <a:lumMod val="75000"/>
                  </a:schemeClr>
                </a:solidFill>
              </a:rPr>
              <a:t>・前回の復習</a:t>
            </a:r>
            <a:endParaRPr kumimoji="1" lang="en-US" altLang="ja-JP" sz="3200" dirty="0">
              <a:solidFill>
                <a:schemeClr val="bg1">
                  <a:lumMod val="75000"/>
                </a:schemeClr>
              </a:solidFill>
            </a:endParaRPr>
          </a:p>
          <a:p>
            <a:endParaRPr lang="en-US" altLang="ja-JP" sz="3200" dirty="0">
              <a:solidFill>
                <a:schemeClr val="bg1">
                  <a:lumMod val="75000"/>
                </a:schemeClr>
              </a:solidFill>
            </a:endParaRPr>
          </a:p>
          <a:p>
            <a:r>
              <a:rPr kumimoji="1" lang="ja-JP" altLang="en-US" sz="3200" dirty="0">
                <a:solidFill>
                  <a:schemeClr val="bg1">
                    <a:lumMod val="75000"/>
                  </a:schemeClr>
                </a:solidFill>
              </a:rPr>
              <a:t>・アルゴリズムの基礎</a:t>
            </a:r>
            <a:endParaRPr kumimoji="1" lang="en-US" altLang="ja-JP" sz="3200" dirty="0">
              <a:solidFill>
                <a:schemeClr val="bg1">
                  <a:lumMod val="75000"/>
                </a:schemeClr>
              </a:solidFill>
            </a:endParaRPr>
          </a:p>
          <a:p>
            <a:r>
              <a:rPr lang="ja-JP" altLang="en-US" sz="2400" dirty="0">
                <a:solidFill>
                  <a:schemeClr val="bg1">
                    <a:lumMod val="75000"/>
                  </a:schemeClr>
                </a:solidFill>
              </a:rPr>
              <a:t>　決定木分析</a:t>
            </a:r>
            <a:endParaRPr lang="en-US" altLang="ja-JP" sz="2400" dirty="0">
              <a:solidFill>
                <a:schemeClr val="bg1">
                  <a:lumMod val="75000"/>
                </a:schemeClr>
              </a:solidFill>
            </a:endParaRPr>
          </a:p>
          <a:p>
            <a:r>
              <a:rPr kumimoji="1" lang="ja-JP" altLang="en-US" sz="2400" dirty="0">
                <a:solidFill>
                  <a:schemeClr val="bg1">
                    <a:lumMod val="75000"/>
                  </a:schemeClr>
                </a:solidFill>
              </a:rPr>
              <a:t>　サポートベクターマシン</a:t>
            </a:r>
            <a:endParaRPr kumimoji="1" lang="en-US" altLang="ja-JP" sz="2400" dirty="0">
              <a:solidFill>
                <a:schemeClr val="bg1">
                  <a:lumMod val="75000"/>
                </a:schemeClr>
              </a:solidFill>
            </a:endParaRPr>
          </a:p>
          <a:p>
            <a:endParaRPr lang="en-US" altLang="ja-JP" sz="3200" dirty="0"/>
          </a:p>
          <a:p>
            <a:endParaRPr lang="en-US" altLang="ja-JP" sz="3200" dirty="0"/>
          </a:p>
          <a:p>
            <a:r>
              <a:rPr kumimoji="1" lang="ja-JP" altLang="en-US" sz="3200" dirty="0"/>
              <a:t>・機械学習</a:t>
            </a:r>
            <a:r>
              <a:rPr lang="ja-JP" altLang="en-US" sz="3200" dirty="0"/>
              <a:t>を何に活用すべきか</a:t>
            </a:r>
            <a:endParaRPr lang="en-US" altLang="ja-JP" sz="3200" dirty="0"/>
          </a:p>
          <a:p>
            <a:r>
              <a:rPr lang="ja-JP" altLang="en-US" sz="3200" dirty="0"/>
              <a:t>  機械学習が適した分野とは</a:t>
            </a:r>
            <a:endParaRPr kumimoji="1" lang="en-US" altLang="ja-JP" sz="3200" dirty="0"/>
          </a:p>
          <a:p>
            <a:endParaRPr lang="en-US" altLang="ja-JP" sz="3200" dirty="0"/>
          </a:p>
        </p:txBody>
      </p:sp>
    </p:spTree>
    <p:extLst>
      <p:ext uri="{BB962C8B-B14F-4D97-AF65-F5344CB8AC3E}">
        <p14:creationId xmlns:p14="http://schemas.microsoft.com/office/powerpoint/2010/main" val="1397520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解析結果：内藤　変数</a:t>
            </a:r>
            <a:r>
              <a:rPr kumimoji="1" lang="ja-JP" altLang="en-US" dirty="0"/>
              <a:t>重要度</a:t>
            </a:r>
          </a:p>
        </p:txBody>
      </p:sp>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438" y="818710"/>
            <a:ext cx="7843452" cy="5882589"/>
          </a:xfrm>
          <a:prstGeom prst="rect">
            <a:avLst/>
          </a:prstGeom>
        </p:spPr>
      </p:pic>
      <p:sp>
        <p:nvSpPr>
          <p:cNvPr id="4" name="正方形/長方形 3"/>
          <p:cNvSpPr/>
          <p:nvPr/>
        </p:nvSpPr>
        <p:spPr>
          <a:xfrm>
            <a:off x="271607" y="816360"/>
            <a:ext cx="8145178" cy="400110"/>
          </a:xfrm>
          <a:prstGeom prst="rect">
            <a:avLst/>
          </a:prstGeom>
        </p:spPr>
        <p:txBody>
          <a:bodyPr wrap="square">
            <a:spAutoFit/>
          </a:bodyPr>
          <a:lstStyle/>
          <a:p>
            <a:pPr algn="ctr"/>
            <a:r>
              <a:rPr lang="ja-JP" altLang="en-US" sz="2000" dirty="0"/>
              <a:t>８組成　→　４種の温度　（</a:t>
            </a:r>
            <a:r>
              <a:rPr lang="en-US" altLang="ja-JP" sz="2000" dirty="0"/>
              <a:t>η</a:t>
            </a:r>
            <a:r>
              <a:rPr lang="ja-JP" altLang="en-US" sz="2000" dirty="0"/>
              <a:t>が</a:t>
            </a:r>
            <a:r>
              <a:rPr lang="en-US" altLang="ja-JP" sz="2000" dirty="0"/>
              <a:t>2, 4, 7.6 ,13.2</a:t>
            </a:r>
            <a:r>
              <a:rPr lang="ja-JP" altLang="en-US" sz="2000" dirty="0"/>
              <a:t>となる各温度）</a:t>
            </a:r>
            <a:endParaRPr lang="en-US" altLang="ja-JP" sz="2000" dirty="0"/>
          </a:p>
        </p:txBody>
      </p:sp>
    </p:spTree>
    <p:extLst>
      <p:ext uri="{BB962C8B-B14F-4D97-AF65-F5344CB8AC3E}">
        <p14:creationId xmlns:p14="http://schemas.microsoft.com/office/powerpoint/2010/main" val="2798217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どのモデルが良いか　結論を出す前に</a:t>
            </a:r>
          </a:p>
        </p:txBody>
      </p:sp>
      <p:sp>
        <p:nvSpPr>
          <p:cNvPr id="3" name="テキスト ボックス 2"/>
          <p:cNvSpPr txBox="1"/>
          <p:nvPr/>
        </p:nvSpPr>
        <p:spPr>
          <a:xfrm>
            <a:off x="248573" y="1158715"/>
            <a:ext cx="8145178" cy="4278094"/>
          </a:xfrm>
          <a:prstGeom prst="rect">
            <a:avLst/>
          </a:prstGeom>
          <a:noFill/>
        </p:spPr>
        <p:txBody>
          <a:bodyPr wrap="none" rtlCol="0">
            <a:spAutoFit/>
          </a:bodyPr>
          <a:lstStyle/>
          <a:p>
            <a:r>
              <a:rPr kumimoji="1" lang="ja-JP" altLang="en-US" sz="3200" dirty="0"/>
              <a:t>・モデルの精度が高すぎませんか？</a:t>
            </a:r>
            <a:endParaRPr kumimoji="1" lang="en-US" altLang="ja-JP" sz="3200" dirty="0"/>
          </a:p>
          <a:p>
            <a:r>
              <a:rPr lang="ja-JP" altLang="en-US" sz="3200" dirty="0"/>
              <a:t>　（テスト精度が重要）</a:t>
            </a:r>
            <a:endParaRPr lang="en-US" altLang="ja-JP" sz="3200" dirty="0"/>
          </a:p>
          <a:p>
            <a:r>
              <a:rPr lang="ja-JP" altLang="en-US" sz="2400" dirty="0">
                <a:solidFill>
                  <a:schemeClr val="bg1">
                    <a:lumMod val="65000"/>
                  </a:schemeClr>
                </a:solidFill>
              </a:rPr>
              <a:t>　</a:t>
            </a:r>
            <a:r>
              <a:rPr lang="ja-JP" altLang="en-US" sz="2400" dirty="0">
                <a:solidFill>
                  <a:srgbClr val="FF0000"/>
                </a:solidFill>
              </a:rPr>
              <a:t>過学習</a:t>
            </a:r>
            <a:endParaRPr lang="en-US" altLang="ja-JP" sz="2400" dirty="0">
              <a:solidFill>
                <a:srgbClr val="FF0000"/>
              </a:solidFill>
            </a:endParaRPr>
          </a:p>
          <a:p>
            <a:r>
              <a:rPr lang="ja-JP" altLang="en-US" sz="2400" dirty="0">
                <a:solidFill>
                  <a:schemeClr val="bg1">
                    <a:lumMod val="65000"/>
                  </a:schemeClr>
                </a:solidFill>
              </a:rPr>
              <a:t>　</a:t>
            </a:r>
            <a:r>
              <a:rPr lang="en-US" altLang="ja-JP" sz="2400" dirty="0">
                <a:solidFill>
                  <a:schemeClr val="bg1">
                    <a:lumMod val="65000"/>
                  </a:schemeClr>
                </a:solidFill>
              </a:rPr>
              <a:t>leakage</a:t>
            </a:r>
          </a:p>
          <a:p>
            <a:endParaRPr lang="en-US" altLang="ja-JP" sz="3200" dirty="0"/>
          </a:p>
          <a:p>
            <a:r>
              <a:rPr lang="ja-JP" altLang="en-US" sz="3200" dirty="0"/>
              <a:t>・ハイパーパラメータを調整しましたか？</a:t>
            </a:r>
            <a:endParaRPr lang="en-US" altLang="ja-JP" sz="3200" dirty="0"/>
          </a:p>
          <a:p>
            <a:endParaRPr lang="en-US" altLang="ja-JP" sz="3200" dirty="0"/>
          </a:p>
          <a:p>
            <a:endParaRPr lang="en-US" altLang="ja-JP" sz="3200" dirty="0"/>
          </a:p>
          <a:p>
            <a:r>
              <a:rPr kumimoji="1" lang="ja-JP" altLang="en-US" sz="3200" dirty="0"/>
              <a:t>・他のデータセットでも同じ結果になりますか？</a:t>
            </a:r>
            <a:endParaRPr kumimoji="1" lang="en-US" altLang="ja-JP" sz="3200" dirty="0"/>
          </a:p>
        </p:txBody>
      </p:sp>
    </p:spTree>
    <p:extLst>
      <p:ext uri="{BB962C8B-B14F-4D97-AF65-F5344CB8AC3E}">
        <p14:creationId xmlns:p14="http://schemas.microsoft.com/office/powerpoint/2010/main" val="2798748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過学習とは</a:t>
            </a:r>
          </a:p>
        </p:txBody>
      </p:sp>
      <p:pic>
        <p:nvPicPr>
          <p:cNvPr id="1026" name="Picture 2" descr="f:id:TJO:20160414141227p:pla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82090" y="2023631"/>
            <a:ext cx="3568340" cy="26762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d:TJO:20160414145528p:plai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1749142"/>
            <a:ext cx="4230470" cy="3172853"/>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323528" y="5328411"/>
            <a:ext cx="6918882" cy="1015663"/>
          </a:xfrm>
          <a:prstGeom prst="rect">
            <a:avLst/>
          </a:prstGeom>
          <a:noFill/>
        </p:spPr>
        <p:txBody>
          <a:bodyPr wrap="none" rtlCol="0">
            <a:spAutoFit/>
          </a:bodyPr>
          <a:lstStyle/>
          <a:p>
            <a:r>
              <a:rPr lang="ja-JP" altLang="en-US" sz="2000" dirty="0"/>
              <a:t>訓練データの予測誤差だけ見てはいけない</a:t>
            </a:r>
            <a:endParaRPr kumimoji="1" lang="en-US" altLang="ja-JP" sz="2000" dirty="0"/>
          </a:p>
          <a:p>
            <a:endParaRPr kumimoji="1" lang="en-US" altLang="ja-JP" sz="2000" dirty="0"/>
          </a:p>
          <a:p>
            <a:r>
              <a:rPr kumimoji="1" lang="ja-JP" altLang="en-US" sz="2000" dirty="0"/>
              <a:t>訓練データ、テストデータどちらも予測誤差が少ないことが重要</a:t>
            </a:r>
          </a:p>
        </p:txBody>
      </p:sp>
      <p:sp>
        <p:nvSpPr>
          <p:cNvPr id="4" name="テキスト ボックス 3"/>
          <p:cNvSpPr txBox="1"/>
          <p:nvPr/>
        </p:nvSpPr>
        <p:spPr>
          <a:xfrm>
            <a:off x="470174" y="909329"/>
            <a:ext cx="8119530" cy="707886"/>
          </a:xfrm>
          <a:prstGeom prst="rect">
            <a:avLst/>
          </a:prstGeom>
          <a:noFill/>
        </p:spPr>
        <p:txBody>
          <a:bodyPr wrap="none" rtlCol="0">
            <a:spAutoFit/>
          </a:bodyPr>
          <a:lstStyle/>
          <a:p>
            <a:r>
              <a:rPr kumimoji="1" lang="ja-JP" altLang="en-US" sz="2000" dirty="0"/>
              <a:t>訓練データの予測は</a:t>
            </a:r>
            <a:r>
              <a:rPr lang="ja-JP" altLang="en-US" sz="2000" dirty="0"/>
              <a:t>できるが、未知データについては予測できない状態</a:t>
            </a:r>
            <a:endParaRPr lang="en-US" altLang="ja-JP" sz="2000" dirty="0"/>
          </a:p>
          <a:p>
            <a:r>
              <a:rPr lang="ja-JP" altLang="en-US" sz="2000" dirty="0"/>
              <a:t>（過去問だけは完璧に解ける丸覚え：実際のテストには対応できない）</a:t>
            </a:r>
            <a:endParaRPr kumimoji="1" lang="ja-JP" altLang="en-US" sz="2000" dirty="0"/>
          </a:p>
        </p:txBody>
      </p:sp>
      <p:sp>
        <p:nvSpPr>
          <p:cNvPr id="5" name="テキスト ボックス 4"/>
          <p:cNvSpPr txBox="1"/>
          <p:nvPr/>
        </p:nvSpPr>
        <p:spPr>
          <a:xfrm rot="16200000">
            <a:off x="4706821" y="3135513"/>
            <a:ext cx="1210588"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予測誤差</a:t>
            </a:r>
          </a:p>
        </p:txBody>
      </p:sp>
      <p:sp>
        <p:nvSpPr>
          <p:cNvPr id="8" name="テキスト ボックス 7"/>
          <p:cNvSpPr txBox="1"/>
          <p:nvPr/>
        </p:nvSpPr>
        <p:spPr>
          <a:xfrm>
            <a:off x="6147175" y="4559060"/>
            <a:ext cx="2452916"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000" dirty="0"/>
              <a:t>多次元フィットの次数</a:t>
            </a:r>
          </a:p>
        </p:txBody>
      </p:sp>
      <p:sp>
        <p:nvSpPr>
          <p:cNvPr id="6" name="テキスト ボックス 5"/>
          <p:cNvSpPr txBox="1"/>
          <p:nvPr/>
        </p:nvSpPr>
        <p:spPr>
          <a:xfrm>
            <a:off x="746575" y="3073957"/>
            <a:ext cx="2205245"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400" dirty="0"/>
              <a:t>訓練データでは</a:t>
            </a:r>
            <a:r>
              <a:rPr kumimoji="1" lang="en-US" altLang="ja-JP" sz="1400" dirty="0"/>
              <a:t>9</a:t>
            </a:r>
            <a:r>
              <a:rPr kumimoji="1" lang="ja-JP" altLang="en-US" sz="1400" dirty="0"/>
              <a:t>次元フィットが良く見える</a:t>
            </a:r>
          </a:p>
        </p:txBody>
      </p:sp>
      <p:sp>
        <p:nvSpPr>
          <p:cNvPr id="10" name="テキスト ボックス 9"/>
          <p:cNvSpPr txBox="1"/>
          <p:nvPr/>
        </p:nvSpPr>
        <p:spPr>
          <a:xfrm>
            <a:off x="2906815" y="2115342"/>
            <a:ext cx="2205245"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1400" dirty="0"/>
              <a:t>未知（テスト）データの予測が重要</a:t>
            </a:r>
          </a:p>
        </p:txBody>
      </p:sp>
    </p:spTree>
    <p:extLst>
      <p:ext uri="{BB962C8B-B14F-4D97-AF65-F5344CB8AC3E}">
        <p14:creationId xmlns:p14="http://schemas.microsoft.com/office/powerpoint/2010/main" val="1444770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訓練データとテストデータの分割の仕方</a:t>
            </a:r>
          </a:p>
        </p:txBody>
      </p:sp>
      <p:grpSp>
        <p:nvGrpSpPr>
          <p:cNvPr id="3" name="グループ化 2"/>
          <p:cNvGrpSpPr/>
          <p:nvPr/>
        </p:nvGrpSpPr>
        <p:grpSpPr>
          <a:xfrm>
            <a:off x="1510231" y="993589"/>
            <a:ext cx="5556235" cy="4132503"/>
            <a:chOff x="1510231" y="993589"/>
            <a:chExt cx="5556235" cy="4132503"/>
          </a:xfrm>
        </p:grpSpPr>
        <p:pic>
          <p:nvPicPr>
            <p:cNvPr id="4" name="図 3"/>
            <p:cNvPicPr>
              <a:picLocks noChangeAspect="1"/>
            </p:cNvPicPr>
            <p:nvPr/>
          </p:nvPicPr>
          <p:blipFill>
            <a:blip r:embed="rId2"/>
            <a:stretch>
              <a:fillRect/>
            </a:stretch>
          </p:blipFill>
          <p:spPr>
            <a:xfrm>
              <a:off x="1510231" y="997152"/>
              <a:ext cx="3173573" cy="4128940"/>
            </a:xfrm>
            <a:prstGeom prst="rect">
              <a:avLst/>
            </a:prstGeom>
            <a:ln w="12700">
              <a:solidFill>
                <a:schemeClr val="tx1"/>
              </a:solidFill>
            </a:ln>
          </p:spPr>
        </p:pic>
        <p:pic>
          <p:nvPicPr>
            <p:cNvPr id="5" name="図 4"/>
            <p:cNvPicPr>
              <a:picLocks noChangeAspect="1"/>
            </p:cNvPicPr>
            <p:nvPr/>
          </p:nvPicPr>
          <p:blipFill>
            <a:blip r:embed="rId3"/>
            <a:stretch>
              <a:fillRect/>
            </a:stretch>
          </p:blipFill>
          <p:spPr>
            <a:xfrm>
              <a:off x="4683804" y="995599"/>
              <a:ext cx="2382662" cy="4128483"/>
            </a:xfrm>
            <a:prstGeom prst="rect">
              <a:avLst/>
            </a:prstGeom>
          </p:spPr>
        </p:pic>
        <p:sp>
          <p:nvSpPr>
            <p:cNvPr id="6" name="正方形/長方形 5"/>
            <p:cNvSpPr/>
            <p:nvPr/>
          </p:nvSpPr>
          <p:spPr>
            <a:xfrm>
              <a:off x="1510231" y="993589"/>
              <a:ext cx="3173573" cy="2466362"/>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7" name="正方形/長方形 6"/>
            <p:cNvSpPr/>
            <p:nvPr/>
          </p:nvSpPr>
          <p:spPr>
            <a:xfrm>
              <a:off x="4683804" y="993589"/>
              <a:ext cx="2357441" cy="2466361"/>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8" name="正方形/長方形 7"/>
            <p:cNvSpPr/>
            <p:nvPr/>
          </p:nvSpPr>
          <p:spPr>
            <a:xfrm>
              <a:off x="1533442" y="3462547"/>
              <a:ext cx="3125141" cy="1661535"/>
            </a:xfrm>
            <a:prstGeom prst="rect">
              <a:avLst/>
            </a:prstGeom>
            <a:noFill/>
            <a:ln w="38100">
              <a:solidFill>
                <a:schemeClr val="accent4">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9" name="正方形/長方形 8"/>
            <p:cNvSpPr/>
            <p:nvPr/>
          </p:nvSpPr>
          <p:spPr>
            <a:xfrm>
              <a:off x="4707015" y="3474005"/>
              <a:ext cx="2336077" cy="1650077"/>
            </a:xfrm>
            <a:prstGeom prst="rect">
              <a:avLst/>
            </a:prstGeom>
            <a:noFill/>
            <a:ln w="38100">
              <a:solidFill>
                <a:schemeClr val="accent4">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10" name="テキスト ボックス 9"/>
            <p:cNvSpPr txBox="1"/>
            <p:nvPr/>
          </p:nvSpPr>
          <p:spPr>
            <a:xfrm>
              <a:off x="2499534" y="1832096"/>
              <a:ext cx="1306768" cy="400110"/>
            </a:xfrm>
            <a:prstGeom prst="rect">
              <a:avLst/>
            </a:prstGeom>
            <a:ln w="38100"/>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err="1"/>
                <a:t>train_input</a:t>
              </a:r>
              <a:endParaRPr kumimoji="1" lang="ja-JP" altLang="en-US" sz="2000" dirty="0"/>
            </a:p>
          </p:txBody>
        </p:sp>
        <p:sp>
          <p:nvSpPr>
            <p:cNvPr id="11" name="テキスト ボックス 10"/>
            <p:cNvSpPr txBox="1"/>
            <p:nvPr/>
          </p:nvSpPr>
          <p:spPr>
            <a:xfrm>
              <a:off x="4964686" y="1832096"/>
              <a:ext cx="1435008" cy="400110"/>
            </a:xfrm>
            <a:prstGeom prst="rect">
              <a:avLst/>
            </a:prstGeom>
            <a:ln w="38100"/>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err="1"/>
                <a:t>train_output</a:t>
              </a:r>
              <a:endParaRPr kumimoji="1" lang="ja-JP" altLang="en-US" sz="2000" dirty="0"/>
            </a:p>
          </p:txBody>
        </p:sp>
        <p:sp>
          <p:nvSpPr>
            <p:cNvPr id="12" name="テキスト ボックス 11"/>
            <p:cNvSpPr txBox="1"/>
            <p:nvPr/>
          </p:nvSpPr>
          <p:spPr>
            <a:xfrm>
              <a:off x="2556441" y="4092610"/>
              <a:ext cx="1192955" cy="400110"/>
            </a:xfrm>
            <a:prstGeom prst="rect">
              <a:avLst/>
            </a:prstGeom>
            <a:ln w="38100"/>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err="1"/>
                <a:t>test_input</a:t>
              </a:r>
              <a:endParaRPr kumimoji="1" lang="ja-JP" altLang="en-US" sz="2000" dirty="0"/>
            </a:p>
          </p:txBody>
        </p:sp>
        <p:sp>
          <p:nvSpPr>
            <p:cNvPr id="13" name="テキスト ボックス 12"/>
            <p:cNvSpPr txBox="1"/>
            <p:nvPr/>
          </p:nvSpPr>
          <p:spPr>
            <a:xfrm>
              <a:off x="5021592" y="4092610"/>
              <a:ext cx="1321196" cy="400110"/>
            </a:xfrm>
            <a:prstGeom prst="rect">
              <a:avLst/>
            </a:prstGeom>
            <a:ln w="38100"/>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err="1"/>
                <a:t>test_output</a:t>
              </a:r>
              <a:endParaRPr kumimoji="1" lang="ja-JP" altLang="en-US" sz="2000" dirty="0"/>
            </a:p>
          </p:txBody>
        </p:sp>
      </p:grpSp>
      <p:sp>
        <p:nvSpPr>
          <p:cNvPr id="14" name="テキスト ボックス 13"/>
          <p:cNvSpPr txBox="1"/>
          <p:nvPr/>
        </p:nvSpPr>
        <p:spPr>
          <a:xfrm>
            <a:off x="950344" y="5430524"/>
            <a:ext cx="7109639" cy="1015663"/>
          </a:xfrm>
          <a:prstGeom prst="rect">
            <a:avLst/>
          </a:prstGeom>
          <a:noFill/>
        </p:spPr>
        <p:txBody>
          <a:bodyPr wrap="none" rtlCol="0">
            <a:spAutoFit/>
          </a:bodyPr>
          <a:lstStyle/>
          <a:p>
            <a:r>
              <a:rPr kumimoji="1" lang="ja-JP" altLang="en-US" sz="2000" dirty="0"/>
              <a:t>訓練とテストデータはランダムに分割している。</a:t>
            </a:r>
            <a:endParaRPr kumimoji="1" lang="en-US" altLang="ja-JP" sz="2000" dirty="0"/>
          </a:p>
          <a:p>
            <a:r>
              <a:rPr lang="ja-JP" altLang="en-US" sz="2000" dirty="0"/>
              <a:t>同じプログラムをもう一度実行した場合では、結果が異なることも</a:t>
            </a:r>
            <a:endParaRPr lang="en-US" altLang="ja-JP" sz="2000" dirty="0"/>
          </a:p>
          <a:p>
            <a:r>
              <a:rPr kumimoji="1" lang="ja-JP" altLang="en-US" sz="2000" dirty="0"/>
              <a:t>詳しくは　→</a:t>
            </a:r>
            <a:r>
              <a:rPr lang="en-US" altLang="ja-JP" sz="2000" dirty="0">
                <a:hlinkClick r:id="rId4"/>
              </a:rPr>
              <a:t>https://tjo.hatenablog.com/entry/2016/04/14/190000</a:t>
            </a:r>
            <a:endParaRPr kumimoji="1" lang="ja-JP" altLang="en-US" sz="2000" dirty="0"/>
          </a:p>
        </p:txBody>
      </p:sp>
    </p:spTree>
    <p:extLst>
      <p:ext uri="{BB962C8B-B14F-4D97-AF65-F5344CB8AC3E}">
        <p14:creationId xmlns:p14="http://schemas.microsoft.com/office/powerpoint/2010/main" val="2907058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交差検証が重要</a:t>
            </a:r>
          </a:p>
        </p:txBody>
      </p:sp>
      <p:pic>
        <p:nvPicPr>
          <p:cNvPr id="4" name="図 3"/>
          <p:cNvPicPr>
            <a:picLocks noChangeAspect="1"/>
          </p:cNvPicPr>
          <p:nvPr/>
        </p:nvPicPr>
        <p:blipFill>
          <a:blip r:embed="rId2"/>
          <a:stretch>
            <a:fillRect/>
          </a:stretch>
        </p:blipFill>
        <p:spPr>
          <a:xfrm>
            <a:off x="302373" y="1538790"/>
            <a:ext cx="2412558" cy="3138830"/>
          </a:xfrm>
          <a:prstGeom prst="rect">
            <a:avLst/>
          </a:prstGeom>
          <a:ln w="12700">
            <a:solidFill>
              <a:schemeClr val="tx1"/>
            </a:solidFill>
          </a:ln>
        </p:spPr>
      </p:pic>
      <p:sp>
        <p:nvSpPr>
          <p:cNvPr id="6" name="正方形/長方形 5"/>
          <p:cNvSpPr/>
          <p:nvPr/>
        </p:nvSpPr>
        <p:spPr>
          <a:xfrm>
            <a:off x="302373" y="1754290"/>
            <a:ext cx="2412558" cy="249790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7" name="正方形/長方形 6"/>
          <p:cNvSpPr/>
          <p:nvPr/>
        </p:nvSpPr>
        <p:spPr>
          <a:xfrm>
            <a:off x="302373" y="4252190"/>
            <a:ext cx="2412558" cy="431380"/>
          </a:xfrm>
          <a:prstGeom prst="rect">
            <a:avLst/>
          </a:prstGeom>
          <a:noFill/>
          <a:ln w="28575">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pic>
        <p:nvPicPr>
          <p:cNvPr id="8" name="図 7"/>
          <p:cNvPicPr>
            <a:picLocks noChangeAspect="1"/>
          </p:cNvPicPr>
          <p:nvPr/>
        </p:nvPicPr>
        <p:blipFill>
          <a:blip r:embed="rId2"/>
          <a:stretch>
            <a:fillRect/>
          </a:stretch>
        </p:blipFill>
        <p:spPr>
          <a:xfrm>
            <a:off x="3176845" y="1538790"/>
            <a:ext cx="2412558" cy="3138830"/>
          </a:xfrm>
          <a:prstGeom prst="rect">
            <a:avLst/>
          </a:prstGeom>
          <a:ln w="12700">
            <a:solidFill>
              <a:schemeClr val="tx1"/>
            </a:solidFill>
          </a:ln>
        </p:spPr>
      </p:pic>
      <p:sp>
        <p:nvSpPr>
          <p:cNvPr id="9" name="正方形/長方形 8"/>
          <p:cNvSpPr/>
          <p:nvPr/>
        </p:nvSpPr>
        <p:spPr>
          <a:xfrm>
            <a:off x="3176845" y="1754290"/>
            <a:ext cx="2412558" cy="2079755"/>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1" name="正方形/長方形 10"/>
          <p:cNvSpPr/>
          <p:nvPr/>
        </p:nvSpPr>
        <p:spPr>
          <a:xfrm>
            <a:off x="3176845" y="4285211"/>
            <a:ext cx="2412558" cy="3924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pic>
        <p:nvPicPr>
          <p:cNvPr id="12" name="図 11"/>
          <p:cNvPicPr>
            <a:picLocks noChangeAspect="1"/>
          </p:cNvPicPr>
          <p:nvPr/>
        </p:nvPicPr>
        <p:blipFill>
          <a:blip r:embed="rId2"/>
          <a:stretch>
            <a:fillRect/>
          </a:stretch>
        </p:blipFill>
        <p:spPr>
          <a:xfrm>
            <a:off x="5877145" y="1538790"/>
            <a:ext cx="2412558" cy="3138830"/>
          </a:xfrm>
          <a:prstGeom prst="rect">
            <a:avLst/>
          </a:prstGeom>
          <a:ln w="12700">
            <a:solidFill>
              <a:schemeClr val="tx1"/>
            </a:solidFill>
          </a:ln>
        </p:spPr>
      </p:pic>
      <p:sp>
        <p:nvSpPr>
          <p:cNvPr id="13" name="正方形/長方形 12"/>
          <p:cNvSpPr/>
          <p:nvPr/>
        </p:nvSpPr>
        <p:spPr>
          <a:xfrm>
            <a:off x="5877145" y="1754291"/>
            <a:ext cx="2412558" cy="1674710"/>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5" name="正方形/長方形 14"/>
          <p:cNvSpPr/>
          <p:nvPr/>
        </p:nvSpPr>
        <p:spPr>
          <a:xfrm>
            <a:off x="5877145" y="3834045"/>
            <a:ext cx="2412558" cy="843576"/>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pic>
        <p:nvPicPr>
          <p:cNvPr id="16" name="図 15"/>
          <p:cNvPicPr>
            <a:picLocks noChangeAspect="1"/>
          </p:cNvPicPr>
          <p:nvPr/>
        </p:nvPicPr>
        <p:blipFill>
          <a:blip r:embed="rId2"/>
          <a:stretch>
            <a:fillRect/>
          </a:stretch>
        </p:blipFill>
        <p:spPr>
          <a:xfrm>
            <a:off x="8685167" y="1538790"/>
            <a:ext cx="2412558" cy="3138830"/>
          </a:xfrm>
          <a:prstGeom prst="rect">
            <a:avLst/>
          </a:prstGeom>
          <a:ln w="12700">
            <a:solidFill>
              <a:schemeClr val="tx1"/>
            </a:solidFill>
          </a:ln>
        </p:spPr>
      </p:pic>
      <p:sp>
        <p:nvSpPr>
          <p:cNvPr id="17" name="正方形/長方形 16"/>
          <p:cNvSpPr/>
          <p:nvPr/>
        </p:nvSpPr>
        <p:spPr>
          <a:xfrm>
            <a:off x="8685167" y="1754291"/>
            <a:ext cx="2412558" cy="1224659"/>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9" name="正方形/長方形 18"/>
          <p:cNvSpPr/>
          <p:nvPr/>
        </p:nvSpPr>
        <p:spPr>
          <a:xfrm>
            <a:off x="8685167" y="3438525"/>
            <a:ext cx="2412558" cy="1239096"/>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0" name="正方形/長方形 9"/>
          <p:cNvSpPr/>
          <p:nvPr/>
        </p:nvSpPr>
        <p:spPr>
          <a:xfrm>
            <a:off x="3176845" y="3834045"/>
            <a:ext cx="2412558" cy="417915"/>
          </a:xfrm>
          <a:prstGeom prst="rect">
            <a:avLst/>
          </a:prstGeom>
          <a:noFill/>
          <a:ln w="28575">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4" name="正方形/長方形 13"/>
          <p:cNvSpPr/>
          <p:nvPr/>
        </p:nvSpPr>
        <p:spPr>
          <a:xfrm>
            <a:off x="5877145" y="3438526"/>
            <a:ext cx="2412558" cy="390524"/>
          </a:xfrm>
          <a:prstGeom prst="rect">
            <a:avLst/>
          </a:prstGeom>
          <a:noFill/>
          <a:ln w="28575">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18" name="正方形/長方形 17"/>
          <p:cNvSpPr/>
          <p:nvPr/>
        </p:nvSpPr>
        <p:spPr>
          <a:xfrm>
            <a:off x="8685167" y="3023955"/>
            <a:ext cx="2412558" cy="378710"/>
          </a:xfrm>
          <a:prstGeom prst="rect">
            <a:avLst/>
          </a:prstGeom>
          <a:noFill/>
          <a:ln w="28575">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3" name="テキスト ボックス 2"/>
          <p:cNvSpPr txBox="1"/>
          <p:nvPr/>
        </p:nvSpPr>
        <p:spPr>
          <a:xfrm>
            <a:off x="656565" y="5094185"/>
            <a:ext cx="7552067" cy="1323439"/>
          </a:xfrm>
          <a:prstGeom prst="rect">
            <a:avLst/>
          </a:prstGeom>
          <a:noFill/>
        </p:spPr>
        <p:txBody>
          <a:bodyPr wrap="none" rtlCol="0">
            <a:spAutoFit/>
          </a:bodyPr>
          <a:lstStyle/>
          <a:p>
            <a:r>
              <a:rPr kumimoji="1" lang="ja-JP" altLang="en-US" sz="2000" dirty="0"/>
              <a:t>訓練データとテストデータの分割は何種類か試すべき　→　</a:t>
            </a:r>
            <a:r>
              <a:rPr kumimoji="1" lang="ja-JP" altLang="en-US" sz="2000" b="1" dirty="0">
                <a:solidFill>
                  <a:srgbClr val="FF0000"/>
                </a:solidFill>
              </a:rPr>
              <a:t>交差検証</a:t>
            </a:r>
            <a:endParaRPr kumimoji="1" lang="en-US" altLang="ja-JP" sz="2000" b="1" dirty="0">
              <a:solidFill>
                <a:srgbClr val="FF0000"/>
              </a:solidFill>
            </a:endParaRPr>
          </a:p>
          <a:p>
            <a:endParaRPr kumimoji="1" lang="en-US" altLang="ja-JP" sz="2000" dirty="0"/>
          </a:p>
          <a:p>
            <a:r>
              <a:rPr lang="ja-JP" altLang="en-US" sz="2000" dirty="0" err="1"/>
              <a:t>ｋ</a:t>
            </a:r>
            <a:r>
              <a:rPr lang="ja-JP" altLang="en-US" sz="2000" dirty="0"/>
              <a:t>分割交差検証</a:t>
            </a:r>
            <a:endParaRPr lang="en-US" altLang="ja-JP" sz="2000" dirty="0"/>
          </a:p>
          <a:p>
            <a:r>
              <a:rPr lang="en-US" altLang="ja-JP" sz="2000" dirty="0"/>
              <a:t>leave-one-out</a:t>
            </a:r>
            <a:r>
              <a:rPr lang="ja-JP" altLang="en-US" sz="2000" dirty="0"/>
              <a:t>交差検証</a:t>
            </a:r>
            <a:endParaRPr kumimoji="1" lang="ja-JP" altLang="en-US" sz="2000" dirty="0"/>
          </a:p>
        </p:txBody>
      </p:sp>
    </p:spTree>
    <p:extLst>
      <p:ext uri="{BB962C8B-B14F-4D97-AF65-F5344CB8AC3E}">
        <p14:creationId xmlns:p14="http://schemas.microsoft.com/office/powerpoint/2010/main" val="135192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ハイパーパラメータを調整しましたか？</a:t>
            </a:r>
          </a:p>
        </p:txBody>
      </p:sp>
      <p:sp>
        <p:nvSpPr>
          <p:cNvPr id="16" name="テキスト ボックス 15"/>
          <p:cNvSpPr txBox="1"/>
          <p:nvPr/>
        </p:nvSpPr>
        <p:spPr>
          <a:xfrm>
            <a:off x="71098" y="825962"/>
            <a:ext cx="8956398" cy="5447645"/>
          </a:xfrm>
          <a:prstGeom prst="rect">
            <a:avLst/>
          </a:prstGeom>
          <a:noFill/>
        </p:spPr>
        <p:txBody>
          <a:bodyPr wrap="square" rtlCol="0">
            <a:spAutoFit/>
          </a:bodyPr>
          <a:lstStyle/>
          <a:p>
            <a:pPr algn="ctr"/>
            <a:r>
              <a:rPr lang="ja-JP" altLang="en-US" sz="2400" dirty="0">
                <a:solidFill>
                  <a:srgbClr val="00B050"/>
                </a:solidFill>
              </a:rPr>
              <a:t>予測精度はハイパーパラメータに依存する</a:t>
            </a:r>
            <a:endParaRPr lang="en-US" altLang="ja-JP" sz="2400" dirty="0">
              <a:solidFill>
                <a:srgbClr val="00B050"/>
              </a:solidFill>
            </a:endParaRPr>
          </a:p>
          <a:p>
            <a:pPr algn="ctr"/>
            <a:endParaRPr lang="en-US" altLang="ja-JP" sz="2000" dirty="0">
              <a:solidFill>
                <a:srgbClr val="FF0000"/>
              </a:solidFill>
            </a:endParaRPr>
          </a:p>
          <a:p>
            <a:r>
              <a:rPr lang="ja-JP" altLang="en-US" sz="2000" dirty="0"/>
              <a:t>ハイパーパラメータは人が決める必要のあるパラメータ</a:t>
            </a:r>
            <a:endParaRPr lang="en-US" altLang="ja-JP" sz="2000" dirty="0"/>
          </a:p>
          <a:p>
            <a:endParaRPr lang="en-US" altLang="ja-JP" sz="2000" dirty="0"/>
          </a:p>
          <a:p>
            <a:r>
              <a:rPr lang="ja-JP" altLang="en-US" sz="2000" dirty="0"/>
              <a:t>コンピュータが学習するパラメータより上位のパラメータなのでハイパーパラメータ</a:t>
            </a:r>
            <a:endParaRPr lang="en-US" altLang="ja-JP" sz="2000" dirty="0"/>
          </a:p>
          <a:p>
            <a:r>
              <a:rPr lang="ja-JP" altLang="en-US" sz="2000" dirty="0"/>
              <a:t>ハイパーパラメータが悪いと予測もうまくできない</a:t>
            </a:r>
            <a:endParaRPr lang="en-US" altLang="ja-JP" sz="2000" dirty="0"/>
          </a:p>
          <a:p>
            <a:endParaRPr kumimoji="1" lang="en-US" altLang="ja-JP" sz="2000" dirty="0"/>
          </a:p>
          <a:p>
            <a:r>
              <a:rPr kumimoji="1" lang="ja-JP" altLang="en-US" sz="2000" dirty="0"/>
              <a:t>たとえば</a:t>
            </a:r>
            <a:endParaRPr kumimoji="1" lang="en-US" altLang="ja-JP" sz="2000" dirty="0"/>
          </a:p>
          <a:p>
            <a:r>
              <a:rPr lang="ja-JP" altLang="en-US" sz="2000" dirty="0"/>
              <a:t>＊決定木分析：木の深さ</a:t>
            </a:r>
            <a:endParaRPr lang="en-US" altLang="ja-JP" sz="2000" dirty="0"/>
          </a:p>
          <a:p>
            <a:r>
              <a:rPr kumimoji="1" lang="ja-JP" altLang="en-US" sz="2000" dirty="0"/>
              <a:t>＊ディープラーニング：層の深さ、ユニット数、ドロップアウト、活性化関数、学習率</a:t>
            </a:r>
            <a:endParaRPr kumimoji="1" lang="en-US" altLang="ja-JP" sz="2000" dirty="0"/>
          </a:p>
          <a:p>
            <a:endParaRPr kumimoji="1" lang="en-US" altLang="ja-JP" sz="2000" dirty="0"/>
          </a:p>
          <a:p>
            <a:r>
              <a:rPr lang="ja-JP" altLang="en-US" sz="2000" dirty="0"/>
              <a:t>ディープラーニングのハイパーパラメータを決めるには</a:t>
            </a:r>
            <a:endParaRPr lang="en-US" altLang="ja-JP" sz="2000" dirty="0"/>
          </a:p>
          <a:p>
            <a:endParaRPr kumimoji="1" lang="en-US" altLang="ja-JP" sz="2000" dirty="0"/>
          </a:p>
          <a:p>
            <a:r>
              <a:rPr lang="ja-JP" altLang="en-US" sz="2000" dirty="0"/>
              <a:t>深さ：３条件　＊　ユニット数　５条件　＊　学習率３条件　＊　３０分＝　</a:t>
            </a:r>
            <a:r>
              <a:rPr lang="ja-JP" altLang="en-US" sz="2000" dirty="0">
                <a:solidFill>
                  <a:srgbClr val="FF0000"/>
                </a:solidFill>
              </a:rPr>
              <a:t>２４時間</a:t>
            </a:r>
            <a:endParaRPr lang="en-US" altLang="ja-JP" sz="2000" dirty="0">
              <a:solidFill>
                <a:srgbClr val="FF0000"/>
              </a:solidFill>
            </a:endParaRPr>
          </a:p>
          <a:p>
            <a:endParaRPr kumimoji="1" lang="en-US" altLang="ja-JP" sz="2000" dirty="0"/>
          </a:p>
          <a:p>
            <a:endParaRPr kumimoji="1" lang="en-US" altLang="ja-JP" sz="2000" dirty="0"/>
          </a:p>
          <a:p>
            <a:pPr algn="ctr"/>
            <a:r>
              <a:rPr lang="ja-JP" altLang="en-US" sz="2400" b="1" dirty="0">
                <a:solidFill>
                  <a:srgbClr val="00B050"/>
                </a:solidFill>
              </a:rPr>
              <a:t>機械学習の構築はハイパーパラメータのチューニングが重要</a:t>
            </a:r>
            <a:endParaRPr kumimoji="1" lang="en-US" altLang="ja-JP" sz="2400" b="1" dirty="0">
              <a:solidFill>
                <a:srgbClr val="00B050"/>
              </a:solidFill>
            </a:endParaRPr>
          </a:p>
        </p:txBody>
      </p:sp>
    </p:spTree>
    <p:extLst>
      <p:ext uri="{BB962C8B-B14F-4D97-AF65-F5344CB8AC3E}">
        <p14:creationId xmlns:p14="http://schemas.microsoft.com/office/powerpoint/2010/main" val="909635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今日の内容</a:t>
            </a:r>
            <a:endParaRPr kumimoji="1" lang="ja-JP" altLang="en-US" dirty="0"/>
          </a:p>
        </p:txBody>
      </p:sp>
      <p:sp>
        <p:nvSpPr>
          <p:cNvPr id="6" name="テキスト ボックス 5"/>
          <p:cNvSpPr txBox="1"/>
          <p:nvPr/>
        </p:nvSpPr>
        <p:spPr>
          <a:xfrm>
            <a:off x="248573" y="1158715"/>
            <a:ext cx="5561138" cy="4770537"/>
          </a:xfrm>
          <a:prstGeom prst="rect">
            <a:avLst/>
          </a:prstGeom>
          <a:noFill/>
        </p:spPr>
        <p:txBody>
          <a:bodyPr wrap="none" rtlCol="0">
            <a:spAutoFit/>
          </a:bodyPr>
          <a:lstStyle/>
          <a:p>
            <a:r>
              <a:rPr kumimoji="1" lang="ja-JP" altLang="en-US" sz="3200" dirty="0">
                <a:solidFill>
                  <a:schemeClr val="bg1">
                    <a:lumMod val="75000"/>
                  </a:schemeClr>
                </a:solidFill>
              </a:rPr>
              <a:t>・前回の復習</a:t>
            </a:r>
            <a:endParaRPr kumimoji="1" lang="en-US" altLang="ja-JP" sz="3200" dirty="0">
              <a:solidFill>
                <a:schemeClr val="bg1">
                  <a:lumMod val="75000"/>
                </a:schemeClr>
              </a:solidFill>
            </a:endParaRPr>
          </a:p>
          <a:p>
            <a:endParaRPr lang="en-US" altLang="ja-JP" sz="3200" dirty="0"/>
          </a:p>
          <a:p>
            <a:r>
              <a:rPr kumimoji="1" lang="ja-JP" altLang="en-US" sz="3200" dirty="0"/>
              <a:t>・アルゴリズムの基礎</a:t>
            </a:r>
            <a:endParaRPr kumimoji="1" lang="en-US" altLang="ja-JP" sz="3200" dirty="0"/>
          </a:p>
          <a:p>
            <a:r>
              <a:rPr lang="ja-JP" altLang="en-US" sz="2400" dirty="0"/>
              <a:t>　決定木分析</a:t>
            </a:r>
            <a:endParaRPr lang="en-US" altLang="ja-JP" sz="2400" dirty="0"/>
          </a:p>
          <a:p>
            <a:r>
              <a:rPr kumimoji="1" lang="ja-JP" altLang="en-US" sz="2400" dirty="0"/>
              <a:t>　サポートベクターマシン</a:t>
            </a:r>
            <a:endParaRPr kumimoji="1" lang="en-US" altLang="ja-JP" sz="2400" dirty="0"/>
          </a:p>
          <a:p>
            <a:endParaRPr lang="en-US" altLang="ja-JP" sz="3200" dirty="0">
              <a:solidFill>
                <a:schemeClr val="bg1">
                  <a:lumMod val="75000"/>
                </a:schemeClr>
              </a:solidFill>
            </a:endParaRPr>
          </a:p>
          <a:p>
            <a:endParaRPr lang="en-US" altLang="ja-JP" sz="3200" dirty="0">
              <a:solidFill>
                <a:schemeClr val="bg1">
                  <a:lumMod val="75000"/>
                </a:schemeClr>
              </a:solidFill>
            </a:endParaRPr>
          </a:p>
          <a:p>
            <a:r>
              <a:rPr kumimoji="1" lang="ja-JP" altLang="en-US" sz="3200" dirty="0">
                <a:solidFill>
                  <a:schemeClr val="bg1">
                    <a:lumMod val="75000"/>
                  </a:schemeClr>
                </a:solidFill>
              </a:rPr>
              <a:t>・機械学習</a:t>
            </a:r>
            <a:r>
              <a:rPr lang="ja-JP" altLang="en-US" sz="3200" dirty="0">
                <a:solidFill>
                  <a:schemeClr val="bg1">
                    <a:lumMod val="75000"/>
                  </a:schemeClr>
                </a:solidFill>
              </a:rPr>
              <a:t>を何に活用すべきか</a:t>
            </a:r>
            <a:endParaRPr lang="en-US" altLang="ja-JP" sz="3200" dirty="0">
              <a:solidFill>
                <a:schemeClr val="bg1">
                  <a:lumMod val="75000"/>
                </a:schemeClr>
              </a:solidFill>
            </a:endParaRPr>
          </a:p>
          <a:p>
            <a:r>
              <a:rPr lang="ja-JP" altLang="en-US" sz="3200" dirty="0">
                <a:solidFill>
                  <a:schemeClr val="bg1">
                    <a:lumMod val="75000"/>
                  </a:schemeClr>
                </a:solidFill>
              </a:rPr>
              <a:t>  機械学習が適した分野とは</a:t>
            </a:r>
            <a:endParaRPr kumimoji="1" lang="en-US" altLang="ja-JP" sz="3200" dirty="0">
              <a:solidFill>
                <a:schemeClr val="bg1">
                  <a:lumMod val="75000"/>
                </a:schemeClr>
              </a:solidFill>
            </a:endParaRPr>
          </a:p>
          <a:p>
            <a:endParaRPr lang="en-US" altLang="ja-JP" sz="3200" dirty="0">
              <a:solidFill>
                <a:schemeClr val="bg1">
                  <a:lumMod val="75000"/>
                </a:schemeClr>
              </a:solidFill>
            </a:endParaRPr>
          </a:p>
        </p:txBody>
      </p:sp>
    </p:spTree>
    <p:extLst>
      <p:ext uri="{BB962C8B-B14F-4D97-AF65-F5344CB8AC3E}">
        <p14:creationId xmlns:p14="http://schemas.microsoft.com/office/powerpoint/2010/main" val="3005126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目指す領域・熟練度</a:t>
            </a:r>
          </a:p>
        </p:txBody>
      </p:sp>
      <p:sp>
        <p:nvSpPr>
          <p:cNvPr id="14" name="テキスト ボックス 13"/>
          <p:cNvSpPr txBox="1"/>
          <p:nvPr/>
        </p:nvSpPr>
        <p:spPr>
          <a:xfrm>
            <a:off x="3959304" y="1174743"/>
            <a:ext cx="1005403" cy="584775"/>
          </a:xfrm>
          <a:prstGeom prst="rect">
            <a:avLst/>
          </a:prstGeom>
          <a:noFill/>
        </p:spPr>
        <p:txBody>
          <a:bodyPr wrap="none" rtlCol="0">
            <a:spAutoFit/>
          </a:bodyPr>
          <a:lstStyle/>
          <a:p>
            <a:r>
              <a:rPr kumimoji="1" lang="ja-JP" altLang="en-US" sz="3200" dirty="0"/>
              <a:t>研究</a:t>
            </a:r>
          </a:p>
        </p:txBody>
      </p:sp>
      <p:sp>
        <p:nvSpPr>
          <p:cNvPr id="15" name="テキスト ボックス 14"/>
          <p:cNvSpPr txBox="1"/>
          <p:nvPr/>
        </p:nvSpPr>
        <p:spPr>
          <a:xfrm>
            <a:off x="1196625" y="4334089"/>
            <a:ext cx="2634054" cy="584775"/>
          </a:xfrm>
          <a:prstGeom prst="rect">
            <a:avLst/>
          </a:prstGeom>
          <a:solidFill>
            <a:schemeClr val="bg1"/>
          </a:solidFill>
        </p:spPr>
        <p:txBody>
          <a:bodyPr wrap="none" rtlCol="0">
            <a:spAutoFit/>
          </a:bodyPr>
          <a:lstStyle/>
          <a:p>
            <a:r>
              <a:rPr lang="ja-JP" altLang="en-US" sz="3200" dirty="0"/>
              <a:t>プログラミング</a:t>
            </a:r>
            <a:endParaRPr kumimoji="1" lang="ja-JP" altLang="en-US" sz="3200" dirty="0"/>
          </a:p>
        </p:txBody>
      </p:sp>
      <p:sp>
        <p:nvSpPr>
          <p:cNvPr id="16" name="テキスト ボックス 15"/>
          <p:cNvSpPr txBox="1"/>
          <p:nvPr/>
        </p:nvSpPr>
        <p:spPr>
          <a:xfrm>
            <a:off x="5635878" y="4334088"/>
            <a:ext cx="1826141" cy="584775"/>
          </a:xfrm>
          <a:prstGeom prst="rect">
            <a:avLst/>
          </a:prstGeom>
          <a:solidFill>
            <a:schemeClr val="bg1"/>
          </a:solidFill>
        </p:spPr>
        <p:txBody>
          <a:bodyPr wrap="none" rtlCol="0">
            <a:spAutoFit/>
          </a:bodyPr>
          <a:lstStyle/>
          <a:p>
            <a:r>
              <a:rPr lang="ja-JP" altLang="en-US" sz="3200" dirty="0"/>
              <a:t>機械学習</a:t>
            </a:r>
            <a:endParaRPr kumimoji="1" lang="ja-JP" altLang="en-US" sz="3200" dirty="0"/>
          </a:p>
        </p:txBody>
      </p:sp>
      <p:grpSp>
        <p:nvGrpSpPr>
          <p:cNvPr id="13" name="グループ化 12"/>
          <p:cNvGrpSpPr/>
          <p:nvPr/>
        </p:nvGrpSpPr>
        <p:grpSpPr>
          <a:xfrm>
            <a:off x="2043599" y="908720"/>
            <a:ext cx="4836815" cy="4446901"/>
            <a:chOff x="1919151" y="793553"/>
            <a:chExt cx="4836815" cy="4446901"/>
          </a:xfrm>
        </p:grpSpPr>
        <p:sp>
          <p:nvSpPr>
            <p:cNvPr id="8" name="楕円 7"/>
            <p:cNvSpPr/>
            <p:nvPr/>
          </p:nvSpPr>
          <p:spPr>
            <a:xfrm>
              <a:off x="2964906" y="793553"/>
              <a:ext cx="2745305" cy="274530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9" name="楕円 8"/>
            <p:cNvSpPr/>
            <p:nvPr/>
          </p:nvSpPr>
          <p:spPr>
            <a:xfrm>
              <a:off x="4010661" y="2495149"/>
              <a:ext cx="2745305" cy="274530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0" name="楕円 9"/>
            <p:cNvSpPr/>
            <p:nvPr/>
          </p:nvSpPr>
          <p:spPr>
            <a:xfrm>
              <a:off x="1919151" y="2495149"/>
              <a:ext cx="2745305" cy="2745305"/>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grpSp>
      <p:sp>
        <p:nvSpPr>
          <p:cNvPr id="18" name="テキスト ボックス 17"/>
          <p:cNvSpPr txBox="1"/>
          <p:nvPr/>
        </p:nvSpPr>
        <p:spPr>
          <a:xfrm>
            <a:off x="1241630" y="5805671"/>
            <a:ext cx="180020" cy="400110"/>
          </a:xfrm>
          <a:prstGeom prst="rect">
            <a:avLst/>
          </a:prstGeom>
          <a:noFill/>
        </p:spPr>
        <p:txBody>
          <a:bodyPr wrap="square" rtlCol="0">
            <a:spAutoFit/>
          </a:bodyPr>
          <a:lstStyle/>
          <a:p>
            <a:endParaRPr kumimoji="1" lang="ja-JP" altLang="en-US" sz="2000" dirty="0"/>
          </a:p>
        </p:txBody>
      </p:sp>
      <p:sp>
        <p:nvSpPr>
          <p:cNvPr id="19" name="テキスト ボックス 18"/>
          <p:cNvSpPr txBox="1"/>
          <p:nvPr/>
        </p:nvSpPr>
        <p:spPr>
          <a:xfrm>
            <a:off x="611560" y="6399330"/>
            <a:ext cx="315035" cy="400110"/>
          </a:xfrm>
          <a:prstGeom prst="rect">
            <a:avLst/>
          </a:prstGeom>
          <a:noFill/>
        </p:spPr>
        <p:txBody>
          <a:bodyPr wrap="square" rtlCol="0">
            <a:spAutoFit/>
          </a:bodyPr>
          <a:lstStyle/>
          <a:p>
            <a:endParaRPr kumimoji="1" lang="ja-JP" altLang="en-US" sz="2000" dirty="0"/>
          </a:p>
        </p:txBody>
      </p:sp>
      <p:sp>
        <p:nvSpPr>
          <p:cNvPr id="20" name="テキスト ボックス 19"/>
          <p:cNvSpPr txBox="1"/>
          <p:nvPr/>
        </p:nvSpPr>
        <p:spPr>
          <a:xfrm>
            <a:off x="1541626" y="5920287"/>
            <a:ext cx="5900974" cy="400110"/>
          </a:xfrm>
          <a:prstGeom prst="rect">
            <a:avLst/>
          </a:prstGeom>
          <a:noFill/>
        </p:spPr>
        <p:txBody>
          <a:bodyPr wrap="none" rtlCol="0">
            <a:spAutoFit/>
          </a:bodyPr>
          <a:lstStyle/>
          <a:p>
            <a:r>
              <a:rPr kumimoji="1" lang="ja-JP" altLang="en-US" sz="2000" dirty="0"/>
              <a:t>プログラミングと機械学習の専門家になる必要はない</a:t>
            </a:r>
            <a:endParaRPr kumimoji="1" lang="en-US" altLang="ja-JP" sz="2000" dirty="0"/>
          </a:p>
        </p:txBody>
      </p:sp>
    </p:spTree>
    <p:extLst>
      <p:ext uri="{BB962C8B-B14F-4D97-AF65-F5344CB8AC3E}">
        <p14:creationId xmlns:p14="http://schemas.microsoft.com/office/powerpoint/2010/main" val="3236052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機械学習のアルゴリズム</a:t>
            </a:r>
          </a:p>
        </p:txBody>
      </p:sp>
      <p:sp>
        <p:nvSpPr>
          <p:cNvPr id="3" name="テキスト ボックス 2"/>
          <p:cNvSpPr txBox="1"/>
          <p:nvPr/>
        </p:nvSpPr>
        <p:spPr>
          <a:xfrm>
            <a:off x="791580" y="1403775"/>
            <a:ext cx="6928500" cy="3416320"/>
          </a:xfrm>
          <a:prstGeom prst="rect">
            <a:avLst/>
          </a:prstGeom>
          <a:noFill/>
        </p:spPr>
        <p:txBody>
          <a:bodyPr wrap="none" rtlCol="0">
            <a:spAutoFit/>
          </a:bodyPr>
          <a:lstStyle/>
          <a:p>
            <a:r>
              <a:rPr lang="ja-JP" altLang="en-US" sz="3600" dirty="0"/>
              <a:t>・</a:t>
            </a:r>
            <a:r>
              <a:rPr kumimoji="1" lang="ja-JP" altLang="en-US" sz="3600" dirty="0"/>
              <a:t>決定</a:t>
            </a:r>
            <a:r>
              <a:rPr lang="ja-JP" altLang="en-US" sz="3600" dirty="0"/>
              <a:t>木分析</a:t>
            </a:r>
            <a:endParaRPr lang="en-US" altLang="ja-JP" sz="3600" dirty="0"/>
          </a:p>
          <a:p>
            <a:r>
              <a:rPr kumimoji="1" lang="ja-JP" altLang="en-US" sz="3600" dirty="0"/>
              <a:t>　シンプルで理解しやすい</a:t>
            </a:r>
            <a:endParaRPr kumimoji="1" lang="en-US" altLang="ja-JP" sz="3600" dirty="0"/>
          </a:p>
          <a:p>
            <a:r>
              <a:rPr lang="ja-JP" altLang="en-US" sz="3600" dirty="0"/>
              <a:t>　</a:t>
            </a:r>
            <a:endParaRPr kumimoji="1" lang="en-US" altLang="ja-JP" sz="3600" dirty="0"/>
          </a:p>
          <a:p>
            <a:endParaRPr kumimoji="1" lang="en-US" altLang="ja-JP" sz="3600" dirty="0"/>
          </a:p>
          <a:p>
            <a:r>
              <a:rPr lang="ja-JP" altLang="en-US" sz="3600" dirty="0"/>
              <a:t>・サポートベクターマシン</a:t>
            </a:r>
            <a:endParaRPr kumimoji="1" lang="en-US" altLang="ja-JP" sz="3600" dirty="0"/>
          </a:p>
          <a:p>
            <a:r>
              <a:rPr kumimoji="1" lang="ja-JP" altLang="en-US" sz="3600" dirty="0"/>
              <a:t>　ディープラーニング登場前の主役</a:t>
            </a:r>
          </a:p>
        </p:txBody>
      </p:sp>
    </p:spTree>
    <p:extLst>
      <p:ext uri="{BB962C8B-B14F-4D97-AF65-F5344CB8AC3E}">
        <p14:creationId xmlns:p14="http://schemas.microsoft.com/office/powerpoint/2010/main" val="2815465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決定木分析</a:t>
            </a:r>
          </a:p>
        </p:txBody>
      </p:sp>
      <p:sp>
        <p:nvSpPr>
          <p:cNvPr id="3" name="楕円 2"/>
          <p:cNvSpPr/>
          <p:nvPr/>
        </p:nvSpPr>
        <p:spPr>
          <a:xfrm>
            <a:off x="3086835" y="818710"/>
            <a:ext cx="2452101" cy="207023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4" name="楕円 3"/>
          <p:cNvSpPr/>
          <p:nvPr/>
        </p:nvSpPr>
        <p:spPr>
          <a:xfrm>
            <a:off x="3560440" y="1067290"/>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5" name="楕円 4"/>
          <p:cNvSpPr/>
          <p:nvPr/>
        </p:nvSpPr>
        <p:spPr>
          <a:xfrm>
            <a:off x="4177870" y="1426277"/>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 name="楕円 5"/>
          <p:cNvSpPr/>
          <p:nvPr/>
        </p:nvSpPr>
        <p:spPr>
          <a:xfrm>
            <a:off x="3432348" y="1819657"/>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7" name="楕円 6"/>
          <p:cNvSpPr/>
          <p:nvPr/>
        </p:nvSpPr>
        <p:spPr>
          <a:xfrm>
            <a:off x="4592284" y="1362345"/>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8" name="楕円 7"/>
          <p:cNvSpPr/>
          <p:nvPr/>
        </p:nvSpPr>
        <p:spPr>
          <a:xfrm>
            <a:off x="4183962" y="2303875"/>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9" name="楕円 8"/>
          <p:cNvSpPr/>
          <p:nvPr/>
        </p:nvSpPr>
        <p:spPr>
          <a:xfrm>
            <a:off x="3750243" y="2036591"/>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0" name="楕円 9"/>
          <p:cNvSpPr/>
          <p:nvPr/>
        </p:nvSpPr>
        <p:spPr>
          <a:xfrm>
            <a:off x="4474840" y="1981690"/>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1" name="楕円 10"/>
          <p:cNvSpPr/>
          <p:nvPr/>
        </p:nvSpPr>
        <p:spPr>
          <a:xfrm>
            <a:off x="4914655" y="1914182"/>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2" name="楕円 11"/>
          <p:cNvSpPr/>
          <p:nvPr/>
        </p:nvSpPr>
        <p:spPr>
          <a:xfrm>
            <a:off x="4779640" y="2286490"/>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3" name="楕円 12"/>
          <p:cNvSpPr/>
          <p:nvPr/>
        </p:nvSpPr>
        <p:spPr>
          <a:xfrm>
            <a:off x="4932040" y="2438890"/>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4" name="楕円 13"/>
          <p:cNvSpPr/>
          <p:nvPr/>
        </p:nvSpPr>
        <p:spPr>
          <a:xfrm rot="17431402">
            <a:off x="3655508" y="1612210"/>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15" name="楕円 14"/>
          <p:cNvSpPr/>
          <p:nvPr/>
        </p:nvSpPr>
        <p:spPr>
          <a:xfrm rot="17431402">
            <a:off x="3762548" y="2448328"/>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16" name="楕円 15"/>
          <p:cNvSpPr/>
          <p:nvPr/>
        </p:nvSpPr>
        <p:spPr>
          <a:xfrm rot="17431402">
            <a:off x="4572901" y="1792576"/>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17" name="楕円 16"/>
          <p:cNvSpPr/>
          <p:nvPr/>
        </p:nvSpPr>
        <p:spPr>
          <a:xfrm rot="17431402">
            <a:off x="4090978" y="2055974"/>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18" name="楕円 17"/>
          <p:cNvSpPr/>
          <p:nvPr/>
        </p:nvSpPr>
        <p:spPr>
          <a:xfrm rot="17431402">
            <a:off x="4302995" y="1612208"/>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19" name="楕円 18"/>
          <p:cNvSpPr/>
          <p:nvPr/>
        </p:nvSpPr>
        <p:spPr>
          <a:xfrm rot="17431402">
            <a:off x="4370754" y="1093244"/>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20" name="楕円 19"/>
          <p:cNvSpPr/>
          <p:nvPr/>
        </p:nvSpPr>
        <p:spPr>
          <a:xfrm rot="17431402">
            <a:off x="4843767" y="1510350"/>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21" name="楕円 20"/>
          <p:cNvSpPr/>
          <p:nvPr/>
        </p:nvSpPr>
        <p:spPr>
          <a:xfrm rot="17431402">
            <a:off x="4868254" y="1260919"/>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cxnSp>
        <p:nvCxnSpPr>
          <p:cNvPr id="24" name="直線矢印コネクタ 23"/>
          <p:cNvCxnSpPr>
            <a:stCxn id="3" idx="4"/>
          </p:cNvCxnSpPr>
          <p:nvPr/>
        </p:nvCxnSpPr>
        <p:spPr>
          <a:xfrm flipH="1">
            <a:off x="2186735" y="2888940"/>
            <a:ext cx="2126151" cy="8100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3" idx="4"/>
          </p:cNvCxnSpPr>
          <p:nvPr/>
        </p:nvCxnSpPr>
        <p:spPr>
          <a:xfrm>
            <a:off x="4312886" y="2888940"/>
            <a:ext cx="1834289" cy="892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1067243" y="2937508"/>
            <a:ext cx="1980029" cy="400110"/>
          </a:xfrm>
          <a:prstGeom prst="rect">
            <a:avLst/>
          </a:prstGeom>
          <a:noFill/>
        </p:spPr>
        <p:txBody>
          <a:bodyPr wrap="none" rtlCol="0">
            <a:spAutoFit/>
          </a:bodyPr>
          <a:lstStyle/>
          <a:p>
            <a:r>
              <a:rPr kumimoji="1" lang="ja-JP" altLang="en-US" sz="2000" dirty="0"/>
              <a:t>変数</a:t>
            </a:r>
            <a:r>
              <a:rPr kumimoji="1" lang="en-US" altLang="ja-JP" sz="2000" dirty="0"/>
              <a:t>x</a:t>
            </a:r>
            <a:r>
              <a:rPr kumimoji="1" lang="ja-JP" altLang="en-US" sz="2000" dirty="0"/>
              <a:t>が</a:t>
            </a:r>
            <a:r>
              <a:rPr kumimoji="1" lang="en-US" altLang="ja-JP" sz="2000" dirty="0"/>
              <a:t>0.3 </a:t>
            </a:r>
            <a:r>
              <a:rPr kumimoji="1" lang="ja-JP" altLang="en-US" sz="2000" dirty="0"/>
              <a:t>以上</a:t>
            </a:r>
          </a:p>
        </p:txBody>
      </p:sp>
      <p:sp>
        <p:nvSpPr>
          <p:cNvPr id="29" name="テキスト ボックス 28"/>
          <p:cNvSpPr txBox="1"/>
          <p:nvPr/>
        </p:nvSpPr>
        <p:spPr>
          <a:xfrm>
            <a:off x="5339784" y="3003920"/>
            <a:ext cx="1980029" cy="400110"/>
          </a:xfrm>
          <a:prstGeom prst="rect">
            <a:avLst/>
          </a:prstGeom>
          <a:noFill/>
        </p:spPr>
        <p:txBody>
          <a:bodyPr wrap="none" rtlCol="0">
            <a:spAutoFit/>
          </a:bodyPr>
          <a:lstStyle/>
          <a:p>
            <a:r>
              <a:rPr kumimoji="1" lang="ja-JP" altLang="en-US" sz="2000" dirty="0"/>
              <a:t>変数</a:t>
            </a:r>
            <a:r>
              <a:rPr kumimoji="1" lang="en-US" altLang="ja-JP" sz="2000" dirty="0"/>
              <a:t>x</a:t>
            </a:r>
            <a:r>
              <a:rPr kumimoji="1" lang="ja-JP" altLang="en-US" sz="2000" dirty="0"/>
              <a:t>が</a:t>
            </a:r>
            <a:r>
              <a:rPr kumimoji="1" lang="en-US" altLang="ja-JP" sz="2000" dirty="0"/>
              <a:t>0.3 </a:t>
            </a:r>
            <a:r>
              <a:rPr kumimoji="1" lang="ja-JP" altLang="en-US" sz="2000" dirty="0"/>
              <a:t>未満</a:t>
            </a:r>
          </a:p>
        </p:txBody>
      </p:sp>
      <p:sp>
        <p:nvSpPr>
          <p:cNvPr id="30" name="楕円 29"/>
          <p:cNvSpPr/>
          <p:nvPr/>
        </p:nvSpPr>
        <p:spPr>
          <a:xfrm>
            <a:off x="960684" y="3781841"/>
            <a:ext cx="2452101" cy="207023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1" name="楕円 30"/>
          <p:cNvSpPr/>
          <p:nvPr/>
        </p:nvSpPr>
        <p:spPr>
          <a:xfrm>
            <a:off x="1434289" y="4030421"/>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32" name="楕円 31"/>
          <p:cNvSpPr/>
          <p:nvPr/>
        </p:nvSpPr>
        <p:spPr>
          <a:xfrm>
            <a:off x="2051719" y="4389408"/>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33" name="楕円 32"/>
          <p:cNvSpPr/>
          <p:nvPr/>
        </p:nvSpPr>
        <p:spPr>
          <a:xfrm>
            <a:off x="1306197" y="4782788"/>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34" name="楕円 33"/>
          <p:cNvSpPr/>
          <p:nvPr/>
        </p:nvSpPr>
        <p:spPr>
          <a:xfrm>
            <a:off x="2466133" y="4325476"/>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35" name="楕円 34"/>
          <p:cNvSpPr/>
          <p:nvPr/>
        </p:nvSpPr>
        <p:spPr>
          <a:xfrm>
            <a:off x="2057811" y="5267006"/>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36" name="楕円 35"/>
          <p:cNvSpPr/>
          <p:nvPr/>
        </p:nvSpPr>
        <p:spPr>
          <a:xfrm>
            <a:off x="1624092" y="4999722"/>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37" name="楕円 36"/>
          <p:cNvSpPr/>
          <p:nvPr/>
        </p:nvSpPr>
        <p:spPr>
          <a:xfrm>
            <a:off x="2348689" y="4944821"/>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38" name="楕円 37"/>
          <p:cNvSpPr/>
          <p:nvPr/>
        </p:nvSpPr>
        <p:spPr>
          <a:xfrm>
            <a:off x="2788504" y="4877313"/>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39" name="楕円 38"/>
          <p:cNvSpPr/>
          <p:nvPr/>
        </p:nvSpPr>
        <p:spPr>
          <a:xfrm>
            <a:off x="2653489" y="5249621"/>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40" name="楕円 39"/>
          <p:cNvSpPr/>
          <p:nvPr/>
        </p:nvSpPr>
        <p:spPr>
          <a:xfrm>
            <a:off x="2805889" y="5402021"/>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42" name="楕円 41"/>
          <p:cNvSpPr/>
          <p:nvPr/>
        </p:nvSpPr>
        <p:spPr>
          <a:xfrm rot="17431402">
            <a:off x="1636397" y="5411459"/>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45" name="楕円 44"/>
          <p:cNvSpPr/>
          <p:nvPr/>
        </p:nvSpPr>
        <p:spPr>
          <a:xfrm rot="17431402">
            <a:off x="2176844" y="4575339"/>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46" name="楕円 45"/>
          <p:cNvSpPr/>
          <p:nvPr/>
        </p:nvSpPr>
        <p:spPr>
          <a:xfrm rot="17431402">
            <a:off x="2244603" y="4056375"/>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48" name="楕円 47"/>
          <p:cNvSpPr/>
          <p:nvPr/>
        </p:nvSpPr>
        <p:spPr>
          <a:xfrm rot="17431402">
            <a:off x="2742103" y="4224050"/>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49" name="楕円 48"/>
          <p:cNvSpPr/>
          <p:nvPr/>
        </p:nvSpPr>
        <p:spPr>
          <a:xfrm>
            <a:off x="5240605" y="3787169"/>
            <a:ext cx="2452101" cy="207023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51" name="楕円 50"/>
          <p:cNvSpPr/>
          <p:nvPr/>
        </p:nvSpPr>
        <p:spPr>
          <a:xfrm>
            <a:off x="5596656" y="4181467"/>
            <a:ext cx="135015" cy="1350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60" name="楕円 59"/>
          <p:cNvSpPr/>
          <p:nvPr/>
        </p:nvSpPr>
        <p:spPr>
          <a:xfrm rot="17431402">
            <a:off x="5809278" y="4580669"/>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62" name="楕円 61"/>
          <p:cNvSpPr/>
          <p:nvPr/>
        </p:nvSpPr>
        <p:spPr>
          <a:xfrm rot="17431402">
            <a:off x="6726671" y="4761035"/>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63" name="楕円 62"/>
          <p:cNvSpPr/>
          <p:nvPr/>
        </p:nvSpPr>
        <p:spPr>
          <a:xfrm rot="17431402">
            <a:off x="6244748" y="5024433"/>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64" name="楕円 63"/>
          <p:cNvSpPr/>
          <p:nvPr/>
        </p:nvSpPr>
        <p:spPr>
          <a:xfrm rot="17431402">
            <a:off x="6456765" y="4580667"/>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65" name="楕円 64"/>
          <p:cNvSpPr/>
          <p:nvPr/>
        </p:nvSpPr>
        <p:spPr>
          <a:xfrm rot="17431402">
            <a:off x="6524524" y="4061703"/>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66" name="楕円 65"/>
          <p:cNvSpPr/>
          <p:nvPr/>
        </p:nvSpPr>
        <p:spPr>
          <a:xfrm rot="17431402">
            <a:off x="6997537" y="4478809"/>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67" name="楕円 66"/>
          <p:cNvSpPr/>
          <p:nvPr/>
        </p:nvSpPr>
        <p:spPr>
          <a:xfrm rot="17431402">
            <a:off x="7022024" y="4229378"/>
            <a:ext cx="135015" cy="13501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cxnSp>
        <p:nvCxnSpPr>
          <p:cNvPr id="69" name="直線矢印コネクタ 68"/>
          <p:cNvCxnSpPr>
            <a:stCxn id="30" idx="4"/>
          </p:cNvCxnSpPr>
          <p:nvPr/>
        </p:nvCxnSpPr>
        <p:spPr>
          <a:xfrm flipH="1">
            <a:off x="1060318" y="5852071"/>
            <a:ext cx="1126417" cy="5922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30" idx="4"/>
          </p:cNvCxnSpPr>
          <p:nvPr/>
        </p:nvCxnSpPr>
        <p:spPr>
          <a:xfrm>
            <a:off x="2186735" y="5852071"/>
            <a:ext cx="1449390" cy="6759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22352" y="5812158"/>
            <a:ext cx="1980029" cy="400110"/>
          </a:xfrm>
          <a:prstGeom prst="rect">
            <a:avLst/>
          </a:prstGeom>
          <a:noFill/>
        </p:spPr>
        <p:txBody>
          <a:bodyPr wrap="none" rtlCol="0">
            <a:spAutoFit/>
          </a:bodyPr>
          <a:lstStyle/>
          <a:p>
            <a:r>
              <a:rPr kumimoji="1" lang="ja-JP" altLang="en-US" sz="2000" dirty="0"/>
              <a:t>変数</a:t>
            </a:r>
            <a:r>
              <a:rPr kumimoji="1" lang="en-US" altLang="ja-JP" sz="2000" dirty="0"/>
              <a:t>y</a:t>
            </a:r>
            <a:r>
              <a:rPr kumimoji="1" lang="ja-JP" altLang="en-US" sz="2000" dirty="0"/>
              <a:t>が</a:t>
            </a:r>
            <a:r>
              <a:rPr kumimoji="1" lang="en-US" altLang="ja-JP" sz="2000" dirty="0"/>
              <a:t>0.5 </a:t>
            </a:r>
            <a:r>
              <a:rPr kumimoji="1" lang="ja-JP" altLang="en-US" sz="2000" dirty="0"/>
              <a:t>以上</a:t>
            </a:r>
          </a:p>
        </p:txBody>
      </p:sp>
      <p:sp>
        <p:nvSpPr>
          <p:cNvPr id="74" name="テキスト ボックス 73"/>
          <p:cNvSpPr txBox="1"/>
          <p:nvPr/>
        </p:nvSpPr>
        <p:spPr>
          <a:xfrm>
            <a:off x="2998669" y="5805596"/>
            <a:ext cx="1980029" cy="400110"/>
          </a:xfrm>
          <a:prstGeom prst="rect">
            <a:avLst/>
          </a:prstGeom>
          <a:noFill/>
        </p:spPr>
        <p:txBody>
          <a:bodyPr wrap="none" rtlCol="0">
            <a:spAutoFit/>
          </a:bodyPr>
          <a:lstStyle/>
          <a:p>
            <a:r>
              <a:rPr kumimoji="1" lang="ja-JP" altLang="en-US" sz="2000" dirty="0"/>
              <a:t>変数</a:t>
            </a:r>
            <a:r>
              <a:rPr kumimoji="1" lang="en-US" altLang="ja-JP" sz="2000" dirty="0"/>
              <a:t>y</a:t>
            </a:r>
            <a:r>
              <a:rPr kumimoji="1" lang="ja-JP" altLang="en-US" sz="2000" dirty="0"/>
              <a:t>が</a:t>
            </a:r>
            <a:r>
              <a:rPr kumimoji="1" lang="en-US" altLang="ja-JP" sz="2000" dirty="0"/>
              <a:t>0.5 </a:t>
            </a:r>
            <a:r>
              <a:rPr kumimoji="1" lang="ja-JP" altLang="en-US" sz="2000" dirty="0"/>
              <a:t>未満</a:t>
            </a:r>
          </a:p>
        </p:txBody>
      </p:sp>
    </p:spTree>
    <p:extLst>
      <p:ext uri="{BB962C8B-B14F-4D97-AF65-F5344CB8AC3E}">
        <p14:creationId xmlns:p14="http://schemas.microsoft.com/office/powerpoint/2010/main" val="766172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3716905" y="3061217"/>
            <a:ext cx="5349128" cy="3563138"/>
          </a:xfrm>
          <a:prstGeom prst="roundRect">
            <a:avLst>
              <a:gd name="adj" fmla="val 491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 name="角丸四角形 5"/>
          <p:cNvSpPr/>
          <p:nvPr/>
        </p:nvSpPr>
        <p:spPr>
          <a:xfrm>
            <a:off x="3716905" y="908720"/>
            <a:ext cx="5310590" cy="2025225"/>
          </a:xfrm>
          <a:prstGeom prst="roundRect">
            <a:avLst>
              <a:gd name="adj" fmla="val 491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 name="タイトル 1"/>
          <p:cNvSpPr>
            <a:spLocks noGrp="1"/>
          </p:cNvSpPr>
          <p:nvPr>
            <p:ph type="title"/>
          </p:nvPr>
        </p:nvSpPr>
        <p:spPr/>
        <p:txBody>
          <a:bodyPr/>
          <a:lstStyle/>
          <a:p>
            <a:r>
              <a:rPr lang="ja-JP" altLang="en-US" b="1" dirty="0"/>
              <a:t>ＡＩなしでもビジネスが成り立っているか</a:t>
            </a:r>
          </a:p>
        </p:txBody>
      </p:sp>
      <p:sp>
        <p:nvSpPr>
          <p:cNvPr id="3" name="テキスト ボックス 2"/>
          <p:cNvSpPr txBox="1"/>
          <p:nvPr/>
        </p:nvSpPr>
        <p:spPr>
          <a:xfrm>
            <a:off x="3864646" y="1021910"/>
            <a:ext cx="4822154" cy="5324535"/>
          </a:xfrm>
          <a:prstGeom prst="rect">
            <a:avLst/>
          </a:prstGeom>
          <a:noFill/>
        </p:spPr>
        <p:txBody>
          <a:bodyPr wrap="none" rtlCol="0">
            <a:spAutoFit/>
          </a:bodyPr>
          <a:lstStyle/>
          <a:p>
            <a:r>
              <a:rPr kumimoji="1" lang="ja-JP" altLang="en-US" sz="2000" dirty="0">
                <a:solidFill>
                  <a:srgbClr val="FF0000"/>
                </a:solidFill>
              </a:rPr>
              <a:t>パターン</a:t>
            </a:r>
            <a:r>
              <a:rPr kumimoji="1" lang="en-US" altLang="ja-JP" sz="2000" dirty="0">
                <a:solidFill>
                  <a:srgbClr val="FF0000"/>
                </a:solidFill>
              </a:rPr>
              <a:t>A</a:t>
            </a:r>
          </a:p>
          <a:p>
            <a:r>
              <a:rPr lang="ja-JP" altLang="en-US" sz="2000" dirty="0"/>
              <a:t>　機械学習がなくても一定の売上がある</a:t>
            </a:r>
            <a:endParaRPr lang="en-US" altLang="ja-JP" sz="2000" dirty="0"/>
          </a:p>
          <a:p>
            <a:r>
              <a:rPr kumimoji="1" lang="ja-JP" altLang="en-US" sz="2000" dirty="0"/>
              <a:t>精度向上に</a:t>
            </a:r>
            <a:r>
              <a:rPr lang="ja-JP" altLang="en-US" sz="2000" dirty="0"/>
              <a:t>よって売上の伸びが期待できる</a:t>
            </a:r>
            <a:endParaRPr lang="en-US" altLang="ja-JP" sz="2000" dirty="0"/>
          </a:p>
          <a:p>
            <a:endParaRPr kumimoji="1" lang="en-US" altLang="ja-JP" sz="2000" dirty="0"/>
          </a:p>
          <a:p>
            <a:r>
              <a:rPr lang="ja-JP" altLang="en-US" sz="2000" dirty="0"/>
              <a:t>例：</a:t>
            </a:r>
            <a:r>
              <a:rPr lang="en-US" altLang="ja-JP" sz="2000" dirty="0"/>
              <a:t>Amazon </a:t>
            </a:r>
            <a:r>
              <a:rPr lang="ja-JP" altLang="en-US" sz="2000" dirty="0"/>
              <a:t>リコメンド機能</a:t>
            </a:r>
            <a:endParaRPr lang="en-US" altLang="ja-JP" sz="2000" dirty="0"/>
          </a:p>
          <a:p>
            <a:endParaRPr kumimoji="1" lang="en-US" altLang="ja-JP" sz="2000" dirty="0"/>
          </a:p>
          <a:p>
            <a:endParaRPr lang="en-US" altLang="ja-JP" sz="2000" dirty="0"/>
          </a:p>
          <a:p>
            <a:r>
              <a:rPr kumimoji="1" lang="ja-JP" altLang="en-US" sz="2000" dirty="0">
                <a:solidFill>
                  <a:srgbClr val="FF0000"/>
                </a:solidFill>
              </a:rPr>
              <a:t>パターン</a:t>
            </a:r>
            <a:r>
              <a:rPr kumimoji="1" lang="en-US" altLang="ja-JP" sz="2000" dirty="0">
                <a:solidFill>
                  <a:srgbClr val="FF0000"/>
                </a:solidFill>
              </a:rPr>
              <a:t>B</a:t>
            </a:r>
          </a:p>
          <a:p>
            <a:r>
              <a:rPr lang="ja-JP" altLang="en-US" sz="2000" dirty="0"/>
              <a:t>　精度が低ければ全く売上がない</a:t>
            </a:r>
            <a:endParaRPr lang="en-US" altLang="ja-JP" sz="2000" dirty="0"/>
          </a:p>
          <a:p>
            <a:r>
              <a:rPr lang="ja-JP" altLang="en-US" sz="2000" dirty="0"/>
              <a:t>　ほぼ</a:t>
            </a:r>
            <a:r>
              <a:rPr lang="en-US" altLang="ja-JP" sz="2000" dirty="0"/>
              <a:t>100%</a:t>
            </a:r>
            <a:r>
              <a:rPr lang="ja-JP" altLang="en-US" sz="2000" dirty="0"/>
              <a:t>の精度が求められる</a:t>
            </a:r>
            <a:endParaRPr lang="en-US" altLang="ja-JP" sz="2000" dirty="0"/>
          </a:p>
          <a:p>
            <a:endParaRPr lang="en-US" altLang="ja-JP" sz="2000" dirty="0"/>
          </a:p>
          <a:p>
            <a:r>
              <a:rPr lang="ja-JP" altLang="en-US" sz="2000" dirty="0"/>
              <a:t>例：自動運転</a:t>
            </a:r>
            <a:endParaRPr lang="en-US" altLang="ja-JP" sz="2000" dirty="0"/>
          </a:p>
          <a:p>
            <a:endParaRPr lang="en-US" altLang="ja-JP" sz="2000" dirty="0"/>
          </a:p>
          <a:p>
            <a:r>
              <a:rPr lang="ja-JP" altLang="en-US" sz="2000" dirty="0"/>
              <a:t>精度</a:t>
            </a:r>
            <a:r>
              <a:rPr lang="en-US" altLang="ja-JP" sz="2000" dirty="0"/>
              <a:t>0%</a:t>
            </a:r>
            <a:r>
              <a:rPr lang="ja-JP" altLang="en-US" sz="2000" dirty="0"/>
              <a:t>ではビジネスが成り立たない</a:t>
            </a:r>
            <a:endParaRPr lang="en-US" altLang="ja-JP" sz="2000" dirty="0"/>
          </a:p>
          <a:p>
            <a:r>
              <a:rPr lang="en-US" altLang="ja-JP" sz="2000" dirty="0"/>
              <a:t>100%</a:t>
            </a:r>
            <a:r>
              <a:rPr lang="ja-JP" altLang="en-US" sz="2000" dirty="0"/>
              <a:t>に近づけば売上が成立</a:t>
            </a:r>
            <a:endParaRPr lang="en-US" altLang="ja-JP" sz="2000" dirty="0"/>
          </a:p>
          <a:p>
            <a:endParaRPr kumimoji="1" lang="en-US" altLang="ja-JP" sz="2000" dirty="0"/>
          </a:p>
          <a:p>
            <a:pPr algn="ctr"/>
            <a:r>
              <a:rPr kumimoji="1" lang="ja-JP" altLang="en-US" sz="2000" b="1" dirty="0"/>
              <a:t>機械学習ありきのビジネス</a:t>
            </a:r>
          </a:p>
        </p:txBody>
      </p:sp>
      <p:pic>
        <p:nvPicPr>
          <p:cNvPr id="5" name="Picture 2" descr="https://camo.qiitausercontent.com/d8828b63c72cdc2679308546970f2f31d97ba395/68747470733a2f2f71696974612d696d6167652d73746f72652e73332e616d617a6f6e6177732e636f6d2f302f3133303138312f63636434323039652d353861392d663366622d356565322d3466623734623638353734322e706e6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505" y="1021910"/>
            <a:ext cx="3435195" cy="2790310"/>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116505" y="3812220"/>
            <a:ext cx="4572000" cy="261610"/>
          </a:xfrm>
          <a:prstGeom prst="rect">
            <a:avLst/>
          </a:prstGeom>
        </p:spPr>
        <p:txBody>
          <a:bodyPr>
            <a:spAutoFit/>
          </a:bodyPr>
          <a:lstStyle/>
          <a:p>
            <a:r>
              <a:rPr lang="ja-JP" altLang="en-US" sz="1050" dirty="0">
                <a:solidFill>
                  <a:srgbClr val="FF0000"/>
                </a:solidFill>
                <a:hlinkClick r:id="rId3"/>
              </a:rPr>
              <a:t>https://qiita.com/yoshizaki_kkgk/items/4448ff4a7e40ede0f4cd</a:t>
            </a:r>
            <a:endParaRPr lang="ja-JP" altLang="en-US" sz="1050" dirty="0">
              <a:solidFill>
                <a:srgbClr val="FF0000"/>
              </a:solidFill>
            </a:endParaRPr>
          </a:p>
        </p:txBody>
      </p:sp>
    </p:spTree>
    <p:extLst>
      <p:ext uri="{BB962C8B-B14F-4D97-AF65-F5344CB8AC3E}">
        <p14:creationId xmlns:p14="http://schemas.microsoft.com/office/powerpoint/2010/main" val="2531323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決定木分析　（どの変数、閾値で分割するのか）</a:t>
            </a:r>
          </a:p>
        </p:txBody>
      </p:sp>
      <p:pic>
        <p:nvPicPr>
          <p:cNvPr id="4098" name="Picture 2" descr="http://www.sist.ac.jp/~kanakubo/research/reasoning_kr/reasoning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590" y="953725"/>
            <a:ext cx="6838950" cy="971551"/>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1106615" y="2123855"/>
            <a:ext cx="2443298" cy="400110"/>
          </a:xfrm>
          <a:prstGeom prst="rect">
            <a:avLst/>
          </a:prstGeom>
          <a:noFill/>
        </p:spPr>
        <p:txBody>
          <a:bodyPr wrap="none" rtlCol="0">
            <a:spAutoFit/>
          </a:bodyPr>
          <a:lstStyle/>
          <a:p>
            <a:r>
              <a:rPr kumimoji="1" lang="ja-JP" altLang="en-US" sz="2000" dirty="0"/>
              <a:t>エントロピーが小さい</a:t>
            </a:r>
          </a:p>
        </p:txBody>
      </p:sp>
      <p:sp>
        <p:nvSpPr>
          <p:cNvPr id="7" name="テキスト ボックス 6"/>
          <p:cNvSpPr txBox="1"/>
          <p:nvPr/>
        </p:nvSpPr>
        <p:spPr>
          <a:xfrm>
            <a:off x="5067055" y="2048460"/>
            <a:ext cx="2462534" cy="400110"/>
          </a:xfrm>
          <a:prstGeom prst="rect">
            <a:avLst/>
          </a:prstGeom>
          <a:noFill/>
        </p:spPr>
        <p:txBody>
          <a:bodyPr wrap="none" rtlCol="0">
            <a:spAutoFit/>
          </a:bodyPr>
          <a:lstStyle/>
          <a:p>
            <a:r>
              <a:rPr kumimoji="1" lang="ja-JP" altLang="en-US" sz="2000" dirty="0"/>
              <a:t>エントロピーが大きい</a:t>
            </a:r>
          </a:p>
        </p:txBody>
      </p:sp>
      <p:sp>
        <p:nvSpPr>
          <p:cNvPr id="6" name="正方形/長方形 5"/>
          <p:cNvSpPr/>
          <p:nvPr/>
        </p:nvSpPr>
        <p:spPr>
          <a:xfrm>
            <a:off x="25579" y="3033344"/>
            <a:ext cx="8959169" cy="646331"/>
          </a:xfrm>
          <a:prstGeom prst="rect">
            <a:avLst/>
          </a:prstGeom>
        </p:spPr>
        <p:txBody>
          <a:bodyPr wrap="square">
            <a:spAutoFit/>
          </a:bodyPr>
          <a:lstStyle/>
          <a:p>
            <a:r>
              <a:rPr lang="ja-JP" altLang="en-US" dirty="0">
                <a:solidFill>
                  <a:srgbClr val="000000"/>
                </a:solidFill>
                <a:latin typeface="Meiryo" panose="020B0604030504040204" pitchFamily="50" charset="-128"/>
                <a:ea typeface="Meiryo" panose="020B0604030504040204" pitchFamily="50" charset="-128"/>
              </a:rPr>
              <a:t>データが二つのクラスに分かれ、各クラスのデータ数が</a:t>
            </a:r>
            <a:r>
              <a:rPr lang="en-US" altLang="ja-JP" dirty="0">
                <a:solidFill>
                  <a:srgbClr val="000000"/>
                </a:solidFill>
                <a:latin typeface="Meiryo" panose="020B0604030504040204" pitchFamily="50" charset="-128"/>
                <a:ea typeface="Meiryo" panose="020B0604030504040204" pitchFamily="50" charset="-128"/>
              </a:rPr>
              <a:t>m</a:t>
            </a:r>
            <a:r>
              <a:rPr lang="ja-JP" altLang="en-US" dirty="0">
                <a:solidFill>
                  <a:srgbClr val="000000"/>
                </a:solidFill>
                <a:latin typeface="Meiryo" panose="020B0604030504040204" pitchFamily="50" charset="-128"/>
                <a:ea typeface="Meiryo" panose="020B0604030504040204" pitchFamily="50" charset="-128"/>
              </a:rPr>
              <a:t>個、</a:t>
            </a:r>
            <a:r>
              <a:rPr lang="en-US" altLang="ja-JP" dirty="0">
                <a:solidFill>
                  <a:srgbClr val="000000"/>
                </a:solidFill>
                <a:latin typeface="Meiryo" panose="020B0604030504040204" pitchFamily="50" charset="-128"/>
                <a:ea typeface="Meiryo" panose="020B0604030504040204" pitchFamily="50" charset="-128"/>
              </a:rPr>
              <a:t>n</a:t>
            </a:r>
            <a:r>
              <a:rPr lang="ja-JP" altLang="en-US" dirty="0">
                <a:solidFill>
                  <a:srgbClr val="000000"/>
                </a:solidFill>
                <a:latin typeface="Meiryo" panose="020B0604030504040204" pitchFamily="50" charset="-128"/>
                <a:ea typeface="Meiryo" panose="020B0604030504040204" pitchFamily="50" charset="-128"/>
              </a:rPr>
              <a:t>個であった場合、平均情報量</a:t>
            </a:r>
            <a:r>
              <a:rPr lang="en-US" altLang="ja-JP" dirty="0">
                <a:solidFill>
                  <a:srgbClr val="000000"/>
                </a:solidFill>
                <a:latin typeface="Meiryo" panose="020B0604030504040204" pitchFamily="50" charset="-128"/>
                <a:ea typeface="Meiryo" panose="020B0604030504040204" pitchFamily="50" charset="-128"/>
              </a:rPr>
              <a:t>(I)</a:t>
            </a:r>
            <a:r>
              <a:rPr lang="ja-JP" altLang="en-US" dirty="0">
                <a:solidFill>
                  <a:srgbClr val="000000"/>
                </a:solidFill>
                <a:latin typeface="Meiryo" panose="020B0604030504040204" pitchFamily="50" charset="-128"/>
                <a:ea typeface="Meiryo" panose="020B0604030504040204" pitchFamily="50" charset="-128"/>
              </a:rPr>
              <a:t>を以下のように定義する。</a:t>
            </a:r>
            <a:endParaRPr lang="ja-JP" altLang="en-US" dirty="0"/>
          </a:p>
        </p:txBody>
      </p:sp>
      <p:pic>
        <p:nvPicPr>
          <p:cNvPr id="4100" name="Picture 4" descr="http://www.sist.ac.jp/~kanakubo/research/reasoning_kr/reasoning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444" y="3757271"/>
            <a:ext cx="7587241" cy="91922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p:cNvSpPr txBox="1"/>
          <p:nvPr/>
        </p:nvSpPr>
        <p:spPr>
          <a:xfrm>
            <a:off x="709375" y="5049180"/>
            <a:ext cx="7011856" cy="1631216"/>
          </a:xfrm>
          <a:prstGeom prst="rect">
            <a:avLst/>
          </a:prstGeom>
          <a:noFill/>
        </p:spPr>
        <p:txBody>
          <a:bodyPr wrap="none" rtlCol="0">
            <a:spAutoFit/>
          </a:bodyPr>
          <a:lstStyle/>
          <a:p>
            <a:r>
              <a:rPr kumimoji="1" lang="ja-JP" altLang="en-US" sz="2000" dirty="0">
                <a:solidFill>
                  <a:srgbClr val="FF0000"/>
                </a:solidFill>
              </a:rPr>
              <a:t>エントロピーが最小になるように</a:t>
            </a:r>
            <a:r>
              <a:rPr lang="ja-JP" altLang="en-US" sz="2000" dirty="0">
                <a:solidFill>
                  <a:srgbClr val="FF0000"/>
                </a:solidFill>
              </a:rPr>
              <a:t>、</a:t>
            </a:r>
            <a:r>
              <a:rPr lang="ja-JP" altLang="en-US" sz="2000" dirty="0"/>
              <a:t>（一番よく分割できるように）</a:t>
            </a:r>
            <a:endParaRPr lang="en-US" altLang="ja-JP" sz="2000" dirty="0"/>
          </a:p>
          <a:p>
            <a:r>
              <a:rPr lang="ja-JP" altLang="en-US" sz="2000" dirty="0"/>
              <a:t>用いる変数と、その基準</a:t>
            </a:r>
            <a:r>
              <a:rPr kumimoji="1" lang="ja-JP" altLang="en-US" sz="2000" dirty="0"/>
              <a:t>の閾値を決定する</a:t>
            </a:r>
            <a:endParaRPr kumimoji="1" lang="en-US" altLang="ja-JP" sz="2000" dirty="0"/>
          </a:p>
          <a:p>
            <a:endParaRPr lang="en-US" altLang="ja-JP" sz="2000" dirty="0"/>
          </a:p>
          <a:p>
            <a:r>
              <a:rPr kumimoji="1" lang="ja-JP" altLang="en-US" sz="2000" dirty="0"/>
              <a:t>＊実際は特許の関係上、エントロピーで</a:t>
            </a:r>
            <a:r>
              <a:rPr lang="ja-JP" altLang="en-US" sz="2000" dirty="0"/>
              <a:t>はなくジニ係数を用いる</a:t>
            </a:r>
            <a:endParaRPr lang="en-US" altLang="ja-JP" sz="2000" dirty="0"/>
          </a:p>
          <a:p>
            <a:r>
              <a:rPr lang="ja-JP" altLang="en-US" sz="2000" dirty="0"/>
              <a:t>詳しくは　→　</a:t>
            </a:r>
            <a:r>
              <a:rPr lang="en-US" altLang="ja-JP" sz="2000" dirty="0"/>
              <a:t> </a:t>
            </a:r>
            <a:r>
              <a:rPr lang="en-US" altLang="ja-JP" sz="2000" dirty="0">
                <a:hlinkClick r:id="rId4"/>
              </a:rPr>
              <a:t>http://www.randpy.tokyo/entry/decision_tree_theory</a:t>
            </a:r>
            <a:endParaRPr kumimoji="1" lang="en-US" altLang="ja-JP" sz="2000" dirty="0"/>
          </a:p>
        </p:txBody>
      </p:sp>
    </p:spTree>
    <p:extLst>
      <p:ext uri="{BB962C8B-B14F-4D97-AF65-F5344CB8AC3E}">
        <p14:creationId xmlns:p14="http://schemas.microsoft.com/office/powerpoint/2010/main" val="1188795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サポートベクターマシン</a:t>
            </a:r>
          </a:p>
        </p:txBody>
      </p:sp>
      <p:sp>
        <p:nvSpPr>
          <p:cNvPr id="3" name="テキスト ボックス 2"/>
          <p:cNvSpPr txBox="1"/>
          <p:nvPr/>
        </p:nvSpPr>
        <p:spPr>
          <a:xfrm>
            <a:off x="323528" y="908720"/>
            <a:ext cx="8613957" cy="1200329"/>
          </a:xfrm>
          <a:prstGeom prst="rect">
            <a:avLst/>
          </a:prstGeom>
          <a:noFill/>
        </p:spPr>
        <p:txBody>
          <a:bodyPr wrap="square" rtlCol="0">
            <a:spAutoFit/>
          </a:bodyPr>
          <a:lstStyle/>
          <a:p>
            <a:r>
              <a:rPr lang="ja-JP" altLang="en-US" dirty="0"/>
              <a:t>サポートベクターマシン（</a:t>
            </a:r>
            <a:r>
              <a:rPr lang="en-US" altLang="ja-JP" dirty="0"/>
              <a:t>SVM</a:t>
            </a:r>
            <a:r>
              <a:rPr lang="ja-JP" altLang="en-US" dirty="0"/>
              <a:t>）は、</a:t>
            </a:r>
            <a:r>
              <a:rPr lang="en-US" altLang="ja-JP" dirty="0"/>
              <a:t>1995</a:t>
            </a:r>
            <a:r>
              <a:rPr lang="ja-JP" altLang="en-US" dirty="0"/>
              <a:t>年頃に</a:t>
            </a:r>
            <a:r>
              <a:rPr lang="en-US" altLang="ja-JP" dirty="0"/>
              <a:t>AT&amp;T</a:t>
            </a:r>
            <a:r>
              <a:rPr lang="ja-JP" altLang="en-US" dirty="0"/>
              <a:t>の</a:t>
            </a:r>
            <a:r>
              <a:rPr lang="en-US" altLang="ja-JP" dirty="0" err="1"/>
              <a:t>V.Vapnik</a:t>
            </a:r>
            <a:r>
              <a:rPr lang="ja-JP" altLang="en-US" dirty="0"/>
              <a:t>が発表したパターン識別用の教師あり機械学習方法であり、局所解収束の問題が無い長所がある。</a:t>
            </a:r>
            <a:br>
              <a:rPr lang="ja-JP" altLang="en-US" sz="2000" dirty="0"/>
            </a:br>
            <a:r>
              <a:rPr lang="ja-JP" altLang="en-US" dirty="0"/>
              <a:t>「</a:t>
            </a:r>
            <a:r>
              <a:rPr lang="ja-JP" altLang="en-US" dirty="0">
                <a:solidFill>
                  <a:srgbClr val="FF0000"/>
                </a:solidFill>
              </a:rPr>
              <a:t>マージン最大化</a:t>
            </a:r>
            <a:r>
              <a:rPr lang="ja-JP" altLang="en-US" dirty="0"/>
              <a:t>」というアイデア等で汎化能力も高め、現在知られている方法としては、最も優秀なパターン識別能力を持つとされている。</a:t>
            </a:r>
            <a:endParaRPr kumimoji="1" lang="ja-JP" altLang="en-US" sz="2000" dirty="0"/>
          </a:p>
        </p:txBody>
      </p:sp>
      <p:pic>
        <p:nvPicPr>
          <p:cNvPr id="1026" name="Picture 2" descr="http://www.sist.ac.jp/~kanakubo/research/neuro/neuro5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376" y="2151101"/>
            <a:ext cx="2590800" cy="220980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4166955" y="2846763"/>
            <a:ext cx="4466287" cy="400110"/>
          </a:xfrm>
          <a:prstGeom prst="rect">
            <a:avLst/>
          </a:prstGeom>
          <a:noFill/>
        </p:spPr>
        <p:txBody>
          <a:bodyPr wrap="none" rtlCol="0">
            <a:spAutoFit/>
          </a:bodyPr>
          <a:lstStyle/>
          <a:p>
            <a:r>
              <a:rPr kumimoji="1" lang="ja-JP" altLang="en-US" sz="2000" dirty="0"/>
              <a:t>分類できているが、未知データには弱い</a:t>
            </a:r>
            <a:endParaRPr kumimoji="1" lang="en-US" altLang="ja-JP" sz="2000" dirty="0"/>
          </a:p>
        </p:txBody>
      </p:sp>
      <p:pic>
        <p:nvPicPr>
          <p:cNvPr id="1030" name="Picture 6" descr="http://www.sist.ac.jp/~kanakubo/research/neuro/neuro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692" y="4554125"/>
            <a:ext cx="6505575"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846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サポートベクターマシン</a:t>
            </a:r>
          </a:p>
        </p:txBody>
      </p:sp>
      <p:sp>
        <p:nvSpPr>
          <p:cNvPr id="3" name="テキスト ボックス 2"/>
          <p:cNvSpPr txBox="1"/>
          <p:nvPr/>
        </p:nvSpPr>
        <p:spPr>
          <a:xfrm>
            <a:off x="323528" y="908720"/>
            <a:ext cx="8613957" cy="1200329"/>
          </a:xfrm>
          <a:prstGeom prst="rect">
            <a:avLst/>
          </a:prstGeom>
          <a:noFill/>
        </p:spPr>
        <p:txBody>
          <a:bodyPr wrap="square" rtlCol="0">
            <a:spAutoFit/>
          </a:bodyPr>
          <a:lstStyle/>
          <a:p>
            <a:r>
              <a:rPr lang="ja-JP" altLang="en-US" dirty="0"/>
              <a:t>サポートベクターマシン（</a:t>
            </a:r>
            <a:r>
              <a:rPr lang="en-US" altLang="ja-JP" dirty="0"/>
              <a:t>SVM</a:t>
            </a:r>
            <a:r>
              <a:rPr lang="ja-JP" altLang="en-US" dirty="0"/>
              <a:t>）は、</a:t>
            </a:r>
            <a:r>
              <a:rPr lang="en-US" altLang="ja-JP" dirty="0"/>
              <a:t>1995</a:t>
            </a:r>
            <a:r>
              <a:rPr lang="ja-JP" altLang="en-US" dirty="0"/>
              <a:t>年頃に</a:t>
            </a:r>
            <a:r>
              <a:rPr lang="en-US" altLang="ja-JP" dirty="0"/>
              <a:t>AT&amp;T</a:t>
            </a:r>
            <a:r>
              <a:rPr lang="ja-JP" altLang="en-US" dirty="0"/>
              <a:t>の</a:t>
            </a:r>
            <a:r>
              <a:rPr lang="en-US" altLang="ja-JP" dirty="0" err="1"/>
              <a:t>V.Vapnik</a:t>
            </a:r>
            <a:r>
              <a:rPr lang="ja-JP" altLang="en-US" dirty="0"/>
              <a:t>が発表したパターン識別用の教師あり機械学習方法であり、局所解収束の問題が無い長所がある。</a:t>
            </a:r>
            <a:br>
              <a:rPr lang="ja-JP" altLang="en-US" sz="2000" dirty="0"/>
            </a:br>
            <a:r>
              <a:rPr lang="ja-JP" altLang="en-US" dirty="0"/>
              <a:t>「</a:t>
            </a:r>
            <a:r>
              <a:rPr lang="ja-JP" altLang="en-US" dirty="0">
                <a:solidFill>
                  <a:srgbClr val="FF0000"/>
                </a:solidFill>
              </a:rPr>
              <a:t>マージン最大化</a:t>
            </a:r>
            <a:r>
              <a:rPr lang="ja-JP" altLang="en-US" dirty="0"/>
              <a:t>」というアイデア等で汎化能力も高め、現在知られている方法としては、最も優秀なパターン識別能力を持つとされている。</a:t>
            </a:r>
            <a:endParaRPr kumimoji="1" lang="ja-JP" altLang="en-US" sz="2000" dirty="0"/>
          </a:p>
        </p:txBody>
      </p:sp>
      <p:pic>
        <p:nvPicPr>
          <p:cNvPr id="2050" name="Picture 2" descr="mar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10" y="2438890"/>
            <a:ext cx="3662097" cy="3613269"/>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3810972" y="2528900"/>
            <a:ext cx="5333028" cy="1015663"/>
          </a:xfrm>
          <a:prstGeom prst="rect">
            <a:avLst/>
          </a:prstGeom>
          <a:noFill/>
        </p:spPr>
        <p:txBody>
          <a:bodyPr wrap="square" rtlCol="0">
            <a:spAutoFit/>
          </a:bodyPr>
          <a:lstStyle/>
          <a:p>
            <a:r>
              <a:rPr lang="ja-JP" altLang="en-US" sz="2000" dirty="0"/>
              <a:t>クラス１とクラス２を分類する直線は</a:t>
            </a:r>
            <a:endParaRPr lang="en-US" altLang="ja-JP" sz="2000" dirty="0"/>
          </a:p>
          <a:p>
            <a:r>
              <a:rPr kumimoji="1" lang="ja-JP" altLang="en-US" sz="2000" dirty="0"/>
              <a:t>無数に描けるが、</a:t>
            </a:r>
            <a:r>
              <a:rPr kumimoji="1" lang="ja-JP" altLang="en-US" sz="2000" dirty="0">
                <a:solidFill>
                  <a:srgbClr val="00B050"/>
                </a:solidFill>
              </a:rPr>
              <a:t>距離</a:t>
            </a:r>
            <a:r>
              <a:rPr kumimoji="1" lang="en-US" altLang="ja-JP" sz="2000" dirty="0">
                <a:solidFill>
                  <a:srgbClr val="00B050"/>
                </a:solidFill>
              </a:rPr>
              <a:t>M</a:t>
            </a:r>
            <a:r>
              <a:rPr kumimoji="1" lang="ja-JP" altLang="en-US" sz="2000" dirty="0">
                <a:solidFill>
                  <a:srgbClr val="00B050"/>
                </a:solidFill>
              </a:rPr>
              <a:t>を最大化する</a:t>
            </a:r>
            <a:endParaRPr kumimoji="1" lang="en-US" altLang="ja-JP" sz="2000" dirty="0">
              <a:solidFill>
                <a:srgbClr val="00B050"/>
              </a:solidFill>
            </a:endParaRPr>
          </a:p>
          <a:p>
            <a:r>
              <a:rPr lang="ja-JP" altLang="en-US" sz="2000" dirty="0"/>
              <a:t>→マージン最大化</a:t>
            </a:r>
            <a:endParaRPr kumimoji="1" lang="ja-JP" altLang="en-US" sz="2000" dirty="0"/>
          </a:p>
        </p:txBody>
      </p:sp>
    </p:spTree>
    <p:extLst>
      <p:ext uri="{BB962C8B-B14F-4D97-AF65-F5344CB8AC3E}">
        <p14:creationId xmlns:p14="http://schemas.microsoft.com/office/powerpoint/2010/main" val="1013997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サポートベクターマシン（</a:t>
            </a:r>
            <a:r>
              <a:rPr kumimoji="1" lang="en-US" altLang="ja-JP" dirty="0"/>
              <a:t>with </a:t>
            </a:r>
            <a:r>
              <a:rPr kumimoji="1" lang="ja-JP" altLang="en-US" dirty="0"/>
              <a:t>カーネルトリック）</a:t>
            </a:r>
          </a:p>
        </p:txBody>
      </p:sp>
      <p:pic>
        <p:nvPicPr>
          <p:cNvPr id="3074" name="Picture 2" descr="f:id:enakai00:20171013103327p:image: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550" y="773705"/>
            <a:ext cx="6461416" cy="306034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816493" y="4374105"/>
            <a:ext cx="7377341" cy="2246769"/>
          </a:xfrm>
          <a:prstGeom prst="rect">
            <a:avLst/>
          </a:prstGeom>
          <a:noFill/>
        </p:spPr>
        <p:txBody>
          <a:bodyPr wrap="none" rtlCol="0">
            <a:spAutoFit/>
          </a:bodyPr>
          <a:lstStyle/>
          <a:p>
            <a:r>
              <a:rPr kumimoji="1" lang="ja-JP" altLang="en-US" sz="2000" dirty="0"/>
              <a:t>線形分離できない問題を解くための手法：カーネルトリック</a:t>
            </a:r>
            <a:endParaRPr kumimoji="1" lang="en-US" altLang="ja-JP" sz="2000" dirty="0"/>
          </a:p>
          <a:p>
            <a:endParaRPr lang="en-US" altLang="ja-JP" sz="2000" dirty="0"/>
          </a:p>
          <a:p>
            <a:r>
              <a:rPr kumimoji="1" lang="ja-JP" altLang="en-US" sz="2000" dirty="0"/>
              <a:t>左図は直線では分類できない。</a:t>
            </a:r>
            <a:endParaRPr kumimoji="1" lang="en-US" altLang="ja-JP" sz="2000" dirty="0"/>
          </a:p>
          <a:p>
            <a:r>
              <a:rPr lang="ja-JP" altLang="en-US" sz="2000" dirty="0"/>
              <a:t>良くグラフを見ると、円の半径を基準にすれば分割できそう</a:t>
            </a:r>
            <a:endParaRPr lang="en-US" altLang="ja-JP" sz="2000" dirty="0"/>
          </a:p>
          <a:p>
            <a:r>
              <a:rPr lang="ja-JP" altLang="en-US" sz="2000" dirty="0"/>
              <a:t>新たに</a:t>
            </a:r>
            <a:r>
              <a:rPr lang="en-US" altLang="ja-JP" sz="2000" dirty="0">
                <a:solidFill>
                  <a:srgbClr val="FF0000"/>
                </a:solidFill>
              </a:rPr>
              <a:t>z </a:t>
            </a:r>
            <a:r>
              <a:rPr lang="en-US" altLang="ja-JP" sz="2000" dirty="0"/>
              <a:t>= x</a:t>
            </a:r>
            <a:r>
              <a:rPr lang="en-US" altLang="ja-JP" sz="2000" baseline="30000" dirty="0"/>
              <a:t>2</a:t>
            </a:r>
            <a:r>
              <a:rPr lang="en-US" altLang="ja-JP" sz="2000" dirty="0"/>
              <a:t> + y</a:t>
            </a:r>
            <a:r>
              <a:rPr lang="en-US" altLang="ja-JP" sz="2000" baseline="30000" dirty="0"/>
              <a:t>2</a:t>
            </a:r>
            <a:r>
              <a:rPr lang="ja-JP" altLang="en-US" sz="2000" dirty="0"/>
              <a:t>　とすると、線形分離可能な問題に置き換えられる</a:t>
            </a:r>
            <a:endParaRPr lang="en-US" altLang="ja-JP" sz="2000" dirty="0"/>
          </a:p>
          <a:p>
            <a:r>
              <a:rPr lang="ja-JP" altLang="en-US" sz="2000" dirty="0"/>
              <a:t>　詳しくは　↓</a:t>
            </a:r>
            <a:endParaRPr kumimoji="1" lang="en-US" altLang="ja-JP" sz="2000" dirty="0"/>
          </a:p>
          <a:p>
            <a:r>
              <a:rPr lang="ja-JP" altLang="en-US" sz="2000" dirty="0"/>
              <a:t>　</a:t>
            </a:r>
            <a:r>
              <a:rPr lang="en-US" altLang="ja-JP" sz="2000" dirty="0">
                <a:hlinkClick r:id="rId3"/>
              </a:rPr>
              <a:t>http://enakai00.hatenablog.com/entry/2017/10/13/145337</a:t>
            </a:r>
            <a:r>
              <a:rPr lang="en-US" altLang="ja-JP" sz="2000" dirty="0"/>
              <a:t> *</a:t>
            </a:r>
            <a:r>
              <a:rPr lang="ja-JP" altLang="en-US" sz="2000" dirty="0"/>
              <a:t>難しい</a:t>
            </a:r>
            <a:endParaRPr kumimoji="1" lang="en-US" altLang="ja-JP" sz="2000" dirty="0"/>
          </a:p>
        </p:txBody>
      </p:sp>
      <p:sp>
        <p:nvSpPr>
          <p:cNvPr id="5" name="右矢印 4"/>
          <p:cNvSpPr/>
          <p:nvPr/>
        </p:nvSpPr>
        <p:spPr>
          <a:xfrm>
            <a:off x="3626895" y="1988840"/>
            <a:ext cx="752906" cy="9001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7" name="テキスト ボックス 6"/>
          <p:cNvSpPr txBox="1"/>
          <p:nvPr/>
        </p:nvSpPr>
        <p:spPr>
          <a:xfrm>
            <a:off x="1106615" y="3834045"/>
            <a:ext cx="1980029" cy="400110"/>
          </a:xfrm>
          <a:prstGeom prst="rect">
            <a:avLst/>
          </a:prstGeom>
          <a:noFill/>
        </p:spPr>
        <p:txBody>
          <a:bodyPr wrap="none" rtlCol="0">
            <a:spAutoFit/>
          </a:bodyPr>
          <a:lstStyle/>
          <a:p>
            <a:r>
              <a:rPr kumimoji="1" lang="ja-JP" altLang="en-US" sz="2000" dirty="0"/>
              <a:t>線形分離不可能</a:t>
            </a:r>
          </a:p>
        </p:txBody>
      </p:sp>
      <p:sp>
        <p:nvSpPr>
          <p:cNvPr id="10" name="テキスト ボックス 9"/>
          <p:cNvSpPr txBox="1"/>
          <p:nvPr/>
        </p:nvSpPr>
        <p:spPr>
          <a:xfrm>
            <a:off x="4842030" y="3834045"/>
            <a:ext cx="1723549" cy="400110"/>
          </a:xfrm>
          <a:prstGeom prst="rect">
            <a:avLst/>
          </a:prstGeom>
          <a:noFill/>
        </p:spPr>
        <p:txBody>
          <a:bodyPr wrap="none" rtlCol="0">
            <a:spAutoFit/>
          </a:bodyPr>
          <a:lstStyle/>
          <a:p>
            <a:r>
              <a:rPr kumimoji="1" lang="ja-JP" altLang="en-US" sz="2000" dirty="0"/>
              <a:t>線形分離可能</a:t>
            </a:r>
          </a:p>
        </p:txBody>
      </p:sp>
      <p:sp>
        <p:nvSpPr>
          <p:cNvPr id="3" name="楕円 2"/>
          <p:cNvSpPr/>
          <p:nvPr/>
        </p:nvSpPr>
        <p:spPr>
          <a:xfrm>
            <a:off x="1691680" y="1673805"/>
            <a:ext cx="1125125" cy="1215135"/>
          </a:xfrm>
          <a:prstGeom prst="ellipse">
            <a:avLst/>
          </a:prstGeom>
          <a:noFill/>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Tree>
    <p:extLst>
      <p:ext uri="{BB962C8B-B14F-4D97-AF65-F5344CB8AC3E}">
        <p14:creationId xmlns:p14="http://schemas.microsoft.com/office/powerpoint/2010/main" val="103167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どの機械学習モデルが良いのか</a:t>
            </a:r>
          </a:p>
        </p:txBody>
      </p:sp>
      <p:pic>
        <p:nvPicPr>
          <p:cNvPr id="1026" name="Picture 2" descr="åºå¸: https://arxiv.org/pdf/1708.05070.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863715"/>
            <a:ext cx="7278352" cy="5681512"/>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2707745" y="1107790"/>
            <a:ext cx="379090" cy="385995"/>
          </a:xfrm>
          <a:prstGeom prst="rect">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5" name="正方形/長方形 4"/>
          <p:cNvSpPr/>
          <p:nvPr/>
        </p:nvSpPr>
        <p:spPr>
          <a:xfrm>
            <a:off x="2328655" y="1493785"/>
            <a:ext cx="379090" cy="369835"/>
          </a:xfrm>
          <a:prstGeom prst="rect">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4" name="テキスト ボックス 3"/>
          <p:cNvSpPr txBox="1"/>
          <p:nvPr/>
        </p:nvSpPr>
        <p:spPr>
          <a:xfrm>
            <a:off x="2877196" y="1672287"/>
            <a:ext cx="5809604" cy="707886"/>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en-US" altLang="ja-JP" sz="2000" dirty="0"/>
              <a:t>GTB</a:t>
            </a:r>
            <a:r>
              <a:rPr kumimoji="1" lang="ja-JP" altLang="en-US" sz="2000" dirty="0"/>
              <a:t> </a:t>
            </a:r>
            <a:r>
              <a:rPr kumimoji="1" lang="en-US" altLang="ja-JP" sz="2000" dirty="0"/>
              <a:t>vs RF</a:t>
            </a:r>
            <a:r>
              <a:rPr kumimoji="1" lang="ja-JP" altLang="en-US" sz="2000" dirty="0"/>
              <a:t>　</a:t>
            </a:r>
            <a:r>
              <a:rPr kumimoji="1" lang="en-US" altLang="ja-JP" sz="2000" dirty="0"/>
              <a:t>	31%</a:t>
            </a:r>
            <a:r>
              <a:rPr kumimoji="1" lang="ja-JP" altLang="en-US" sz="2000" dirty="0"/>
              <a:t>のデータセットでは</a:t>
            </a:r>
            <a:r>
              <a:rPr kumimoji="1" lang="en-US" altLang="ja-JP" sz="2000" dirty="0"/>
              <a:t>GTB</a:t>
            </a:r>
            <a:r>
              <a:rPr kumimoji="1" lang="ja-JP" altLang="en-US" sz="2000" dirty="0"/>
              <a:t>が良好</a:t>
            </a:r>
            <a:endParaRPr kumimoji="1" lang="en-US" altLang="ja-JP" sz="2000" dirty="0"/>
          </a:p>
          <a:p>
            <a:r>
              <a:rPr lang="en-US" altLang="ja-JP" sz="2000" dirty="0"/>
              <a:t>		9%</a:t>
            </a:r>
            <a:r>
              <a:rPr lang="ja-JP" altLang="en-US" sz="2000" dirty="0"/>
              <a:t> のデータセットでは</a:t>
            </a:r>
            <a:r>
              <a:rPr kumimoji="1" lang="en-US" altLang="ja-JP" sz="2000" dirty="0"/>
              <a:t>RF</a:t>
            </a:r>
            <a:r>
              <a:rPr kumimoji="1" lang="ja-JP" altLang="en-US" sz="2000" dirty="0"/>
              <a:t>が良好</a:t>
            </a:r>
          </a:p>
        </p:txBody>
      </p:sp>
      <p:sp>
        <p:nvSpPr>
          <p:cNvPr id="7" name="正方形/長方形 6"/>
          <p:cNvSpPr/>
          <p:nvPr/>
        </p:nvSpPr>
        <p:spPr>
          <a:xfrm>
            <a:off x="2328655" y="5769260"/>
            <a:ext cx="379090" cy="369835"/>
          </a:xfrm>
          <a:prstGeom prst="rect">
            <a:avLst/>
          </a:prstGeom>
          <a:noFill/>
          <a:ln w="57150">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8" name="正方形/長方形 7"/>
          <p:cNvSpPr/>
          <p:nvPr/>
        </p:nvSpPr>
        <p:spPr>
          <a:xfrm>
            <a:off x="6957265" y="1103924"/>
            <a:ext cx="379090" cy="369835"/>
          </a:xfrm>
          <a:prstGeom prst="rect">
            <a:avLst/>
          </a:prstGeom>
          <a:noFill/>
          <a:ln w="57150">
            <a:solidFill>
              <a:schemeClr val="accent1"/>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9" name="テキスト ボックス 8"/>
          <p:cNvSpPr txBox="1"/>
          <p:nvPr/>
        </p:nvSpPr>
        <p:spPr>
          <a:xfrm>
            <a:off x="2897290" y="4779150"/>
            <a:ext cx="5809604" cy="707886"/>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en-US" altLang="ja-JP" sz="2000" dirty="0"/>
              <a:t>GTB</a:t>
            </a:r>
            <a:r>
              <a:rPr kumimoji="1" lang="ja-JP" altLang="en-US" sz="2000" dirty="0"/>
              <a:t> </a:t>
            </a:r>
            <a:r>
              <a:rPr kumimoji="1" lang="en-US" altLang="ja-JP" sz="2000" dirty="0"/>
              <a:t>vs </a:t>
            </a:r>
            <a:r>
              <a:rPr lang="en-US" altLang="ja-JP" sz="2000" dirty="0"/>
              <a:t>MNB</a:t>
            </a:r>
            <a:r>
              <a:rPr kumimoji="1" lang="ja-JP" altLang="en-US" sz="2000" dirty="0"/>
              <a:t>　</a:t>
            </a:r>
            <a:r>
              <a:rPr kumimoji="1" lang="en-US" altLang="ja-JP" sz="2000" dirty="0"/>
              <a:t>	</a:t>
            </a:r>
            <a:r>
              <a:rPr lang="en-US" altLang="ja-JP" sz="2000" dirty="0"/>
              <a:t>95</a:t>
            </a:r>
            <a:r>
              <a:rPr kumimoji="1" lang="en-US" altLang="ja-JP" sz="2000" dirty="0"/>
              <a:t>%</a:t>
            </a:r>
            <a:r>
              <a:rPr kumimoji="1" lang="ja-JP" altLang="en-US" sz="2000" dirty="0"/>
              <a:t>のデータセットでは</a:t>
            </a:r>
            <a:r>
              <a:rPr kumimoji="1" lang="en-US" altLang="ja-JP" sz="2000" dirty="0"/>
              <a:t>GTB</a:t>
            </a:r>
            <a:r>
              <a:rPr kumimoji="1" lang="ja-JP" altLang="en-US" sz="2000" dirty="0"/>
              <a:t>が良好</a:t>
            </a:r>
            <a:endParaRPr kumimoji="1" lang="en-US" altLang="ja-JP" sz="2000" dirty="0"/>
          </a:p>
          <a:p>
            <a:r>
              <a:rPr lang="en-US" altLang="ja-JP" sz="2000" dirty="0"/>
              <a:t>		1%</a:t>
            </a:r>
            <a:r>
              <a:rPr lang="ja-JP" altLang="en-US" sz="2000" dirty="0"/>
              <a:t> のデータセットでは</a:t>
            </a:r>
            <a:r>
              <a:rPr lang="en-US" altLang="ja-JP" sz="2000" dirty="0"/>
              <a:t>MNB</a:t>
            </a:r>
            <a:r>
              <a:rPr kumimoji="1" lang="ja-JP" altLang="en-US" sz="2000" dirty="0"/>
              <a:t>が良好</a:t>
            </a:r>
          </a:p>
        </p:txBody>
      </p:sp>
    </p:spTree>
    <p:extLst>
      <p:ext uri="{BB962C8B-B14F-4D97-AF65-F5344CB8AC3E}">
        <p14:creationId xmlns:p14="http://schemas.microsoft.com/office/powerpoint/2010/main" val="1779588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どの機械学習モデルが良いのか</a:t>
            </a:r>
          </a:p>
        </p:txBody>
      </p:sp>
      <p:pic>
        <p:nvPicPr>
          <p:cNvPr id="1026" name="Picture 2" descr="åºå¸: https://arxiv.org/pdf/1708.05070.p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863715"/>
            <a:ext cx="7278352" cy="5681512"/>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p:nvSpPr>
        <p:spPr>
          <a:xfrm>
            <a:off x="2707745" y="1107790"/>
            <a:ext cx="379090" cy="385995"/>
          </a:xfrm>
          <a:prstGeom prst="rect">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5" name="正方形/長方形 4"/>
          <p:cNvSpPr/>
          <p:nvPr/>
        </p:nvSpPr>
        <p:spPr>
          <a:xfrm>
            <a:off x="2328655" y="1493785"/>
            <a:ext cx="379090" cy="369835"/>
          </a:xfrm>
          <a:prstGeom prst="rect">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4" name="テキスト ボックス 3"/>
          <p:cNvSpPr txBox="1"/>
          <p:nvPr/>
        </p:nvSpPr>
        <p:spPr>
          <a:xfrm>
            <a:off x="2877196" y="1672287"/>
            <a:ext cx="5809604" cy="707886"/>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en-US" altLang="ja-JP" sz="2000" dirty="0"/>
              <a:t>GTB</a:t>
            </a:r>
            <a:r>
              <a:rPr kumimoji="1" lang="ja-JP" altLang="en-US" sz="2000" dirty="0"/>
              <a:t> </a:t>
            </a:r>
            <a:r>
              <a:rPr kumimoji="1" lang="en-US" altLang="ja-JP" sz="2000" dirty="0"/>
              <a:t>vs RF</a:t>
            </a:r>
            <a:r>
              <a:rPr kumimoji="1" lang="ja-JP" altLang="en-US" sz="2000" dirty="0"/>
              <a:t>　</a:t>
            </a:r>
            <a:r>
              <a:rPr kumimoji="1" lang="en-US" altLang="ja-JP" sz="2000" dirty="0"/>
              <a:t>	31%</a:t>
            </a:r>
            <a:r>
              <a:rPr kumimoji="1" lang="ja-JP" altLang="en-US" sz="2000" dirty="0"/>
              <a:t>のデータセットでは</a:t>
            </a:r>
            <a:r>
              <a:rPr kumimoji="1" lang="en-US" altLang="ja-JP" sz="2000" dirty="0"/>
              <a:t>GTB</a:t>
            </a:r>
            <a:r>
              <a:rPr kumimoji="1" lang="ja-JP" altLang="en-US" sz="2000" dirty="0"/>
              <a:t>が良好</a:t>
            </a:r>
            <a:endParaRPr kumimoji="1" lang="en-US" altLang="ja-JP" sz="2000" dirty="0"/>
          </a:p>
          <a:p>
            <a:r>
              <a:rPr lang="en-US" altLang="ja-JP" sz="2000" dirty="0"/>
              <a:t>		9%</a:t>
            </a:r>
            <a:r>
              <a:rPr lang="ja-JP" altLang="en-US" sz="2000" dirty="0"/>
              <a:t> のデータセットでは</a:t>
            </a:r>
            <a:r>
              <a:rPr kumimoji="1" lang="en-US" altLang="ja-JP" sz="2000" dirty="0"/>
              <a:t>RF</a:t>
            </a:r>
            <a:r>
              <a:rPr kumimoji="1" lang="ja-JP" altLang="en-US" sz="2000" dirty="0"/>
              <a:t>が良好</a:t>
            </a:r>
          </a:p>
        </p:txBody>
      </p:sp>
      <p:sp>
        <p:nvSpPr>
          <p:cNvPr id="7" name="テキスト ボックス 6"/>
          <p:cNvSpPr txBox="1"/>
          <p:nvPr/>
        </p:nvSpPr>
        <p:spPr>
          <a:xfrm>
            <a:off x="611560" y="3388815"/>
            <a:ext cx="8249374" cy="224676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ja-JP" altLang="en-US" sz="2000" dirty="0"/>
              <a:t>ほとんどの場合において</a:t>
            </a:r>
            <a:r>
              <a:rPr lang="en-US" altLang="ja-JP" sz="2000" dirty="0"/>
              <a:t>GTB</a:t>
            </a:r>
            <a:r>
              <a:rPr lang="ja-JP" altLang="en-US" sz="2000" dirty="0"/>
              <a:t>（勾配ブースティング木）は良好</a:t>
            </a:r>
            <a:endParaRPr lang="en-US" altLang="ja-JP" sz="2000" dirty="0"/>
          </a:p>
          <a:p>
            <a:r>
              <a:rPr lang="en-US" altLang="ja-JP" sz="2000" dirty="0"/>
              <a:t>MNB</a:t>
            </a:r>
            <a:r>
              <a:rPr lang="ja-JP" altLang="en-US" sz="2000" dirty="0"/>
              <a:t>はたいていよくない。　しかし</a:t>
            </a:r>
            <a:r>
              <a:rPr lang="en-US" altLang="ja-JP" sz="2000" dirty="0"/>
              <a:t>MNB</a:t>
            </a:r>
            <a:r>
              <a:rPr lang="ja-JP" altLang="en-US" sz="2000" dirty="0"/>
              <a:t>が</a:t>
            </a:r>
            <a:r>
              <a:rPr lang="en-US" altLang="ja-JP" sz="2000" dirty="0"/>
              <a:t>GTB</a:t>
            </a:r>
            <a:r>
              <a:rPr lang="ja-JP" altLang="en-US" sz="2000" dirty="0"/>
              <a:t>より有利な課題も存在する</a:t>
            </a:r>
            <a:endParaRPr lang="en-US" altLang="ja-JP" sz="2000" dirty="0"/>
          </a:p>
          <a:p>
            <a:endParaRPr kumimoji="1" lang="en-US" altLang="ja-JP" sz="2000" dirty="0"/>
          </a:p>
          <a:p>
            <a:pPr algn="ctr"/>
            <a:r>
              <a:rPr lang="ja-JP" altLang="en-US" sz="2000" b="1" dirty="0">
                <a:solidFill>
                  <a:srgbClr val="FF0000"/>
                </a:solidFill>
              </a:rPr>
              <a:t>つまり</a:t>
            </a:r>
            <a:r>
              <a:rPr kumimoji="1" lang="ja-JP" altLang="en-US" sz="2000" b="1" dirty="0">
                <a:solidFill>
                  <a:srgbClr val="FF0000"/>
                </a:solidFill>
              </a:rPr>
              <a:t>完璧なアルゴリズムは存在しない</a:t>
            </a:r>
            <a:endParaRPr kumimoji="1" lang="en-US" altLang="ja-JP" sz="2000" b="1" dirty="0">
              <a:solidFill>
                <a:srgbClr val="FF0000"/>
              </a:solidFill>
            </a:endParaRPr>
          </a:p>
          <a:p>
            <a:pPr algn="ctr"/>
            <a:r>
              <a:rPr lang="ja-JP" altLang="en-US" sz="2000" b="1" dirty="0">
                <a:solidFill>
                  <a:srgbClr val="FF0000"/>
                </a:solidFill>
              </a:rPr>
              <a:t>全てのアルゴリズムを試しておくべき</a:t>
            </a:r>
            <a:endParaRPr lang="en-US" altLang="ja-JP" sz="2000" b="1" dirty="0">
              <a:solidFill>
                <a:srgbClr val="FF0000"/>
              </a:solidFill>
            </a:endParaRPr>
          </a:p>
          <a:p>
            <a:pPr algn="ctr"/>
            <a:endParaRPr lang="en-US" altLang="ja-JP" sz="2000" b="1" dirty="0">
              <a:solidFill>
                <a:srgbClr val="FF0000"/>
              </a:solidFill>
            </a:endParaRPr>
          </a:p>
          <a:p>
            <a:pPr algn="ctr"/>
            <a:r>
              <a:rPr lang="ja-JP" altLang="en-US" sz="2000" dirty="0">
                <a:solidFill>
                  <a:schemeClr val="tx1"/>
                </a:solidFill>
              </a:rPr>
              <a:t>ただし、それぞれのアルゴリズムにもハイパーパラメータが複数存在</a:t>
            </a:r>
            <a:endParaRPr lang="en-US" altLang="ja-JP" sz="2000" dirty="0">
              <a:solidFill>
                <a:schemeClr val="tx1"/>
              </a:solidFill>
            </a:endParaRPr>
          </a:p>
        </p:txBody>
      </p:sp>
    </p:spTree>
    <p:extLst>
      <p:ext uri="{BB962C8B-B14F-4D97-AF65-F5344CB8AC3E}">
        <p14:creationId xmlns:p14="http://schemas.microsoft.com/office/powerpoint/2010/main" val="3076575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ハイパーパラメータの自動チューニング</a:t>
            </a:r>
            <a:endParaRPr kumimoji="1" lang="ja-JP" altLang="en-US" dirty="0"/>
          </a:p>
        </p:txBody>
      </p:sp>
      <p:pic>
        <p:nvPicPr>
          <p:cNvPr id="3" name="Picture 2" descr="ãtpot sklearnãã®ç»åæ¤ç´¢çµæ"/>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510" y="884145"/>
            <a:ext cx="2275454" cy="19948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ãhyperasãã®ç»åæ¤ç´¢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64" y="3746149"/>
            <a:ext cx="2516028" cy="132350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2877707" y="1437398"/>
            <a:ext cx="6255239" cy="1631216"/>
          </a:xfrm>
          <a:prstGeom prst="rect">
            <a:avLst/>
          </a:prstGeom>
          <a:noFill/>
        </p:spPr>
        <p:txBody>
          <a:bodyPr wrap="square" rtlCol="0">
            <a:spAutoFit/>
          </a:bodyPr>
          <a:lstStyle/>
          <a:p>
            <a:r>
              <a:rPr lang="en-US" altLang="ja-JP" sz="2000" dirty="0" err="1"/>
              <a:t>sklearn</a:t>
            </a:r>
            <a:r>
              <a:rPr lang="ja-JP" altLang="en-US" sz="2000" dirty="0"/>
              <a:t>から最適な手法、ハイパーパラメータを</a:t>
            </a:r>
            <a:endParaRPr lang="en-US" altLang="ja-JP" sz="2000" dirty="0"/>
          </a:p>
          <a:p>
            <a:r>
              <a:rPr lang="ja-JP" altLang="en-US" sz="2000" dirty="0"/>
              <a:t>自動で選択してくれるライブラリ</a:t>
            </a:r>
            <a:endParaRPr lang="en-US" altLang="ja-JP" sz="2000" dirty="0"/>
          </a:p>
          <a:p>
            <a:r>
              <a:rPr lang="ja-JP" altLang="en-US" sz="2000" dirty="0"/>
              <a:t>＊遺伝的アルゴリズムを用いる</a:t>
            </a:r>
            <a:endParaRPr lang="en-US" altLang="ja-JP" sz="2000" dirty="0"/>
          </a:p>
          <a:p>
            <a:r>
              <a:rPr lang="ja-JP" altLang="en-US" sz="2000" dirty="0"/>
              <a:t>詳しくは　→　</a:t>
            </a:r>
            <a:r>
              <a:rPr lang="en-US" altLang="ja-JP" sz="2000" dirty="0">
                <a:hlinkClick r:id="rId4"/>
              </a:rPr>
              <a:t> https://qiita.com/Hironsan/items/30fe09c85da8a28ebd63</a:t>
            </a:r>
            <a:endParaRPr lang="en-US" altLang="ja-JP" sz="2000" dirty="0"/>
          </a:p>
        </p:txBody>
      </p:sp>
      <p:sp>
        <p:nvSpPr>
          <p:cNvPr id="6" name="テキスト ボックス 5"/>
          <p:cNvSpPr txBox="1"/>
          <p:nvPr/>
        </p:nvSpPr>
        <p:spPr>
          <a:xfrm>
            <a:off x="2885446" y="3759533"/>
            <a:ext cx="6247500" cy="1323439"/>
          </a:xfrm>
          <a:prstGeom prst="rect">
            <a:avLst/>
          </a:prstGeom>
          <a:noFill/>
        </p:spPr>
        <p:txBody>
          <a:bodyPr wrap="square" rtlCol="0">
            <a:spAutoFit/>
          </a:bodyPr>
          <a:lstStyle/>
          <a:p>
            <a:r>
              <a:rPr lang="ja-JP" altLang="en-US" sz="2000" dirty="0"/>
              <a:t>ディープラーニングのハイパーパラメータを自動最適化</a:t>
            </a:r>
            <a:endParaRPr lang="en-US" altLang="ja-JP" sz="2000" dirty="0"/>
          </a:p>
          <a:p>
            <a:r>
              <a:rPr lang="ja-JP" altLang="en-US" sz="2000" dirty="0"/>
              <a:t>＊</a:t>
            </a:r>
            <a:r>
              <a:rPr lang="en-US" altLang="ja-JP" sz="2000" dirty="0"/>
              <a:t>SMBO</a:t>
            </a:r>
            <a:r>
              <a:rPr lang="ja-JP" altLang="en-US" sz="2000" dirty="0"/>
              <a:t>を用いる</a:t>
            </a:r>
            <a:endParaRPr lang="en-US" altLang="ja-JP" sz="2000" dirty="0"/>
          </a:p>
          <a:p>
            <a:r>
              <a:rPr lang="ja-JP" altLang="en-US" sz="2000" dirty="0"/>
              <a:t>詳しくは　→</a:t>
            </a:r>
            <a:endParaRPr lang="en-US" altLang="ja-JP" sz="2000" dirty="0"/>
          </a:p>
          <a:p>
            <a:r>
              <a:rPr lang="en-US" altLang="ja-JP" sz="2000" dirty="0">
                <a:hlinkClick r:id="rId5"/>
              </a:rPr>
              <a:t>https://qiita.com/wataoka/items/f46224ccccc5321543bd</a:t>
            </a:r>
            <a:endParaRPr lang="en-US" altLang="ja-JP" sz="2000" dirty="0"/>
          </a:p>
        </p:txBody>
      </p:sp>
      <p:sp>
        <p:nvSpPr>
          <p:cNvPr id="7" name="テキスト ボックス 6"/>
          <p:cNvSpPr txBox="1"/>
          <p:nvPr/>
        </p:nvSpPr>
        <p:spPr>
          <a:xfrm>
            <a:off x="704595" y="6219310"/>
            <a:ext cx="7712368" cy="523220"/>
          </a:xfrm>
          <a:prstGeom prst="rect">
            <a:avLst/>
          </a:prstGeom>
          <a:noFill/>
        </p:spPr>
        <p:txBody>
          <a:bodyPr wrap="none" rtlCol="0">
            <a:spAutoFit/>
          </a:bodyPr>
          <a:lstStyle/>
          <a:p>
            <a:r>
              <a:rPr kumimoji="1" lang="ja-JP" altLang="en-US" sz="2800" dirty="0">
                <a:solidFill>
                  <a:srgbClr val="FF0000"/>
                </a:solidFill>
              </a:rPr>
              <a:t>どんなライブラリがあるのかを探すアンテナも重要</a:t>
            </a:r>
          </a:p>
        </p:txBody>
      </p:sp>
    </p:spTree>
    <p:extLst>
      <p:ext uri="{BB962C8B-B14F-4D97-AF65-F5344CB8AC3E}">
        <p14:creationId xmlns:p14="http://schemas.microsoft.com/office/powerpoint/2010/main" val="2095261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今日の内容</a:t>
            </a:r>
            <a:endParaRPr kumimoji="1" lang="ja-JP" altLang="en-US" dirty="0"/>
          </a:p>
        </p:txBody>
      </p:sp>
      <p:sp>
        <p:nvSpPr>
          <p:cNvPr id="6" name="テキスト ボックス 5"/>
          <p:cNvSpPr txBox="1"/>
          <p:nvPr/>
        </p:nvSpPr>
        <p:spPr>
          <a:xfrm>
            <a:off x="248573" y="1158715"/>
            <a:ext cx="5561138" cy="4770537"/>
          </a:xfrm>
          <a:prstGeom prst="rect">
            <a:avLst/>
          </a:prstGeom>
          <a:noFill/>
        </p:spPr>
        <p:txBody>
          <a:bodyPr wrap="none" rtlCol="0">
            <a:spAutoFit/>
          </a:bodyPr>
          <a:lstStyle/>
          <a:p>
            <a:r>
              <a:rPr kumimoji="1" lang="ja-JP" altLang="en-US" sz="3200" dirty="0">
                <a:solidFill>
                  <a:schemeClr val="bg1">
                    <a:lumMod val="75000"/>
                  </a:schemeClr>
                </a:solidFill>
              </a:rPr>
              <a:t>・前回の復習</a:t>
            </a:r>
            <a:endParaRPr kumimoji="1" lang="en-US" altLang="ja-JP" sz="3200" dirty="0">
              <a:solidFill>
                <a:schemeClr val="bg1">
                  <a:lumMod val="75000"/>
                </a:schemeClr>
              </a:solidFill>
            </a:endParaRPr>
          </a:p>
          <a:p>
            <a:endParaRPr lang="en-US" altLang="ja-JP" sz="3200" dirty="0">
              <a:solidFill>
                <a:schemeClr val="bg1">
                  <a:lumMod val="75000"/>
                </a:schemeClr>
              </a:solidFill>
            </a:endParaRPr>
          </a:p>
          <a:p>
            <a:r>
              <a:rPr kumimoji="1" lang="ja-JP" altLang="en-US" sz="3200" dirty="0">
                <a:solidFill>
                  <a:schemeClr val="bg1">
                    <a:lumMod val="75000"/>
                  </a:schemeClr>
                </a:solidFill>
              </a:rPr>
              <a:t>・アルゴリズムの基礎</a:t>
            </a:r>
            <a:endParaRPr kumimoji="1" lang="en-US" altLang="ja-JP" sz="3200" dirty="0">
              <a:solidFill>
                <a:schemeClr val="bg1">
                  <a:lumMod val="75000"/>
                </a:schemeClr>
              </a:solidFill>
            </a:endParaRPr>
          </a:p>
          <a:p>
            <a:r>
              <a:rPr lang="ja-JP" altLang="en-US" sz="2400" dirty="0">
                <a:solidFill>
                  <a:schemeClr val="bg1">
                    <a:lumMod val="75000"/>
                  </a:schemeClr>
                </a:solidFill>
              </a:rPr>
              <a:t>　決定木分析</a:t>
            </a:r>
            <a:endParaRPr lang="en-US" altLang="ja-JP" sz="2400" dirty="0">
              <a:solidFill>
                <a:schemeClr val="bg1">
                  <a:lumMod val="75000"/>
                </a:schemeClr>
              </a:solidFill>
            </a:endParaRPr>
          </a:p>
          <a:p>
            <a:r>
              <a:rPr kumimoji="1" lang="ja-JP" altLang="en-US" sz="2400" dirty="0">
                <a:solidFill>
                  <a:schemeClr val="bg1">
                    <a:lumMod val="75000"/>
                  </a:schemeClr>
                </a:solidFill>
              </a:rPr>
              <a:t>　サポートベクターマシン</a:t>
            </a:r>
            <a:endParaRPr kumimoji="1" lang="en-US" altLang="ja-JP" sz="2400" dirty="0">
              <a:solidFill>
                <a:schemeClr val="bg1">
                  <a:lumMod val="75000"/>
                </a:schemeClr>
              </a:solidFill>
            </a:endParaRPr>
          </a:p>
          <a:p>
            <a:endParaRPr lang="en-US" altLang="ja-JP" sz="3200" dirty="0">
              <a:solidFill>
                <a:schemeClr val="bg1">
                  <a:lumMod val="75000"/>
                </a:schemeClr>
              </a:solidFill>
            </a:endParaRPr>
          </a:p>
          <a:p>
            <a:endParaRPr lang="en-US" altLang="ja-JP" sz="3200" dirty="0"/>
          </a:p>
          <a:p>
            <a:r>
              <a:rPr kumimoji="1" lang="ja-JP" altLang="en-US" sz="3200" dirty="0"/>
              <a:t>・機械学習</a:t>
            </a:r>
            <a:r>
              <a:rPr lang="ja-JP" altLang="en-US" sz="3200" dirty="0"/>
              <a:t>を何に活用すべきか</a:t>
            </a:r>
            <a:endParaRPr lang="en-US" altLang="ja-JP" sz="3200" dirty="0"/>
          </a:p>
          <a:p>
            <a:r>
              <a:rPr lang="ja-JP" altLang="en-US" sz="3200" dirty="0"/>
              <a:t>  機械学習が適した分野とは</a:t>
            </a:r>
            <a:endParaRPr kumimoji="1" lang="en-US" altLang="ja-JP" sz="3200" dirty="0"/>
          </a:p>
          <a:p>
            <a:endParaRPr lang="en-US" altLang="ja-JP" sz="3200" dirty="0">
              <a:solidFill>
                <a:schemeClr val="bg1">
                  <a:lumMod val="75000"/>
                </a:schemeClr>
              </a:solidFill>
            </a:endParaRPr>
          </a:p>
        </p:txBody>
      </p:sp>
    </p:spTree>
    <p:extLst>
      <p:ext uri="{BB962C8B-B14F-4D97-AF65-F5344CB8AC3E}">
        <p14:creationId xmlns:p14="http://schemas.microsoft.com/office/powerpoint/2010/main" val="3238921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実習テーマ案</a:t>
            </a:r>
          </a:p>
        </p:txBody>
      </p:sp>
      <p:graphicFrame>
        <p:nvGraphicFramePr>
          <p:cNvPr id="3" name="表 2"/>
          <p:cNvGraphicFramePr>
            <a:graphicFrameLocks noGrp="1"/>
          </p:cNvGraphicFramePr>
          <p:nvPr>
            <p:extLst/>
          </p:nvPr>
        </p:nvGraphicFramePr>
        <p:xfrm>
          <a:off x="59909" y="1180212"/>
          <a:ext cx="8982491" cy="4635513"/>
        </p:xfrm>
        <a:graphic>
          <a:graphicData uri="http://schemas.openxmlformats.org/drawingml/2006/table">
            <a:tbl>
              <a:tblPr>
                <a:tableStyleId>{5940675A-B579-460E-94D1-54222C63F5DA}</a:tableStyleId>
              </a:tblPr>
              <a:tblGrid>
                <a:gridCol w="1168235">
                  <a:extLst>
                    <a:ext uri="{9D8B030D-6E8A-4147-A177-3AD203B41FA5}">
                      <a16:colId xmlns:a16="http://schemas.microsoft.com/office/drawing/2014/main" val="3893052530"/>
                    </a:ext>
                  </a:extLst>
                </a:gridCol>
                <a:gridCol w="4569083">
                  <a:extLst>
                    <a:ext uri="{9D8B030D-6E8A-4147-A177-3AD203B41FA5}">
                      <a16:colId xmlns:a16="http://schemas.microsoft.com/office/drawing/2014/main" val="413694762"/>
                    </a:ext>
                  </a:extLst>
                </a:gridCol>
                <a:gridCol w="645449">
                  <a:extLst>
                    <a:ext uri="{9D8B030D-6E8A-4147-A177-3AD203B41FA5}">
                      <a16:colId xmlns:a16="http://schemas.microsoft.com/office/drawing/2014/main" val="2419204748"/>
                    </a:ext>
                  </a:extLst>
                </a:gridCol>
                <a:gridCol w="645449">
                  <a:extLst>
                    <a:ext uri="{9D8B030D-6E8A-4147-A177-3AD203B41FA5}">
                      <a16:colId xmlns:a16="http://schemas.microsoft.com/office/drawing/2014/main" val="3080611997"/>
                    </a:ext>
                  </a:extLst>
                </a:gridCol>
                <a:gridCol w="959208">
                  <a:extLst>
                    <a:ext uri="{9D8B030D-6E8A-4147-A177-3AD203B41FA5}">
                      <a16:colId xmlns:a16="http://schemas.microsoft.com/office/drawing/2014/main" val="1377171322"/>
                    </a:ext>
                  </a:extLst>
                </a:gridCol>
                <a:gridCol w="995067">
                  <a:extLst>
                    <a:ext uri="{9D8B030D-6E8A-4147-A177-3AD203B41FA5}">
                      <a16:colId xmlns:a16="http://schemas.microsoft.com/office/drawing/2014/main" val="3476344483"/>
                    </a:ext>
                  </a:extLst>
                </a:gridCol>
              </a:tblGrid>
              <a:tr h="515057">
                <a:tc>
                  <a:txBody>
                    <a:bodyPr/>
                    <a:lstStyle/>
                    <a:p>
                      <a:pPr algn="ctr" fontAlgn="ctr"/>
                      <a:r>
                        <a:rPr lang="ja-JP" altLang="en-US" sz="1600" u="none" strike="noStrike" dirty="0">
                          <a:effectLst/>
                        </a:rPr>
                        <a:t>　</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bg1"/>
                    </a:solidFill>
                  </a:tcPr>
                </a:tc>
                <a:tc>
                  <a:txBody>
                    <a:bodyPr/>
                    <a:lstStyle/>
                    <a:p>
                      <a:pPr algn="ctr" fontAlgn="ctr"/>
                      <a:r>
                        <a:rPr lang="ja-JP" altLang="en-US" sz="1600" u="none" strike="noStrike" dirty="0">
                          <a:effectLst/>
                        </a:rPr>
                        <a:t>実習テーマ案（第３回以降？）</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bg1"/>
                    </a:solidFill>
                  </a:tcPr>
                </a:tc>
                <a:tc>
                  <a:txBody>
                    <a:bodyPr/>
                    <a:lstStyle/>
                    <a:p>
                      <a:pPr algn="ctr" fontAlgn="ctr"/>
                      <a:r>
                        <a:rPr lang="ja-JP" altLang="en-US" sz="1600" u="none" strike="noStrike" dirty="0">
                          <a:effectLst/>
                        </a:rPr>
                        <a:t>難易度</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bg1"/>
                    </a:solidFill>
                  </a:tcPr>
                </a:tc>
                <a:tc>
                  <a:txBody>
                    <a:bodyPr/>
                    <a:lstStyle/>
                    <a:p>
                      <a:pPr algn="ctr" fontAlgn="ctr"/>
                      <a:r>
                        <a:rPr lang="ja-JP" altLang="en-US" sz="1600" u="none" strike="noStrike" dirty="0">
                          <a:effectLst/>
                        </a:rPr>
                        <a:t>作業量</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bg1"/>
                    </a:solidFill>
                  </a:tcPr>
                </a:tc>
                <a:tc>
                  <a:txBody>
                    <a:bodyPr/>
                    <a:lstStyle/>
                    <a:p>
                      <a:pPr algn="ctr" fontAlgn="ctr"/>
                      <a:r>
                        <a:rPr lang="ja-JP" altLang="en-US" sz="1600" u="none" strike="noStrike" dirty="0">
                          <a:effectLst/>
                        </a:rPr>
                        <a:t>データ充実度</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bg1"/>
                    </a:solidFill>
                  </a:tcPr>
                </a:tc>
                <a:tc>
                  <a:txBody>
                    <a:bodyPr/>
                    <a:lstStyle/>
                    <a:p>
                      <a:pPr algn="ctr" fontAlgn="ctr"/>
                      <a:r>
                        <a:rPr lang="ja-JP" altLang="en-US" sz="1600" u="none" strike="noStrike" dirty="0">
                          <a:effectLst/>
                        </a:rPr>
                        <a:t>業務貢献度</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bg1"/>
                    </a:solidFill>
                  </a:tcPr>
                </a:tc>
                <a:extLst>
                  <a:ext uri="{0D108BD9-81ED-4DB2-BD59-A6C34878D82A}">
                    <a16:rowId xmlns:a16="http://schemas.microsoft.com/office/drawing/2014/main" val="100955670"/>
                  </a:ext>
                </a:extLst>
              </a:tr>
              <a:tr h="1030114">
                <a:tc>
                  <a:txBody>
                    <a:bodyPr/>
                    <a:lstStyle/>
                    <a:p>
                      <a:pPr algn="ctr" fontAlgn="ctr"/>
                      <a:r>
                        <a:rPr lang="ja-JP" altLang="en-US" sz="1600" u="none" strike="noStrike" dirty="0">
                          <a:effectLst/>
                        </a:rPr>
                        <a:t>小林</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p>
                      <a:pPr algn="ctr" fontAlgn="ctr"/>
                      <a:r>
                        <a:rPr lang="ja-JP" altLang="en-US" sz="1600" u="none" strike="noStrike" dirty="0">
                          <a:effectLst/>
                        </a:rPr>
                        <a:t>齋藤</a:t>
                      </a:r>
                      <a:r>
                        <a:rPr lang="en-US" altLang="ja-JP" sz="1600" u="none" strike="noStrike" dirty="0">
                          <a:effectLst/>
                        </a:rPr>
                        <a:t>(</a:t>
                      </a:r>
                      <a:r>
                        <a:rPr lang="ja-JP" altLang="en-US" sz="1600" u="none" strike="noStrike" dirty="0">
                          <a:effectLst/>
                        </a:rPr>
                        <a:t>彰</a:t>
                      </a:r>
                      <a:r>
                        <a:rPr lang="en-US" altLang="ja-JP" sz="1600" u="none" strike="noStrike" dirty="0">
                          <a:effectLst/>
                        </a:rPr>
                        <a:t>)</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2">
                        <a:lumMod val="20000"/>
                        <a:lumOff val="80000"/>
                      </a:schemeClr>
                    </a:solidFill>
                  </a:tcPr>
                </a:tc>
                <a:tc>
                  <a:txBody>
                    <a:bodyPr/>
                    <a:lstStyle/>
                    <a:p>
                      <a:pPr algn="ctr" fontAlgn="ctr"/>
                      <a:r>
                        <a:rPr lang="ja-JP" altLang="en-US" sz="1600" u="none" strike="noStrike" dirty="0">
                          <a:effectLst/>
                        </a:rPr>
                        <a:t>単板→合わせスペクトルの予測プログラム</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2">
                        <a:lumMod val="20000"/>
                        <a:lumOff val="80000"/>
                      </a:schemeClr>
                    </a:solidFill>
                  </a:tcPr>
                </a:tc>
                <a:tc>
                  <a:txBody>
                    <a:bodyPr/>
                    <a:lstStyle/>
                    <a:p>
                      <a:pPr algn="ctr" fontAlgn="ctr"/>
                      <a:r>
                        <a:rPr lang="en-US" altLang="ja-JP" sz="1600" u="none" strike="noStrike">
                          <a:effectLst/>
                        </a:rPr>
                        <a:t>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2">
                        <a:lumMod val="20000"/>
                        <a:lumOff val="80000"/>
                      </a:schemeClr>
                    </a:solidFill>
                  </a:tcPr>
                </a:tc>
                <a:tc>
                  <a:txBody>
                    <a:bodyPr/>
                    <a:lstStyle/>
                    <a:p>
                      <a:pPr algn="ctr" fontAlgn="ctr"/>
                      <a:r>
                        <a:rPr lang="en-US" altLang="ja-JP" sz="1600" u="none" strike="noStrike">
                          <a:effectLst/>
                        </a:rPr>
                        <a:t>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2">
                        <a:lumMod val="20000"/>
                        <a:lumOff val="80000"/>
                      </a:schemeClr>
                    </a:solidFill>
                  </a:tcPr>
                </a:tc>
                <a:tc>
                  <a:txBody>
                    <a:bodyPr/>
                    <a:lstStyle/>
                    <a:p>
                      <a:pPr algn="ctr" fontAlgn="ctr"/>
                      <a:r>
                        <a:rPr lang="en-US" altLang="ja-JP" sz="1600" u="none" strike="noStrike">
                          <a:effectLst/>
                        </a:rPr>
                        <a:t>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2">
                        <a:lumMod val="20000"/>
                        <a:lumOff val="80000"/>
                      </a:schemeClr>
                    </a:solidFill>
                  </a:tcPr>
                </a:tc>
                <a:tc>
                  <a:txBody>
                    <a:bodyPr/>
                    <a:lstStyle/>
                    <a:p>
                      <a:pPr algn="ctr" fontAlgn="ctr"/>
                      <a:r>
                        <a:rPr lang="en-US" altLang="ja-JP" sz="1600" u="none" strike="noStrike">
                          <a:effectLst/>
                        </a:rPr>
                        <a:t>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2">
                        <a:lumMod val="20000"/>
                        <a:lumOff val="80000"/>
                      </a:schemeClr>
                    </a:solidFill>
                  </a:tcPr>
                </a:tc>
                <a:extLst>
                  <a:ext uri="{0D108BD9-81ED-4DB2-BD59-A6C34878D82A}">
                    <a16:rowId xmlns:a16="http://schemas.microsoft.com/office/drawing/2014/main" val="2903771509"/>
                  </a:ext>
                </a:extLst>
              </a:tr>
              <a:tr h="515057">
                <a:tc rowSpan="2">
                  <a:txBody>
                    <a:bodyPr/>
                    <a:lstStyle/>
                    <a:p>
                      <a:pPr algn="ctr" fontAlgn="ctr"/>
                      <a:r>
                        <a:rPr lang="ja-JP" altLang="en-US" sz="1600" u="none" strike="noStrike" dirty="0">
                          <a:effectLst/>
                        </a:rPr>
                        <a:t>中村（洋）</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p>
                      <a:pPr algn="ctr" fontAlgn="ctr"/>
                      <a:r>
                        <a:rPr lang="ja-JP" altLang="en-US" sz="1600" u="none" strike="noStrike" dirty="0">
                          <a:effectLst/>
                        </a:rPr>
                        <a:t>内藤</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1">
                        <a:lumMod val="20000"/>
                        <a:lumOff val="80000"/>
                      </a:schemeClr>
                    </a:solidFill>
                  </a:tcPr>
                </a:tc>
                <a:tc>
                  <a:txBody>
                    <a:bodyPr/>
                    <a:lstStyle/>
                    <a:p>
                      <a:pPr algn="ctr" fontAlgn="ctr"/>
                      <a:r>
                        <a:rPr lang="ja-JP" altLang="en-US" sz="1600" u="none" strike="noStrike" dirty="0">
                          <a:effectLst/>
                        </a:rPr>
                        <a:t>ガラスデータベースの解析</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1">
                        <a:lumMod val="20000"/>
                        <a:lumOff val="80000"/>
                      </a:schemeClr>
                    </a:solidFill>
                  </a:tcPr>
                </a:tc>
                <a:tc>
                  <a:txBody>
                    <a:bodyPr/>
                    <a:lstStyle/>
                    <a:p>
                      <a:pPr algn="ctr" fontAlgn="ctr"/>
                      <a:r>
                        <a:rPr lang="en-US" altLang="ja-JP" sz="1600" u="none" strike="noStrike">
                          <a:effectLst/>
                        </a:rPr>
                        <a:t>1</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1">
                        <a:lumMod val="20000"/>
                        <a:lumOff val="80000"/>
                      </a:schemeClr>
                    </a:solidFill>
                  </a:tcPr>
                </a:tc>
                <a:tc>
                  <a:txBody>
                    <a:bodyPr/>
                    <a:lstStyle/>
                    <a:p>
                      <a:pPr algn="ctr" fontAlgn="ctr"/>
                      <a:r>
                        <a:rPr lang="en-US" altLang="ja-JP" sz="1600" u="none" strike="noStrike">
                          <a:effectLst/>
                        </a:rPr>
                        <a:t>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1">
                        <a:lumMod val="20000"/>
                        <a:lumOff val="80000"/>
                      </a:schemeClr>
                    </a:solidFill>
                  </a:tcPr>
                </a:tc>
                <a:tc>
                  <a:txBody>
                    <a:bodyPr/>
                    <a:lstStyle/>
                    <a:p>
                      <a:pPr algn="ctr" fontAlgn="ct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1">
                        <a:lumMod val="20000"/>
                        <a:lumOff val="80000"/>
                      </a:schemeClr>
                    </a:solidFill>
                  </a:tcPr>
                </a:tc>
                <a:tc>
                  <a:txBody>
                    <a:bodyPr/>
                    <a:lstStyle/>
                    <a:p>
                      <a:pPr algn="ctr" fontAlgn="ct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1">
                        <a:lumMod val="20000"/>
                        <a:lumOff val="80000"/>
                      </a:schemeClr>
                    </a:solidFill>
                  </a:tcPr>
                </a:tc>
                <a:extLst>
                  <a:ext uri="{0D108BD9-81ED-4DB2-BD59-A6C34878D82A}">
                    <a16:rowId xmlns:a16="http://schemas.microsoft.com/office/drawing/2014/main" val="3762374521"/>
                  </a:ext>
                </a:extLst>
              </a:tr>
              <a:tr h="515057">
                <a:tc vMerge="1">
                  <a:txBody>
                    <a:bodyPr/>
                    <a:lstStyle/>
                    <a:p>
                      <a:pPr algn="ctr" fontAlgn="ct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1">
                        <a:lumMod val="20000"/>
                        <a:lumOff val="80000"/>
                      </a:schemeClr>
                    </a:solidFill>
                  </a:tcPr>
                </a:tc>
                <a:tc>
                  <a:txBody>
                    <a:bodyPr/>
                    <a:lstStyle/>
                    <a:p>
                      <a:pPr algn="ctr" fontAlgn="ctr"/>
                      <a:r>
                        <a:rPr lang="ja-JP" altLang="en-US" sz="1600" u="none" strike="noStrike" dirty="0">
                          <a:effectLst/>
                        </a:rPr>
                        <a:t>転移学習の実装</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1">
                        <a:lumMod val="20000"/>
                        <a:lumOff val="80000"/>
                      </a:schemeClr>
                    </a:solidFill>
                  </a:tcPr>
                </a:tc>
                <a:tc>
                  <a:txBody>
                    <a:bodyPr/>
                    <a:lstStyle/>
                    <a:p>
                      <a:pPr algn="ctr" fontAlgn="ctr"/>
                      <a:r>
                        <a:rPr lang="en-US" altLang="ja-JP" sz="1600" u="none" strike="noStrike" dirty="0">
                          <a:effectLst/>
                        </a:rPr>
                        <a:t>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1">
                        <a:lumMod val="20000"/>
                        <a:lumOff val="80000"/>
                      </a:schemeClr>
                    </a:solidFill>
                  </a:tcPr>
                </a:tc>
                <a:tc>
                  <a:txBody>
                    <a:bodyPr/>
                    <a:lstStyle/>
                    <a:p>
                      <a:pPr algn="ctr" fontAlgn="ct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1">
                        <a:lumMod val="20000"/>
                        <a:lumOff val="80000"/>
                      </a:schemeClr>
                    </a:solidFill>
                  </a:tcPr>
                </a:tc>
                <a:tc>
                  <a:txBody>
                    <a:bodyPr/>
                    <a:lstStyle/>
                    <a:p>
                      <a:pPr algn="ctr" fontAlgn="ctr"/>
                      <a:r>
                        <a:rPr lang="ja-JP" altLang="en-US" sz="1600" u="none" strike="noStrike" dirty="0">
                          <a:effectLst/>
                        </a:rPr>
                        <a:t>－</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1">
                        <a:lumMod val="20000"/>
                        <a:lumOff val="80000"/>
                      </a:schemeClr>
                    </a:solidFill>
                  </a:tcPr>
                </a:tc>
                <a:tc>
                  <a:txBody>
                    <a:bodyPr/>
                    <a:lstStyle/>
                    <a:p>
                      <a:pPr algn="ctr" fontAlgn="ctr"/>
                      <a:r>
                        <a:rPr lang="en-US" altLang="ja-JP" sz="1600" u="none" strike="noStrike" dirty="0">
                          <a:effectLst/>
                        </a:rPr>
                        <a:t>3</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1">
                        <a:lumMod val="20000"/>
                        <a:lumOff val="80000"/>
                      </a:schemeClr>
                    </a:solidFill>
                  </a:tcPr>
                </a:tc>
                <a:extLst>
                  <a:ext uri="{0D108BD9-81ED-4DB2-BD59-A6C34878D82A}">
                    <a16:rowId xmlns:a16="http://schemas.microsoft.com/office/drawing/2014/main" val="863546328"/>
                  </a:ext>
                </a:extLst>
              </a:tr>
              <a:tr h="1030114">
                <a:tc>
                  <a:txBody>
                    <a:bodyPr/>
                    <a:lstStyle/>
                    <a:p>
                      <a:pPr algn="ctr" fontAlgn="ctr"/>
                      <a:r>
                        <a:rPr lang="ja-JP" altLang="en-US" sz="1600" u="none" strike="noStrike" dirty="0">
                          <a:effectLst/>
                        </a:rPr>
                        <a:t>坂田</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p>
                      <a:pPr algn="ctr" fontAlgn="ctr"/>
                      <a:r>
                        <a:rPr lang="ja-JP" altLang="en-US" sz="1600" u="none" strike="noStrike" dirty="0">
                          <a:effectLst/>
                        </a:rPr>
                        <a:t>橋本</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4">
                        <a:lumMod val="20000"/>
                        <a:lumOff val="80000"/>
                      </a:schemeClr>
                    </a:solidFill>
                  </a:tcPr>
                </a:tc>
                <a:tc>
                  <a:txBody>
                    <a:bodyPr/>
                    <a:lstStyle/>
                    <a:p>
                      <a:pPr algn="ctr" fontAlgn="ctr"/>
                      <a:r>
                        <a:rPr lang="ja-JP" altLang="en-US" sz="1600" u="none" strike="noStrike" dirty="0">
                          <a:effectLst/>
                        </a:rPr>
                        <a:t>欠損値の処理</a:t>
                      </a:r>
                      <a:r>
                        <a:rPr lang="en-US" altLang="ja-JP" sz="1600" u="none" strike="noStrike" dirty="0">
                          <a:effectLst/>
                        </a:rPr>
                        <a:t>(</a:t>
                      </a:r>
                      <a:r>
                        <a:rPr lang="ja-JP" altLang="en-US" sz="1600" u="none" strike="noStrike" dirty="0">
                          <a:effectLst/>
                        </a:rPr>
                        <a:t>削除、置換</a:t>
                      </a:r>
                      <a:r>
                        <a:rPr lang="en-US" altLang="ja-JP" sz="1600" u="none" strike="noStrike" dirty="0">
                          <a:effectLst/>
                        </a:rPr>
                        <a:t>)</a:t>
                      </a:r>
                      <a:r>
                        <a:rPr lang="ja-JP" altLang="en-US" sz="1600" u="none" strike="noStrike" dirty="0">
                          <a:effectLst/>
                        </a:rPr>
                        <a:t>のプログラミング</a:t>
                      </a:r>
                      <a:endParaRPr lang="en-US" altLang="ja-JP" sz="1600" u="none" strike="noStrike" dirty="0">
                        <a:effectLst/>
                      </a:endParaRPr>
                    </a:p>
                    <a:p>
                      <a:pPr algn="ctr" fontAlgn="ctr"/>
                      <a:r>
                        <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rPr>
                        <a:t>試作データの分析</a:t>
                      </a:r>
                    </a:p>
                  </a:txBody>
                  <a:tcPr marL="8219" marR="8219" marT="8219" marB="0" anchor="ctr">
                    <a:solidFill>
                      <a:schemeClr val="accent4">
                        <a:lumMod val="20000"/>
                        <a:lumOff val="80000"/>
                      </a:schemeClr>
                    </a:solidFill>
                  </a:tcPr>
                </a:tc>
                <a:tc>
                  <a:txBody>
                    <a:bodyPr/>
                    <a:lstStyle/>
                    <a:p>
                      <a:pPr algn="ctr" fontAlgn="ctr"/>
                      <a:r>
                        <a:rPr lang="en-US" altLang="ja-JP" sz="1600" u="none" strike="noStrike">
                          <a:effectLst/>
                        </a:rPr>
                        <a:t>3</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4">
                        <a:lumMod val="20000"/>
                        <a:lumOff val="80000"/>
                      </a:schemeClr>
                    </a:solidFill>
                  </a:tcPr>
                </a:tc>
                <a:tc>
                  <a:txBody>
                    <a:bodyPr/>
                    <a:lstStyle/>
                    <a:p>
                      <a:pPr algn="ctr" fontAlgn="ctr"/>
                      <a:r>
                        <a:rPr lang="en-US" altLang="ja-JP" sz="1600" u="none" strike="noStrike">
                          <a:effectLst/>
                        </a:rPr>
                        <a:t>2</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4">
                        <a:lumMod val="20000"/>
                        <a:lumOff val="80000"/>
                      </a:schemeClr>
                    </a:solidFill>
                  </a:tcPr>
                </a:tc>
                <a:tc>
                  <a:txBody>
                    <a:bodyPr/>
                    <a:lstStyle/>
                    <a:p>
                      <a:pPr algn="ctr" fontAlgn="ctr"/>
                      <a:r>
                        <a:rPr lang="ja-JP" altLang="en-US" sz="1600" u="none" strike="noStrike" dirty="0">
                          <a:effectLst/>
                        </a:rPr>
                        <a:t>－</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4">
                        <a:lumMod val="20000"/>
                        <a:lumOff val="80000"/>
                      </a:schemeClr>
                    </a:solidFill>
                  </a:tcPr>
                </a:tc>
                <a:tc>
                  <a:txBody>
                    <a:bodyPr/>
                    <a:lstStyle/>
                    <a:p>
                      <a:pPr algn="ctr" fontAlgn="ctr"/>
                      <a:r>
                        <a:rPr lang="en-US" altLang="ja-JP" sz="1600" u="none" strike="noStrike" dirty="0">
                          <a:effectLst/>
                        </a:rPr>
                        <a:t>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4">
                        <a:lumMod val="20000"/>
                        <a:lumOff val="80000"/>
                      </a:schemeClr>
                    </a:solidFill>
                  </a:tcPr>
                </a:tc>
                <a:extLst>
                  <a:ext uri="{0D108BD9-81ED-4DB2-BD59-A6C34878D82A}">
                    <a16:rowId xmlns:a16="http://schemas.microsoft.com/office/drawing/2014/main" val="2039793958"/>
                  </a:ext>
                </a:extLst>
              </a:tr>
              <a:tr h="515057">
                <a:tc>
                  <a:txBody>
                    <a:bodyPr/>
                    <a:lstStyle/>
                    <a:p>
                      <a:pPr algn="ctr" fontAlgn="ctr"/>
                      <a:r>
                        <a:rPr lang="ja-JP" altLang="en-US" sz="1600" u="none" strike="noStrike" dirty="0">
                          <a:effectLst/>
                        </a:rPr>
                        <a:t>関</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6">
                        <a:lumMod val="20000"/>
                        <a:lumOff val="80000"/>
                      </a:schemeClr>
                    </a:solidFill>
                  </a:tcPr>
                </a:tc>
                <a:tc>
                  <a:txBody>
                    <a:bodyPr/>
                    <a:lstStyle/>
                    <a:p>
                      <a:pPr algn="ctr" fontAlgn="ctr"/>
                      <a:r>
                        <a:rPr lang="ja-JP" altLang="en-US" sz="1600" u="none" strike="noStrike" dirty="0">
                          <a:effectLst/>
                        </a:rPr>
                        <a:t>はんだ組成</a:t>
                      </a:r>
                      <a:r>
                        <a:rPr lang="en-US" altLang="ja-JP" sz="1600" u="none" strike="noStrike" dirty="0">
                          <a:effectLst/>
                        </a:rPr>
                        <a:t>-</a:t>
                      </a:r>
                      <a:r>
                        <a:rPr lang="ja-JP" altLang="en-US" sz="1600" u="none" strike="noStrike" dirty="0">
                          <a:effectLst/>
                        </a:rPr>
                        <a:t>物性の解析（？）</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6">
                        <a:lumMod val="20000"/>
                        <a:lumOff val="80000"/>
                      </a:schemeClr>
                    </a:solidFill>
                  </a:tcPr>
                </a:tc>
                <a:tc>
                  <a:txBody>
                    <a:bodyPr/>
                    <a:lstStyle/>
                    <a:p>
                      <a:pPr algn="ctr" fontAlgn="ctr"/>
                      <a:r>
                        <a:rPr lang="en-US" altLang="ja-JP" sz="1600" u="none" strike="noStrike" dirty="0">
                          <a:effectLst/>
                        </a:rPr>
                        <a:t>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6">
                        <a:lumMod val="20000"/>
                        <a:lumOff val="80000"/>
                      </a:schemeClr>
                    </a:solidFill>
                  </a:tcPr>
                </a:tc>
                <a:tc>
                  <a:txBody>
                    <a:bodyPr/>
                    <a:lstStyle/>
                    <a:p>
                      <a:pPr algn="ctr" fontAlgn="ctr"/>
                      <a:r>
                        <a:rPr lang="en-US" altLang="ja-JP" sz="1600" u="none" strike="noStrike" dirty="0">
                          <a:effectLst/>
                        </a:rPr>
                        <a:t>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6">
                        <a:lumMod val="20000"/>
                        <a:lumOff val="80000"/>
                      </a:schemeClr>
                    </a:solidFill>
                  </a:tcPr>
                </a:tc>
                <a:tc>
                  <a:txBody>
                    <a:bodyPr/>
                    <a:lstStyle/>
                    <a:p>
                      <a:pPr algn="ctr" fontAlgn="ctr"/>
                      <a:r>
                        <a:rPr lang="en-US" altLang="ja-JP" sz="1600" u="none" strike="noStrike" dirty="0">
                          <a:effectLst/>
                        </a:rPr>
                        <a:t>2</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6">
                        <a:lumMod val="20000"/>
                        <a:lumOff val="80000"/>
                      </a:schemeClr>
                    </a:solidFill>
                  </a:tcPr>
                </a:tc>
                <a:tc>
                  <a:txBody>
                    <a:bodyPr/>
                    <a:lstStyle/>
                    <a:p>
                      <a:pPr algn="ctr" fontAlgn="ctr"/>
                      <a:r>
                        <a:rPr lang="en-US" altLang="ja-JP" sz="1600" u="none" strike="noStrike" dirty="0">
                          <a:effectLst/>
                        </a:rPr>
                        <a:t>4</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solidFill>
                      <a:schemeClr val="accent6">
                        <a:lumMod val="20000"/>
                        <a:lumOff val="80000"/>
                      </a:schemeClr>
                    </a:solidFill>
                  </a:tcPr>
                </a:tc>
                <a:extLst>
                  <a:ext uri="{0D108BD9-81ED-4DB2-BD59-A6C34878D82A}">
                    <a16:rowId xmlns:a16="http://schemas.microsoft.com/office/drawing/2014/main" val="2838227992"/>
                  </a:ext>
                </a:extLst>
              </a:tr>
              <a:tr h="515057">
                <a:tc>
                  <a:txBody>
                    <a:bodyPr/>
                    <a:lstStyle/>
                    <a:p>
                      <a:pPr algn="ctr" fontAlgn="ctr"/>
                      <a:r>
                        <a:rPr lang="ja-JP" altLang="en-US" sz="1600" u="none" strike="noStrike">
                          <a:effectLst/>
                        </a:rPr>
                        <a:t>堀江</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tc>
                <a:tc>
                  <a:txBody>
                    <a:bodyPr/>
                    <a:lstStyle/>
                    <a:p>
                      <a:pPr algn="ctr" fontAlgn="ctr"/>
                      <a:r>
                        <a:rPr lang="en-US" sz="1600" u="none" strike="noStrike">
                          <a:effectLst/>
                        </a:rPr>
                        <a:t>deepchem </a:t>
                      </a:r>
                      <a:r>
                        <a:rPr lang="ja-JP" altLang="en-US" sz="1600" u="none" strike="noStrike">
                          <a:effectLst/>
                        </a:rPr>
                        <a:t>の実装？</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tc>
                <a:tc>
                  <a:txBody>
                    <a:bodyPr/>
                    <a:lstStyle/>
                    <a:p>
                      <a:pPr algn="ctr" fontAlgn="ctr"/>
                      <a:r>
                        <a:rPr lang="en-US" altLang="ja-JP" sz="1600" u="none" strike="noStrike">
                          <a:effectLst/>
                        </a:rPr>
                        <a:t>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tc>
                <a:tc>
                  <a:txBody>
                    <a:bodyPr/>
                    <a:lstStyle/>
                    <a:p>
                      <a:pPr algn="ctr" fontAlgn="ctr"/>
                      <a:r>
                        <a:rPr lang="en-US" altLang="ja-JP" sz="1600" u="none" strike="noStrike">
                          <a:effectLst/>
                        </a:rPr>
                        <a:t>5</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tc>
                <a:tc>
                  <a:txBody>
                    <a:bodyPr/>
                    <a:lstStyle/>
                    <a:p>
                      <a:pPr algn="ctr" fontAlgn="ctr"/>
                      <a:r>
                        <a:rPr lang="ja-JP" altLang="en-US" sz="1600" u="none" strike="noStrike">
                          <a:effectLst/>
                        </a:rPr>
                        <a:t>－</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tc>
                <a:tc>
                  <a:txBody>
                    <a:bodyPr/>
                    <a:lstStyle/>
                    <a:p>
                      <a:pPr algn="ctr" fontAlgn="ctr"/>
                      <a:r>
                        <a:rPr lang="en-US" altLang="ja-JP" sz="1600" u="none" strike="noStrike" dirty="0">
                          <a:effectLst/>
                        </a:rPr>
                        <a:t>1</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8219" marR="8219" marT="8219" marB="0" anchor="ctr"/>
                </a:tc>
                <a:extLst>
                  <a:ext uri="{0D108BD9-81ED-4DB2-BD59-A6C34878D82A}">
                    <a16:rowId xmlns:a16="http://schemas.microsoft.com/office/drawing/2014/main" val="2924618647"/>
                  </a:ext>
                </a:extLst>
              </a:tr>
            </a:tbl>
          </a:graphicData>
        </a:graphic>
      </p:graphicFrame>
      <p:sp>
        <p:nvSpPr>
          <p:cNvPr id="4" name="テキスト ボックス 3"/>
          <p:cNvSpPr txBox="1"/>
          <p:nvPr/>
        </p:nvSpPr>
        <p:spPr>
          <a:xfrm>
            <a:off x="1539752" y="5949280"/>
            <a:ext cx="5958682" cy="707886"/>
          </a:xfrm>
          <a:prstGeom prst="rect">
            <a:avLst/>
          </a:prstGeom>
          <a:noFill/>
        </p:spPr>
        <p:txBody>
          <a:bodyPr wrap="none" rtlCol="0">
            <a:spAutoFit/>
          </a:bodyPr>
          <a:lstStyle/>
          <a:p>
            <a:r>
              <a:rPr kumimoji="1" lang="ja-JP" altLang="en-US" sz="2000" dirty="0"/>
              <a:t>プログラミング、機械学習を学ぶための</a:t>
            </a:r>
            <a:r>
              <a:rPr kumimoji="1" lang="ja-JP" altLang="en-US" sz="2000" dirty="0">
                <a:solidFill>
                  <a:srgbClr val="FF0000"/>
                </a:solidFill>
              </a:rPr>
              <a:t>練習用テーマ</a:t>
            </a:r>
            <a:endParaRPr kumimoji="1" lang="en-US" altLang="ja-JP" sz="2000" dirty="0">
              <a:solidFill>
                <a:srgbClr val="FF0000"/>
              </a:solidFill>
            </a:endParaRPr>
          </a:p>
          <a:p>
            <a:r>
              <a:rPr lang="ja-JP" altLang="en-US" sz="2000" dirty="0">
                <a:solidFill>
                  <a:srgbClr val="00B050"/>
                </a:solidFill>
              </a:rPr>
              <a:t>やりたいことをプログラミングで表現できる人材が必要</a:t>
            </a:r>
            <a:endParaRPr kumimoji="1" lang="ja-JP" altLang="en-US" sz="2000" dirty="0">
              <a:solidFill>
                <a:srgbClr val="00B050"/>
              </a:solidFill>
            </a:endParaRPr>
          </a:p>
        </p:txBody>
      </p:sp>
    </p:spTree>
    <p:extLst>
      <p:ext uri="{BB962C8B-B14F-4D97-AF65-F5344CB8AC3E}">
        <p14:creationId xmlns:p14="http://schemas.microsoft.com/office/powerpoint/2010/main" val="2418446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転移学習とは</a:t>
            </a:r>
          </a:p>
        </p:txBody>
      </p:sp>
      <p:sp>
        <p:nvSpPr>
          <p:cNvPr id="4" name="正方形/長方形 3"/>
          <p:cNvSpPr/>
          <p:nvPr/>
        </p:nvSpPr>
        <p:spPr>
          <a:xfrm>
            <a:off x="577430" y="2145584"/>
            <a:ext cx="1806746" cy="471325"/>
          </a:xfrm>
          <a:prstGeom prst="rect">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t>入力層</a:t>
            </a:r>
          </a:p>
        </p:txBody>
      </p:sp>
      <p:sp>
        <p:nvSpPr>
          <p:cNvPr id="5" name="正方形/長方形 4"/>
          <p:cNvSpPr/>
          <p:nvPr/>
        </p:nvSpPr>
        <p:spPr>
          <a:xfrm>
            <a:off x="577430" y="2911487"/>
            <a:ext cx="1806746" cy="471325"/>
          </a:xfrm>
          <a:prstGeom prst="rect">
            <a:avLst/>
          </a:prstGeom>
          <a:solidFill>
            <a:schemeClr val="accent2">
              <a:lumMod val="20000"/>
              <a:lumOff val="8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t>第１層</a:t>
            </a:r>
          </a:p>
        </p:txBody>
      </p:sp>
      <p:sp>
        <p:nvSpPr>
          <p:cNvPr id="6" name="正方形/長方形 5"/>
          <p:cNvSpPr/>
          <p:nvPr/>
        </p:nvSpPr>
        <p:spPr>
          <a:xfrm>
            <a:off x="577430" y="3677390"/>
            <a:ext cx="1806746" cy="471325"/>
          </a:xfrm>
          <a:prstGeom prst="rect">
            <a:avLst/>
          </a:prstGeom>
          <a:solidFill>
            <a:schemeClr val="accent2">
              <a:lumMod val="20000"/>
              <a:lumOff val="8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t>第２層</a:t>
            </a:r>
          </a:p>
        </p:txBody>
      </p:sp>
      <p:sp>
        <p:nvSpPr>
          <p:cNvPr id="7" name="正方形/長方形 6"/>
          <p:cNvSpPr/>
          <p:nvPr/>
        </p:nvSpPr>
        <p:spPr>
          <a:xfrm>
            <a:off x="577430" y="5209197"/>
            <a:ext cx="1806746" cy="471325"/>
          </a:xfrm>
          <a:prstGeom prst="rect">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t>出力層</a:t>
            </a:r>
          </a:p>
        </p:txBody>
      </p:sp>
      <p:sp>
        <p:nvSpPr>
          <p:cNvPr id="8" name="正方形/長方形 7"/>
          <p:cNvSpPr/>
          <p:nvPr/>
        </p:nvSpPr>
        <p:spPr>
          <a:xfrm>
            <a:off x="577430" y="4443293"/>
            <a:ext cx="1806746" cy="471325"/>
          </a:xfrm>
          <a:prstGeom prst="rect">
            <a:avLst/>
          </a:prstGeom>
          <a:solidFill>
            <a:schemeClr val="accent2">
              <a:lumMod val="20000"/>
              <a:lumOff val="8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t>第３層</a:t>
            </a:r>
          </a:p>
        </p:txBody>
      </p:sp>
      <p:sp>
        <p:nvSpPr>
          <p:cNvPr id="9" name="下矢印 8"/>
          <p:cNvSpPr/>
          <p:nvPr/>
        </p:nvSpPr>
        <p:spPr>
          <a:xfrm>
            <a:off x="703444" y="5877272"/>
            <a:ext cx="1564772" cy="624057"/>
          </a:xfrm>
          <a:prstGeom prst="downArrow">
            <a:avLst/>
          </a:prstGeom>
          <a:solidFill>
            <a:schemeClr val="accent2">
              <a:lumMod val="60000"/>
              <a:lumOff val="4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ja-JP" dirty="0"/>
          </a:p>
        </p:txBody>
      </p:sp>
      <p:sp>
        <p:nvSpPr>
          <p:cNvPr id="10" name="下矢印 9"/>
          <p:cNvSpPr/>
          <p:nvPr/>
        </p:nvSpPr>
        <p:spPr>
          <a:xfrm>
            <a:off x="649438" y="1340768"/>
            <a:ext cx="1728192" cy="624057"/>
          </a:xfrm>
          <a:prstGeom prst="downArrow">
            <a:avLst/>
          </a:prstGeom>
          <a:solidFill>
            <a:schemeClr val="accent2">
              <a:lumMod val="60000"/>
              <a:lumOff val="4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dirty="0"/>
              <a:t>データ</a:t>
            </a:r>
            <a:endParaRPr kumimoji="1" lang="ja-JP" altLang="en-US" sz="1600" dirty="0"/>
          </a:p>
        </p:txBody>
      </p:sp>
      <p:cxnSp>
        <p:nvCxnSpPr>
          <p:cNvPr id="11" name="直線コネクタ 10"/>
          <p:cNvCxnSpPr>
            <a:stCxn id="4" idx="2"/>
            <a:endCxn id="5" idx="0"/>
          </p:cNvCxnSpPr>
          <p:nvPr/>
        </p:nvCxnSpPr>
        <p:spPr>
          <a:xfrm>
            <a:off x="1480803" y="2616909"/>
            <a:ext cx="0" cy="294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p:cNvCxnSpPr>
            <a:stCxn id="5" idx="2"/>
            <a:endCxn id="6" idx="0"/>
          </p:cNvCxnSpPr>
          <p:nvPr/>
        </p:nvCxnSpPr>
        <p:spPr>
          <a:xfrm>
            <a:off x="1480803" y="3382812"/>
            <a:ext cx="0" cy="294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6" idx="2"/>
            <a:endCxn id="8" idx="0"/>
          </p:cNvCxnSpPr>
          <p:nvPr/>
        </p:nvCxnSpPr>
        <p:spPr>
          <a:xfrm>
            <a:off x="1480803" y="4148715"/>
            <a:ext cx="0" cy="294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8" idx="2"/>
            <a:endCxn id="7" idx="0"/>
          </p:cNvCxnSpPr>
          <p:nvPr/>
        </p:nvCxnSpPr>
        <p:spPr>
          <a:xfrm>
            <a:off x="1480803" y="4914618"/>
            <a:ext cx="0" cy="294579"/>
          </a:xfrm>
          <a:prstGeom prst="line">
            <a:avLst/>
          </a:prstGeom>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3869922" y="2145584"/>
            <a:ext cx="1806746" cy="471325"/>
          </a:xfrm>
          <a:prstGeom prst="rec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t>入力層</a:t>
            </a:r>
          </a:p>
        </p:txBody>
      </p:sp>
      <p:sp>
        <p:nvSpPr>
          <p:cNvPr id="16" name="正方形/長方形 15"/>
          <p:cNvSpPr/>
          <p:nvPr/>
        </p:nvSpPr>
        <p:spPr>
          <a:xfrm>
            <a:off x="3869922" y="2911487"/>
            <a:ext cx="1806746" cy="471325"/>
          </a:xfrm>
          <a:prstGeom prst="rect">
            <a:avLst/>
          </a:prstGeom>
          <a:solidFill>
            <a:schemeClr val="accent2">
              <a:lumMod val="20000"/>
              <a:lumOff val="8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t>第１層</a:t>
            </a:r>
          </a:p>
        </p:txBody>
      </p:sp>
      <p:sp>
        <p:nvSpPr>
          <p:cNvPr id="17" name="正方形/長方形 16"/>
          <p:cNvSpPr/>
          <p:nvPr/>
        </p:nvSpPr>
        <p:spPr>
          <a:xfrm>
            <a:off x="3869922" y="3677390"/>
            <a:ext cx="1806746" cy="471325"/>
          </a:xfrm>
          <a:prstGeom prst="rect">
            <a:avLst/>
          </a:prstGeom>
          <a:solidFill>
            <a:schemeClr val="accent2">
              <a:lumMod val="20000"/>
              <a:lumOff val="8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t>第２層</a:t>
            </a:r>
          </a:p>
        </p:txBody>
      </p:sp>
      <p:sp>
        <p:nvSpPr>
          <p:cNvPr id="18" name="正方形/長方形 17"/>
          <p:cNvSpPr/>
          <p:nvPr/>
        </p:nvSpPr>
        <p:spPr>
          <a:xfrm>
            <a:off x="3869922" y="5209197"/>
            <a:ext cx="1806746" cy="471325"/>
          </a:xfrm>
          <a:prstGeom prst="rect">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t>出力層</a:t>
            </a:r>
          </a:p>
        </p:txBody>
      </p:sp>
      <p:sp>
        <p:nvSpPr>
          <p:cNvPr id="19" name="正方形/長方形 18"/>
          <p:cNvSpPr/>
          <p:nvPr/>
        </p:nvSpPr>
        <p:spPr>
          <a:xfrm>
            <a:off x="3869922" y="4443293"/>
            <a:ext cx="1806746" cy="471325"/>
          </a:xfrm>
          <a:prstGeom prst="rect">
            <a:avLst/>
          </a:prstGeom>
          <a:solidFill>
            <a:schemeClr val="accent1">
              <a:lumMod val="60000"/>
              <a:lumOff val="4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t>第３層</a:t>
            </a:r>
          </a:p>
        </p:txBody>
      </p:sp>
      <p:sp>
        <p:nvSpPr>
          <p:cNvPr id="20" name="下矢印 19"/>
          <p:cNvSpPr/>
          <p:nvPr/>
        </p:nvSpPr>
        <p:spPr>
          <a:xfrm>
            <a:off x="3995936" y="5877272"/>
            <a:ext cx="1564772" cy="624057"/>
          </a:xfrm>
          <a:prstGeom prst="downArrow">
            <a:avLst/>
          </a:prstGeom>
          <a:solidFill>
            <a:schemeClr val="accent3">
              <a:lumMod val="40000"/>
              <a:lumOff val="6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tLang="ja-JP" dirty="0"/>
          </a:p>
        </p:txBody>
      </p:sp>
      <p:sp>
        <p:nvSpPr>
          <p:cNvPr id="21" name="下矢印 20"/>
          <p:cNvSpPr/>
          <p:nvPr/>
        </p:nvSpPr>
        <p:spPr>
          <a:xfrm>
            <a:off x="3941930" y="1340768"/>
            <a:ext cx="1728192" cy="624057"/>
          </a:xfrm>
          <a:prstGeom prst="downArrow">
            <a:avLst/>
          </a:prstGeom>
          <a:solidFill>
            <a:schemeClr val="accent4">
              <a:lumMod val="40000"/>
              <a:lumOff val="6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600" dirty="0"/>
              <a:t>データ</a:t>
            </a:r>
            <a:endParaRPr kumimoji="1" lang="ja-JP" altLang="en-US" sz="1600" dirty="0"/>
          </a:p>
        </p:txBody>
      </p:sp>
      <p:cxnSp>
        <p:nvCxnSpPr>
          <p:cNvPr id="22" name="直線コネクタ 21"/>
          <p:cNvCxnSpPr>
            <a:stCxn id="15" idx="2"/>
            <a:endCxn id="16" idx="0"/>
          </p:cNvCxnSpPr>
          <p:nvPr/>
        </p:nvCxnSpPr>
        <p:spPr>
          <a:xfrm>
            <a:off x="4773295" y="2616909"/>
            <a:ext cx="0" cy="294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16" idx="2"/>
            <a:endCxn id="17" idx="0"/>
          </p:cNvCxnSpPr>
          <p:nvPr/>
        </p:nvCxnSpPr>
        <p:spPr>
          <a:xfrm>
            <a:off x="4773295" y="3382812"/>
            <a:ext cx="0" cy="294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7" idx="2"/>
            <a:endCxn id="19" idx="0"/>
          </p:cNvCxnSpPr>
          <p:nvPr/>
        </p:nvCxnSpPr>
        <p:spPr>
          <a:xfrm>
            <a:off x="4773295" y="4148715"/>
            <a:ext cx="0" cy="294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p:cNvCxnSpPr>
            <a:stCxn id="19" idx="2"/>
            <a:endCxn id="18" idx="0"/>
          </p:cNvCxnSpPr>
          <p:nvPr/>
        </p:nvCxnSpPr>
        <p:spPr>
          <a:xfrm>
            <a:off x="4773295" y="4914618"/>
            <a:ext cx="0" cy="294579"/>
          </a:xfrm>
          <a:prstGeom prst="line">
            <a:avLst/>
          </a:prstGeom>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467544" y="827420"/>
            <a:ext cx="2026517" cy="369332"/>
          </a:xfrm>
          <a:prstGeom prst="rect">
            <a:avLst/>
          </a:prstGeom>
          <a:noFill/>
        </p:spPr>
        <p:txBody>
          <a:bodyPr wrap="none" rtlCol="0">
            <a:spAutoFit/>
          </a:bodyPr>
          <a:lstStyle/>
          <a:p>
            <a:r>
              <a:rPr kumimoji="1" lang="ja-JP" altLang="en-US" dirty="0"/>
              <a:t>大量のデータセット</a:t>
            </a:r>
          </a:p>
        </p:txBody>
      </p:sp>
      <p:sp>
        <p:nvSpPr>
          <p:cNvPr id="27" name="テキスト ボックス 26"/>
          <p:cNvSpPr txBox="1"/>
          <p:nvPr/>
        </p:nvSpPr>
        <p:spPr>
          <a:xfrm>
            <a:off x="3851920" y="825071"/>
            <a:ext cx="2026517" cy="369332"/>
          </a:xfrm>
          <a:prstGeom prst="rect">
            <a:avLst/>
          </a:prstGeom>
          <a:noFill/>
        </p:spPr>
        <p:txBody>
          <a:bodyPr wrap="none" rtlCol="0">
            <a:spAutoFit/>
          </a:bodyPr>
          <a:lstStyle/>
          <a:p>
            <a:r>
              <a:rPr lang="ja-JP" altLang="en-US" dirty="0"/>
              <a:t>少量</a:t>
            </a:r>
            <a:r>
              <a:rPr kumimoji="1" lang="ja-JP" altLang="en-US" dirty="0"/>
              <a:t>のデータセット</a:t>
            </a:r>
          </a:p>
        </p:txBody>
      </p:sp>
      <p:sp>
        <p:nvSpPr>
          <p:cNvPr id="28" name="右大かっこ 27"/>
          <p:cNvSpPr/>
          <p:nvPr/>
        </p:nvSpPr>
        <p:spPr>
          <a:xfrm>
            <a:off x="5881645" y="2831069"/>
            <a:ext cx="45719" cy="1531806"/>
          </a:xfrm>
          <a:prstGeom prst="righ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テキスト ボックス 28"/>
          <p:cNvSpPr txBox="1"/>
          <p:nvPr/>
        </p:nvSpPr>
        <p:spPr>
          <a:xfrm>
            <a:off x="6296297" y="3308058"/>
            <a:ext cx="1829347" cy="369332"/>
          </a:xfrm>
          <a:prstGeom prst="rect">
            <a:avLst/>
          </a:prstGeom>
          <a:noFill/>
        </p:spPr>
        <p:txBody>
          <a:bodyPr wrap="none" rtlCol="0">
            <a:spAutoFit/>
          </a:bodyPr>
          <a:lstStyle/>
          <a:p>
            <a:r>
              <a:rPr kumimoji="1" lang="ja-JP" altLang="en-US" dirty="0"/>
              <a:t>１層と２層は固定</a:t>
            </a:r>
          </a:p>
        </p:txBody>
      </p:sp>
      <p:sp>
        <p:nvSpPr>
          <p:cNvPr id="30" name="テキスト ボックス 29"/>
          <p:cNvSpPr txBox="1"/>
          <p:nvPr/>
        </p:nvSpPr>
        <p:spPr>
          <a:xfrm>
            <a:off x="6228184" y="4509120"/>
            <a:ext cx="2319866" cy="369332"/>
          </a:xfrm>
          <a:prstGeom prst="rect">
            <a:avLst/>
          </a:prstGeom>
          <a:noFill/>
        </p:spPr>
        <p:txBody>
          <a:bodyPr wrap="none" rtlCol="0">
            <a:spAutoFit/>
          </a:bodyPr>
          <a:lstStyle/>
          <a:p>
            <a:r>
              <a:rPr lang="ja-JP" altLang="en-US" dirty="0"/>
              <a:t>３</a:t>
            </a:r>
            <a:r>
              <a:rPr kumimoji="1" lang="ja-JP" altLang="en-US" dirty="0"/>
              <a:t>層のみ学習しなおす</a:t>
            </a:r>
          </a:p>
        </p:txBody>
      </p:sp>
      <p:sp>
        <p:nvSpPr>
          <p:cNvPr id="31" name="右矢印 30"/>
          <p:cNvSpPr/>
          <p:nvPr/>
        </p:nvSpPr>
        <p:spPr>
          <a:xfrm>
            <a:off x="2708901" y="2911487"/>
            <a:ext cx="956044" cy="1237228"/>
          </a:xfrm>
          <a:prstGeom prst="rightArrow">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dirty="0"/>
              <a:t>転移</a:t>
            </a:r>
          </a:p>
        </p:txBody>
      </p:sp>
      <p:sp>
        <p:nvSpPr>
          <p:cNvPr id="32" name="テキスト ボックス 31"/>
          <p:cNvSpPr txBox="1"/>
          <p:nvPr/>
        </p:nvSpPr>
        <p:spPr>
          <a:xfrm>
            <a:off x="26398" y="5716148"/>
            <a:ext cx="441146" cy="400110"/>
          </a:xfrm>
          <a:prstGeom prst="rect">
            <a:avLst/>
          </a:prstGeom>
          <a:noFill/>
        </p:spPr>
        <p:txBody>
          <a:bodyPr wrap="none" rtlCol="0">
            <a:spAutoFit/>
          </a:bodyPr>
          <a:lstStyle/>
          <a:p>
            <a:r>
              <a:rPr kumimoji="1" lang="ja-JP" altLang="en-US" sz="2000" dirty="0"/>
              <a:t>上</a:t>
            </a:r>
          </a:p>
        </p:txBody>
      </p:sp>
      <p:sp>
        <p:nvSpPr>
          <p:cNvPr id="33" name="テキスト ボックス 32"/>
          <p:cNvSpPr txBox="1"/>
          <p:nvPr/>
        </p:nvSpPr>
        <p:spPr>
          <a:xfrm>
            <a:off x="26398" y="1945529"/>
            <a:ext cx="441146" cy="400110"/>
          </a:xfrm>
          <a:prstGeom prst="rect">
            <a:avLst/>
          </a:prstGeom>
          <a:noFill/>
        </p:spPr>
        <p:txBody>
          <a:bodyPr wrap="none" rtlCol="0">
            <a:spAutoFit/>
          </a:bodyPr>
          <a:lstStyle/>
          <a:p>
            <a:r>
              <a:rPr lang="ja-JP" altLang="en-US" sz="2000" dirty="0"/>
              <a:t>下</a:t>
            </a:r>
            <a:endParaRPr lang="en-US" altLang="ja-JP" sz="2000" dirty="0"/>
          </a:p>
        </p:txBody>
      </p:sp>
    </p:spTree>
    <p:extLst>
      <p:ext uri="{BB962C8B-B14F-4D97-AF65-F5344CB8AC3E}">
        <p14:creationId xmlns:p14="http://schemas.microsoft.com/office/powerpoint/2010/main" val="3117113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3457668" y="4955508"/>
            <a:ext cx="5580620" cy="1083782"/>
          </a:xfrm>
          <a:prstGeom prst="roundRect">
            <a:avLst>
              <a:gd name="adj" fmla="val 491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6" name="角丸四角形 5"/>
          <p:cNvSpPr/>
          <p:nvPr/>
        </p:nvSpPr>
        <p:spPr>
          <a:xfrm>
            <a:off x="3446875" y="908720"/>
            <a:ext cx="5580620" cy="3735415"/>
          </a:xfrm>
          <a:prstGeom prst="roundRect">
            <a:avLst>
              <a:gd name="adj" fmla="val 4917"/>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 name="タイトル 1"/>
          <p:cNvSpPr>
            <a:spLocks noGrp="1"/>
          </p:cNvSpPr>
          <p:nvPr>
            <p:ph type="title"/>
          </p:nvPr>
        </p:nvSpPr>
        <p:spPr/>
        <p:txBody>
          <a:bodyPr/>
          <a:lstStyle/>
          <a:p>
            <a:r>
              <a:rPr kumimoji="1" lang="ja-JP" altLang="en-US" dirty="0"/>
              <a:t>研究開発に置き換えると</a:t>
            </a:r>
          </a:p>
        </p:txBody>
      </p:sp>
      <p:pic>
        <p:nvPicPr>
          <p:cNvPr id="3" name="Picture 2" descr="https://camo.qiitausercontent.com/d8828b63c72cdc2679308546970f2f31d97ba395/68747470733a2f2f71696974612d696d6167652d73746f72652e73332e616d617a6f6e6177732e636f6d2f302f3133303138312f63636434323039652d353861392d663366622d356565322d3466623734623638353734322e706e6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505" y="1021910"/>
            <a:ext cx="3435195" cy="279031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a:xfrm>
            <a:off x="3551700" y="1018936"/>
            <a:ext cx="5554726" cy="5016758"/>
          </a:xfrm>
          <a:prstGeom prst="rect">
            <a:avLst/>
          </a:prstGeom>
          <a:noFill/>
        </p:spPr>
        <p:txBody>
          <a:bodyPr wrap="none" rtlCol="0">
            <a:spAutoFit/>
          </a:bodyPr>
          <a:lstStyle/>
          <a:p>
            <a:r>
              <a:rPr kumimoji="1" lang="ja-JP" altLang="en-US" sz="2000" dirty="0">
                <a:solidFill>
                  <a:schemeClr val="accent4">
                    <a:lumMod val="50000"/>
                  </a:schemeClr>
                </a:solidFill>
              </a:rPr>
              <a:t>パターン</a:t>
            </a:r>
            <a:r>
              <a:rPr kumimoji="1" lang="en-US" altLang="ja-JP" sz="2000" dirty="0">
                <a:solidFill>
                  <a:schemeClr val="accent4">
                    <a:lumMod val="50000"/>
                  </a:schemeClr>
                </a:solidFill>
              </a:rPr>
              <a:t>A</a:t>
            </a:r>
          </a:p>
          <a:p>
            <a:r>
              <a:rPr lang="ja-JP" altLang="en-US" sz="2000" dirty="0"/>
              <a:t>　日頃からコスト（時間・人）をかけて</a:t>
            </a:r>
            <a:endParaRPr lang="en-US" altLang="ja-JP" sz="2000" dirty="0"/>
          </a:p>
          <a:p>
            <a:r>
              <a:rPr lang="ja-JP" altLang="en-US" sz="2000" dirty="0"/>
              <a:t>検討・評価・解析している課題</a:t>
            </a:r>
            <a:endParaRPr lang="en-US" altLang="ja-JP" sz="2000" dirty="0"/>
          </a:p>
          <a:p>
            <a:r>
              <a:rPr lang="ja-JP" altLang="en-US" sz="2000" dirty="0"/>
              <a:t>機械学習の精度が向上すれば、研究コスト削減</a:t>
            </a:r>
            <a:endParaRPr lang="en-US" altLang="ja-JP" sz="2000" dirty="0"/>
          </a:p>
          <a:p>
            <a:endParaRPr kumimoji="1" lang="en-US" altLang="ja-JP" sz="2000" dirty="0"/>
          </a:p>
          <a:p>
            <a:pPr algn="ctr"/>
            <a:r>
              <a:rPr lang="ja-JP" altLang="en-US" sz="2000" b="1" dirty="0">
                <a:solidFill>
                  <a:srgbClr val="FF0000"/>
                </a:solidFill>
              </a:rPr>
              <a:t>普段から時間をかけているテーマに機械学習を</a:t>
            </a:r>
            <a:endParaRPr kumimoji="1" lang="en-US" altLang="ja-JP" sz="2000" b="1" dirty="0">
              <a:solidFill>
                <a:srgbClr val="FF0000"/>
              </a:solidFill>
            </a:endParaRPr>
          </a:p>
          <a:p>
            <a:endParaRPr kumimoji="1" lang="en-US" altLang="ja-JP" sz="2000" dirty="0"/>
          </a:p>
          <a:p>
            <a:r>
              <a:rPr lang="ja-JP" altLang="en-US" sz="2000" dirty="0"/>
              <a:t>例：</a:t>
            </a:r>
            <a:endParaRPr lang="en-US" altLang="ja-JP" sz="2000" dirty="0"/>
          </a:p>
          <a:p>
            <a:r>
              <a:rPr kumimoji="1" lang="ja-JP" altLang="en-US" sz="2000" dirty="0"/>
              <a:t>生産の条件出し</a:t>
            </a:r>
            <a:endParaRPr kumimoji="1" lang="en-US" altLang="ja-JP" sz="2000" dirty="0"/>
          </a:p>
          <a:p>
            <a:r>
              <a:rPr kumimoji="1" lang="ja-JP" altLang="en-US" sz="2000" dirty="0"/>
              <a:t>分析画像の同定・加工</a:t>
            </a:r>
            <a:endParaRPr kumimoji="1" lang="en-US" altLang="ja-JP" sz="2000" dirty="0"/>
          </a:p>
          <a:p>
            <a:r>
              <a:rPr lang="ja-JP" altLang="en-US" sz="2000" dirty="0"/>
              <a:t>２時間要する</a:t>
            </a:r>
            <a:r>
              <a:rPr lang="en-US" altLang="ja-JP" sz="2000" dirty="0"/>
              <a:t>XRD</a:t>
            </a:r>
            <a:r>
              <a:rPr lang="ja-JP" altLang="en-US" sz="2000" dirty="0"/>
              <a:t>を１０分のラフ測定から予測</a:t>
            </a:r>
            <a:endParaRPr lang="en-US" altLang="ja-JP" sz="2000" dirty="0"/>
          </a:p>
          <a:p>
            <a:endParaRPr lang="en-US" altLang="ja-JP" sz="2000" dirty="0"/>
          </a:p>
          <a:p>
            <a:endParaRPr lang="en-US" altLang="ja-JP" sz="2000" dirty="0"/>
          </a:p>
          <a:p>
            <a:r>
              <a:rPr kumimoji="1" lang="ja-JP" altLang="en-US" sz="2000" dirty="0">
                <a:solidFill>
                  <a:schemeClr val="accent4">
                    <a:lumMod val="50000"/>
                  </a:schemeClr>
                </a:solidFill>
              </a:rPr>
              <a:t>パターン</a:t>
            </a:r>
            <a:r>
              <a:rPr kumimoji="1" lang="en-US" altLang="ja-JP" sz="2000" dirty="0">
                <a:solidFill>
                  <a:schemeClr val="accent4">
                    <a:lumMod val="50000"/>
                  </a:schemeClr>
                </a:solidFill>
              </a:rPr>
              <a:t>B</a:t>
            </a:r>
          </a:p>
          <a:p>
            <a:r>
              <a:rPr lang="ja-JP" altLang="en-US" sz="2000" dirty="0"/>
              <a:t>　これまで検討すらしていなかったテーマに対して</a:t>
            </a:r>
            <a:endParaRPr lang="en-US" altLang="ja-JP" sz="2000" dirty="0"/>
          </a:p>
          <a:p>
            <a:r>
              <a:rPr lang="ja-JP" altLang="en-US" sz="2000" dirty="0"/>
              <a:t>機械学習で「</a:t>
            </a:r>
            <a:r>
              <a:rPr lang="ja-JP" altLang="en-US" sz="2000" dirty="0">
                <a:solidFill>
                  <a:srgbClr val="FF0000"/>
                </a:solidFill>
              </a:rPr>
              <a:t>なにか</a:t>
            </a:r>
            <a:r>
              <a:rPr lang="ja-JP" altLang="en-US" sz="2000" dirty="0"/>
              <a:t>」を探しにいく</a:t>
            </a:r>
            <a:endParaRPr lang="en-US" altLang="ja-JP" sz="2000" dirty="0"/>
          </a:p>
        </p:txBody>
      </p:sp>
      <p:sp>
        <p:nvSpPr>
          <p:cNvPr id="5" name="テキスト ボックス 4"/>
          <p:cNvSpPr txBox="1"/>
          <p:nvPr/>
        </p:nvSpPr>
        <p:spPr>
          <a:xfrm>
            <a:off x="161510" y="1021910"/>
            <a:ext cx="492443" cy="276999"/>
          </a:xfrm>
          <a:prstGeom prst="rect">
            <a:avLst/>
          </a:prstGeom>
          <a:solidFill>
            <a:schemeClr val="bg1"/>
          </a:solidFill>
        </p:spPr>
        <p:txBody>
          <a:bodyPr wrap="none" rtlCol="0">
            <a:spAutoFit/>
          </a:bodyPr>
          <a:lstStyle/>
          <a:p>
            <a:r>
              <a:rPr lang="ja-JP" altLang="en-US" sz="1200" b="1" dirty="0">
                <a:solidFill>
                  <a:srgbClr val="FF0000"/>
                </a:solidFill>
              </a:rPr>
              <a:t>成果</a:t>
            </a:r>
            <a:endParaRPr kumimoji="1" lang="en-US" altLang="ja-JP" sz="1200" b="1" dirty="0">
              <a:solidFill>
                <a:srgbClr val="FF0000"/>
              </a:solidFill>
            </a:endParaRPr>
          </a:p>
        </p:txBody>
      </p:sp>
      <p:sp>
        <p:nvSpPr>
          <p:cNvPr id="7" name="テキスト ボックス 6"/>
          <p:cNvSpPr txBox="1"/>
          <p:nvPr/>
        </p:nvSpPr>
        <p:spPr>
          <a:xfrm>
            <a:off x="323528" y="6309320"/>
            <a:ext cx="45719" cy="400110"/>
          </a:xfrm>
          <a:prstGeom prst="rect">
            <a:avLst/>
          </a:prstGeom>
          <a:noFill/>
        </p:spPr>
        <p:txBody>
          <a:bodyPr wrap="square" rtlCol="0">
            <a:spAutoFit/>
          </a:bodyPr>
          <a:lstStyle/>
          <a:p>
            <a:r>
              <a:rPr kumimoji="1" lang="ja-JP" altLang="en-US" sz="2000" dirty="0"/>
              <a:t>　</a:t>
            </a:r>
          </a:p>
        </p:txBody>
      </p:sp>
      <p:sp>
        <p:nvSpPr>
          <p:cNvPr id="8" name="テキスト ボックス 7"/>
          <p:cNvSpPr txBox="1"/>
          <p:nvPr/>
        </p:nvSpPr>
        <p:spPr>
          <a:xfrm>
            <a:off x="161510" y="6252700"/>
            <a:ext cx="8771953" cy="46166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kumimoji="1" lang="ja-JP" altLang="en-US" sz="2400" dirty="0"/>
              <a:t>パターン</a:t>
            </a:r>
            <a:r>
              <a:rPr kumimoji="1" lang="en-US" altLang="ja-JP" sz="2400" dirty="0"/>
              <a:t>B</a:t>
            </a:r>
            <a:r>
              <a:rPr lang="ja-JP" altLang="en-US" sz="2400" dirty="0"/>
              <a:t>が必ずしも悪いわけではないが、失敗する可能性が高い</a:t>
            </a:r>
            <a:endParaRPr kumimoji="1" lang="ja-JP" altLang="en-US" sz="2400" dirty="0"/>
          </a:p>
        </p:txBody>
      </p:sp>
    </p:spTree>
    <p:extLst>
      <p:ext uri="{BB962C8B-B14F-4D97-AF65-F5344CB8AC3E}">
        <p14:creationId xmlns:p14="http://schemas.microsoft.com/office/powerpoint/2010/main" val="1462451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転移学習</a:t>
            </a:r>
          </a:p>
        </p:txBody>
      </p:sp>
      <p:sp>
        <p:nvSpPr>
          <p:cNvPr id="3" name="テキスト ボックス 2"/>
          <p:cNvSpPr txBox="1"/>
          <p:nvPr/>
        </p:nvSpPr>
        <p:spPr>
          <a:xfrm>
            <a:off x="1304525" y="4779150"/>
            <a:ext cx="6317939" cy="707886"/>
          </a:xfrm>
          <a:prstGeom prst="rect">
            <a:avLst/>
          </a:prstGeom>
          <a:noFill/>
          <a:ln>
            <a:solidFill>
              <a:schemeClr val="tx1"/>
            </a:solidFill>
            <a:prstDash val="sysDot"/>
          </a:ln>
        </p:spPr>
        <p:txBody>
          <a:bodyPr wrap="square" rtlCol="0">
            <a:spAutoFit/>
          </a:bodyPr>
          <a:lstStyle/>
          <a:p>
            <a:r>
              <a:rPr kumimoji="1" lang="ja-JP" altLang="en-US" sz="2000" dirty="0"/>
              <a:t>テニス経験者がバドミントンをすると上達が早い</a:t>
            </a:r>
            <a:endParaRPr kumimoji="1" lang="en-US" altLang="ja-JP" sz="2000" dirty="0"/>
          </a:p>
          <a:p>
            <a:r>
              <a:rPr kumimoji="1" lang="ja-JP" altLang="en-US" sz="2000" dirty="0"/>
              <a:t>バスケは似ていないので、あまり役立たない</a:t>
            </a:r>
          </a:p>
        </p:txBody>
      </p:sp>
      <p:sp>
        <p:nvSpPr>
          <p:cNvPr id="4" name="テキスト ボックス 3"/>
          <p:cNvSpPr txBox="1"/>
          <p:nvPr/>
        </p:nvSpPr>
        <p:spPr>
          <a:xfrm>
            <a:off x="521550" y="863715"/>
            <a:ext cx="7883890" cy="5632311"/>
          </a:xfrm>
          <a:prstGeom prst="rect">
            <a:avLst/>
          </a:prstGeom>
          <a:noFill/>
        </p:spPr>
        <p:txBody>
          <a:bodyPr wrap="none" rtlCol="0">
            <a:spAutoFit/>
          </a:bodyPr>
          <a:lstStyle/>
          <a:p>
            <a:r>
              <a:rPr kumimoji="1" lang="ja-JP" altLang="en-US" sz="2000" dirty="0"/>
              <a:t>ガラスの組成と融点に関するデータセットは１万件存在している</a:t>
            </a:r>
            <a:r>
              <a:rPr lang="ja-JP" altLang="en-US" sz="2000" dirty="0"/>
              <a:t>が</a:t>
            </a:r>
            <a:endParaRPr lang="en-US" altLang="ja-JP" sz="2000" dirty="0"/>
          </a:p>
          <a:p>
            <a:r>
              <a:rPr kumimoji="1" lang="ja-JP" altLang="en-US" sz="2000" dirty="0"/>
              <a:t>ガラスの組成と粘度に関するデータセットは１００件しかない</a:t>
            </a:r>
            <a:endParaRPr kumimoji="1" lang="en-US" altLang="ja-JP" sz="2000" dirty="0"/>
          </a:p>
          <a:p>
            <a:endParaRPr lang="en-US" altLang="ja-JP" sz="2000" dirty="0"/>
          </a:p>
          <a:p>
            <a:r>
              <a:rPr kumimoji="1" lang="ja-JP" altLang="en-US" sz="2000" dirty="0"/>
              <a:t>１００件のデータでは精度よく学習できない場合に</a:t>
            </a:r>
            <a:endParaRPr kumimoji="1" lang="en-US" altLang="ja-JP" sz="2000" dirty="0"/>
          </a:p>
          <a:p>
            <a:endParaRPr lang="en-US" altLang="ja-JP" sz="2000" dirty="0"/>
          </a:p>
          <a:p>
            <a:r>
              <a:rPr lang="ja-JP" altLang="en-US" sz="2000" dirty="0"/>
              <a:t>①「</a:t>
            </a:r>
            <a:r>
              <a:rPr kumimoji="1" lang="ja-JP" altLang="en-US" sz="2000" dirty="0"/>
              <a:t>組成－融点」についてディープラーニングモデルを構築</a:t>
            </a:r>
            <a:endParaRPr kumimoji="1" lang="en-US" altLang="ja-JP" sz="2000" dirty="0"/>
          </a:p>
          <a:p>
            <a:r>
              <a:rPr lang="ja-JP" altLang="en-US" sz="2000" dirty="0"/>
              <a:t>　入力に近い層は組成の特徴量を抽出する層になることが知られている</a:t>
            </a:r>
            <a:endParaRPr lang="en-US" altLang="ja-JP" sz="2000" dirty="0"/>
          </a:p>
          <a:p>
            <a:endParaRPr lang="en-US" altLang="ja-JP" sz="2000" dirty="0"/>
          </a:p>
          <a:p>
            <a:r>
              <a:rPr lang="ja-JP" altLang="en-US" sz="2000" dirty="0"/>
              <a:t>②入力に近い層の重みづけを利用し、「組成</a:t>
            </a:r>
            <a:r>
              <a:rPr lang="ja-JP" altLang="en-US" sz="2000" dirty="0" err="1"/>
              <a:t>ー</a:t>
            </a:r>
            <a:r>
              <a:rPr lang="ja-JP" altLang="en-US" sz="2000" dirty="0"/>
              <a:t>粘度」について再学習</a:t>
            </a:r>
            <a:endParaRPr lang="en-US" altLang="ja-JP" sz="2000" dirty="0"/>
          </a:p>
          <a:p>
            <a:endParaRPr lang="en-US" altLang="ja-JP" sz="2000" dirty="0"/>
          </a:p>
          <a:p>
            <a:r>
              <a:rPr lang="ja-JP" altLang="en-US" sz="2000" dirty="0"/>
              <a:t>＊学習時間を短縮できる</a:t>
            </a:r>
            <a:endParaRPr lang="en-US" altLang="ja-JP" sz="2000" dirty="0"/>
          </a:p>
          <a:p>
            <a:r>
              <a:rPr lang="ja-JP" altLang="en-US" sz="2000" dirty="0"/>
              <a:t>＊少ないデータセットでも高精度を実現できる</a:t>
            </a:r>
            <a:endParaRPr lang="en-US" altLang="ja-JP" sz="2000" dirty="0"/>
          </a:p>
          <a:p>
            <a:endParaRPr lang="en-US" altLang="ja-JP" sz="2000" dirty="0"/>
          </a:p>
          <a:p>
            <a:endParaRPr lang="en-US" altLang="ja-JP" sz="2000" dirty="0"/>
          </a:p>
          <a:p>
            <a:endParaRPr lang="en-US" altLang="ja-JP" sz="2000" dirty="0"/>
          </a:p>
          <a:p>
            <a:pPr algn="ctr"/>
            <a:endParaRPr lang="en-US" altLang="ja-JP" sz="2000" dirty="0"/>
          </a:p>
          <a:p>
            <a:pPr algn="ctr"/>
            <a:r>
              <a:rPr lang="ja-JP" altLang="en-US" sz="2000" b="1" dirty="0"/>
              <a:t>データ数が少ない科学分野</a:t>
            </a:r>
            <a:r>
              <a:rPr lang="ja-JP" altLang="en-US" sz="2000" dirty="0"/>
              <a:t>における機械学習では</a:t>
            </a:r>
            <a:r>
              <a:rPr lang="ja-JP" altLang="en-US" sz="2000" dirty="0">
                <a:solidFill>
                  <a:srgbClr val="FF0000"/>
                </a:solidFill>
              </a:rPr>
              <a:t>必須の技術</a:t>
            </a:r>
            <a:endParaRPr lang="en-US" altLang="ja-JP" sz="2000" dirty="0">
              <a:solidFill>
                <a:srgbClr val="FF0000"/>
              </a:solidFill>
            </a:endParaRPr>
          </a:p>
          <a:p>
            <a:pPr algn="ctr"/>
            <a:r>
              <a:rPr lang="ja-JP" altLang="en-US" sz="2000" dirty="0">
                <a:solidFill>
                  <a:srgbClr val="FF0000"/>
                </a:solidFill>
              </a:rPr>
              <a:t>科学分野で利用している実例</a:t>
            </a:r>
            <a:r>
              <a:rPr lang="ja-JP" altLang="en-US" sz="2000" dirty="0"/>
              <a:t>はほとんどない</a:t>
            </a:r>
            <a:endParaRPr lang="en-US" altLang="ja-JP" sz="2000" dirty="0"/>
          </a:p>
        </p:txBody>
      </p:sp>
    </p:spTree>
    <p:extLst>
      <p:ext uri="{BB962C8B-B14F-4D97-AF65-F5344CB8AC3E}">
        <p14:creationId xmlns:p14="http://schemas.microsoft.com/office/powerpoint/2010/main" val="1657326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プログラミングの流れ</a:t>
            </a:r>
          </a:p>
        </p:txBody>
      </p:sp>
      <p:sp>
        <p:nvSpPr>
          <p:cNvPr id="3" name="角丸四角形 2"/>
          <p:cNvSpPr/>
          <p:nvPr/>
        </p:nvSpPr>
        <p:spPr>
          <a:xfrm>
            <a:off x="2546775" y="863715"/>
            <a:ext cx="5535615" cy="5850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ディープラーニングモデルを作成</a:t>
            </a:r>
          </a:p>
        </p:txBody>
      </p:sp>
      <p:sp>
        <p:nvSpPr>
          <p:cNvPr id="4" name="角丸四角形 3"/>
          <p:cNvSpPr/>
          <p:nvPr/>
        </p:nvSpPr>
        <p:spPr>
          <a:xfrm>
            <a:off x="2546775" y="1763815"/>
            <a:ext cx="5535615" cy="5850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データセット①について訓練</a:t>
            </a:r>
          </a:p>
        </p:txBody>
      </p:sp>
      <p:sp>
        <p:nvSpPr>
          <p:cNvPr id="5" name="角丸四角形 4"/>
          <p:cNvSpPr/>
          <p:nvPr/>
        </p:nvSpPr>
        <p:spPr>
          <a:xfrm>
            <a:off x="2546775" y="2708920"/>
            <a:ext cx="5535615" cy="5850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モデルを保存</a:t>
            </a:r>
          </a:p>
        </p:txBody>
      </p:sp>
      <p:sp>
        <p:nvSpPr>
          <p:cNvPr id="6" name="角丸四角形 5"/>
          <p:cNvSpPr/>
          <p:nvPr/>
        </p:nvSpPr>
        <p:spPr>
          <a:xfrm>
            <a:off x="2546775" y="4014065"/>
            <a:ext cx="5535615" cy="5850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モデルを読み込み</a:t>
            </a:r>
          </a:p>
        </p:txBody>
      </p:sp>
      <p:sp>
        <p:nvSpPr>
          <p:cNvPr id="7" name="左中かっこ 6"/>
          <p:cNvSpPr/>
          <p:nvPr/>
        </p:nvSpPr>
        <p:spPr>
          <a:xfrm>
            <a:off x="2141730" y="863715"/>
            <a:ext cx="135015" cy="274530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p:cNvSpPr txBox="1"/>
          <p:nvPr/>
        </p:nvSpPr>
        <p:spPr>
          <a:xfrm>
            <a:off x="206515" y="2036312"/>
            <a:ext cx="1587294" cy="400110"/>
          </a:xfrm>
          <a:prstGeom prst="rect">
            <a:avLst/>
          </a:prstGeom>
          <a:noFill/>
        </p:spPr>
        <p:txBody>
          <a:bodyPr wrap="none" rtlCol="0">
            <a:spAutoFit/>
          </a:bodyPr>
          <a:lstStyle/>
          <a:p>
            <a:r>
              <a:rPr kumimoji="1" lang="ja-JP" altLang="en-US" sz="2000" dirty="0"/>
              <a:t>プログラム⓵</a:t>
            </a:r>
          </a:p>
        </p:txBody>
      </p:sp>
      <p:sp>
        <p:nvSpPr>
          <p:cNvPr id="9" name="角丸四角形 8"/>
          <p:cNvSpPr/>
          <p:nvPr/>
        </p:nvSpPr>
        <p:spPr>
          <a:xfrm>
            <a:off x="2546775" y="4810043"/>
            <a:ext cx="5535615" cy="5850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モデルの上層を固定</a:t>
            </a:r>
          </a:p>
        </p:txBody>
      </p:sp>
      <p:sp>
        <p:nvSpPr>
          <p:cNvPr id="10" name="角丸四角形 9"/>
          <p:cNvSpPr/>
          <p:nvPr/>
        </p:nvSpPr>
        <p:spPr>
          <a:xfrm>
            <a:off x="2546775" y="5724255"/>
            <a:ext cx="5535615" cy="58506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データセット②を用いてモデルの下層のみを訓練</a:t>
            </a:r>
            <a:endParaRPr kumimoji="1" lang="ja-JP" altLang="en-US" dirty="0"/>
          </a:p>
        </p:txBody>
      </p:sp>
      <p:sp>
        <p:nvSpPr>
          <p:cNvPr id="11" name="左中かっこ 10"/>
          <p:cNvSpPr/>
          <p:nvPr/>
        </p:nvSpPr>
        <p:spPr>
          <a:xfrm>
            <a:off x="2141730" y="3822401"/>
            <a:ext cx="135015" cy="274530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p:cNvSpPr txBox="1"/>
          <p:nvPr/>
        </p:nvSpPr>
        <p:spPr>
          <a:xfrm>
            <a:off x="206515" y="4994998"/>
            <a:ext cx="1587294" cy="400110"/>
          </a:xfrm>
          <a:prstGeom prst="rect">
            <a:avLst/>
          </a:prstGeom>
          <a:noFill/>
        </p:spPr>
        <p:txBody>
          <a:bodyPr wrap="none" rtlCol="0">
            <a:spAutoFit/>
          </a:bodyPr>
          <a:lstStyle/>
          <a:p>
            <a:r>
              <a:rPr kumimoji="1" lang="ja-JP" altLang="en-US" sz="2000" dirty="0"/>
              <a:t>プログラム②</a:t>
            </a:r>
          </a:p>
        </p:txBody>
      </p:sp>
    </p:spTree>
    <p:extLst>
      <p:ext uri="{BB962C8B-B14F-4D97-AF65-F5344CB8AC3E}">
        <p14:creationId xmlns:p14="http://schemas.microsoft.com/office/powerpoint/2010/main" val="3722666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転移学習の考え方</a:t>
            </a:r>
            <a:endParaRPr kumimoji="1" lang="ja-JP" altLang="en-US" dirty="0"/>
          </a:p>
        </p:txBody>
      </p:sp>
      <p:sp>
        <p:nvSpPr>
          <p:cNvPr id="3" name="角丸四角形 2"/>
          <p:cNvSpPr/>
          <p:nvPr/>
        </p:nvSpPr>
        <p:spPr>
          <a:xfrm>
            <a:off x="323528" y="953725"/>
            <a:ext cx="5535615" cy="504056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ディープラーニングモデルを作成</a:t>
            </a:r>
            <a:endParaRPr lang="en-US" altLang="ja-JP" dirty="0"/>
          </a:p>
          <a:p>
            <a:r>
              <a:rPr lang="en-US" altLang="ja-JP" dirty="0"/>
              <a:t>model_1 =Sequential()</a:t>
            </a:r>
          </a:p>
          <a:p>
            <a:r>
              <a:rPr lang="en-US" altLang="ja-JP" dirty="0"/>
              <a:t>model_1.add(</a:t>
            </a:r>
            <a:r>
              <a:rPr lang="en-US" altLang="ja-JP" dirty="0" err="1"/>
              <a:t>InputLayer</a:t>
            </a:r>
            <a:r>
              <a:rPr lang="en-US" altLang="ja-JP" dirty="0"/>
              <a:t>(</a:t>
            </a:r>
            <a:r>
              <a:rPr lang="en-US" altLang="ja-JP" dirty="0" err="1"/>
              <a:t>input_shape</a:t>
            </a:r>
            <a:r>
              <a:rPr lang="en-US" altLang="ja-JP" dirty="0"/>
              <a:t>=(16,)))</a:t>
            </a:r>
          </a:p>
          <a:p>
            <a:r>
              <a:rPr lang="en-US" altLang="ja-JP" dirty="0"/>
              <a:t>model_1.add(Dense(128))</a:t>
            </a:r>
          </a:p>
          <a:p>
            <a:r>
              <a:rPr lang="en-US" altLang="ja-JP" dirty="0"/>
              <a:t>model_1.add(Dense(128))</a:t>
            </a:r>
          </a:p>
          <a:p>
            <a:r>
              <a:rPr lang="en-US" altLang="ja-JP" dirty="0"/>
              <a:t>model_1.add(Dense(128))</a:t>
            </a:r>
          </a:p>
          <a:p>
            <a:r>
              <a:rPr lang="en-US" altLang="ja-JP" dirty="0"/>
              <a:t>model_1.add(Dense(1))</a:t>
            </a:r>
          </a:p>
          <a:p>
            <a:pPr algn="ctr"/>
            <a:endParaRPr kumimoji="1" lang="en-US" altLang="ja-JP" dirty="0"/>
          </a:p>
          <a:p>
            <a:pPr algn="ctr"/>
            <a:endParaRPr lang="en-US" altLang="ja-JP" dirty="0"/>
          </a:p>
          <a:p>
            <a:r>
              <a:rPr lang="en-US" altLang="ja-JP" dirty="0"/>
              <a:t>model_1.compile(loss='</a:t>
            </a:r>
            <a:r>
              <a:rPr lang="en-US" altLang="ja-JP" dirty="0" err="1"/>
              <a:t>mse</a:t>
            </a:r>
            <a:r>
              <a:rPr lang="en-US" altLang="ja-JP" dirty="0"/>
              <a:t>',</a:t>
            </a:r>
          </a:p>
          <a:p>
            <a:r>
              <a:rPr lang="en-US" altLang="ja-JP" dirty="0"/>
              <a:t>              optimizer=</a:t>
            </a:r>
            <a:r>
              <a:rPr lang="en-US" altLang="ja-JP" dirty="0" err="1"/>
              <a:t>keras.optimizers.Adam</a:t>
            </a:r>
            <a:r>
              <a:rPr lang="en-US" altLang="ja-JP" dirty="0"/>
              <a:t>(),</a:t>
            </a:r>
          </a:p>
          <a:p>
            <a:r>
              <a:rPr lang="en-US" altLang="ja-JP" dirty="0"/>
              <a:t>              metrics=['accuracy'])</a:t>
            </a:r>
            <a:endParaRPr kumimoji="1" lang="en-US" altLang="ja-JP" dirty="0"/>
          </a:p>
          <a:p>
            <a:pPr algn="ctr"/>
            <a:endParaRPr lang="en-US" altLang="ja-JP" dirty="0"/>
          </a:p>
          <a:p>
            <a:pPr algn="ctr"/>
            <a:endParaRPr kumimoji="1" lang="en-US" altLang="ja-JP" dirty="0"/>
          </a:p>
          <a:p>
            <a:pPr algn="ctr"/>
            <a:endParaRPr kumimoji="1" lang="ja-JP" altLang="en-US" dirty="0"/>
          </a:p>
        </p:txBody>
      </p:sp>
      <p:sp>
        <p:nvSpPr>
          <p:cNvPr id="4" name="テキスト ボックス 3"/>
          <p:cNvSpPr txBox="1"/>
          <p:nvPr/>
        </p:nvSpPr>
        <p:spPr>
          <a:xfrm>
            <a:off x="6057165" y="1898830"/>
            <a:ext cx="2653290" cy="2554545"/>
          </a:xfrm>
          <a:prstGeom prst="rect">
            <a:avLst/>
          </a:prstGeom>
          <a:noFill/>
        </p:spPr>
        <p:txBody>
          <a:bodyPr wrap="none" rtlCol="0">
            <a:spAutoFit/>
          </a:bodyPr>
          <a:lstStyle/>
          <a:p>
            <a:r>
              <a:rPr lang="ja-JP" altLang="en-US" sz="2000" dirty="0"/>
              <a:t>入力変数</a:t>
            </a:r>
            <a:r>
              <a:rPr lang="en-US" altLang="ja-JP" sz="2000" dirty="0">
                <a:solidFill>
                  <a:srgbClr val="FF0000"/>
                </a:solidFill>
              </a:rPr>
              <a:t>16</a:t>
            </a:r>
            <a:r>
              <a:rPr lang="ja-JP" altLang="en-US" sz="2000" dirty="0"/>
              <a:t>組成</a:t>
            </a:r>
            <a:endParaRPr lang="en-US" altLang="ja-JP" sz="2000" dirty="0"/>
          </a:p>
          <a:p>
            <a:r>
              <a:rPr lang="ja-JP" altLang="en-US" sz="2000" dirty="0"/>
              <a:t>中間層</a:t>
            </a:r>
            <a:r>
              <a:rPr lang="en-US" altLang="ja-JP" sz="2000" dirty="0"/>
              <a:t>128</a:t>
            </a:r>
            <a:r>
              <a:rPr lang="ja-JP" altLang="en-US" sz="2000" dirty="0"/>
              <a:t>ユニット</a:t>
            </a:r>
            <a:endParaRPr lang="en-US" altLang="ja-JP" sz="2000" dirty="0"/>
          </a:p>
          <a:p>
            <a:r>
              <a:rPr lang="ja-JP" altLang="en-US" sz="2000" dirty="0"/>
              <a:t>中間層</a:t>
            </a:r>
            <a:r>
              <a:rPr lang="en-US" altLang="ja-JP" sz="2000" dirty="0"/>
              <a:t>128</a:t>
            </a:r>
            <a:r>
              <a:rPr lang="ja-JP" altLang="en-US" sz="2000" dirty="0"/>
              <a:t>ユニット</a:t>
            </a:r>
            <a:endParaRPr lang="en-US" altLang="ja-JP" sz="2000" dirty="0"/>
          </a:p>
          <a:p>
            <a:r>
              <a:rPr lang="ja-JP" altLang="en-US" sz="2000" dirty="0"/>
              <a:t>中間層</a:t>
            </a:r>
            <a:r>
              <a:rPr lang="en-US" altLang="ja-JP" sz="2000" dirty="0"/>
              <a:t>128</a:t>
            </a:r>
            <a:r>
              <a:rPr lang="ja-JP" altLang="en-US" sz="2000" dirty="0"/>
              <a:t>ユニット</a:t>
            </a:r>
            <a:endParaRPr lang="en-US" altLang="ja-JP" sz="2000" dirty="0"/>
          </a:p>
          <a:p>
            <a:r>
              <a:rPr kumimoji="1" lang="ja-JP" altLang="en-US" sz="2000" dirty="0"/>
              <a:t>出力変数</a:t>
            </a:r>
            <a:r>
              <a:rPr kumimoji="1" lang="en-US" altLang="ja-JP" sz="2000" dirty="0">
                <a:solidFill>
                  <a:srgbClr val="FF0000"/>
                </a:solidFill>
              </a:rPr>
              <a:t>1</a:t>
            </a:r>
            <a:r>
              <a:rPr lang="ja-JP" altLang="en-US" sz="2000" dirty="0"/>
              <a:t>組成</a:t>
            </a:r>
            <a:endParaRPr lang="en-US" altLang="ja-JP" sz="2000" dirty="0"/>
          </a:p>
          <a:p>
            <a:endParaRPr kumimoji="1" lang="en-US" altLang="ja-JP" sz="2000" dirty="0"/>
          </a:p>
          <a:p>
            <a:endParaRPr kumimoji="1" lang="en-US" altLang="ja-JP" sz="2000" dirty="0"/>
          </a:p>
          <a:p>
            <a:r>
              <a:rPr lang="ja-JP" altLang="en-US" sz="2000" dirty="0"/>
              <a:t>最小二乗誤差を減らす</a:t>
            </a:r>
            <a:endParaRPr kumimoji="1" lang="ja-JP" altLang="en-US" sz="2000" dirty="0"/>
          </a:p>
        </p:txBody>
      </p:sp>
    </p:spTree>
    <p:extLst>
      <p:ext uri="{BB962C8B-B14F-4D97-AF65-F5344CB8AC3E}">
        <p14:creationId xmlns:p14="http://schemas.microsoft.com/office/powerpoint/2010/main" val="447684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転移学習の考え方</a:t>
            </a:r>
            <a:endParaRPr kumimoji="1" lang="ja-JP" altLang="en-US" dirty="0"/>
          </a:p>
        </p:txBody>
      </p:sp>
      <p:sp>
        <p:nvSpPr>
          <p:cNvPr id="4" name="角丸四角形 3"/>
          <p:cNvSpPr/>
          <p:nvPr/>
        </p:nvSpPr>
        <p:spPr>
          <a:xfrm>
            <a:off x="386535" y="863715"/>
            <a:ext cx="6795755" cy="33753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dirty="0"/>
              <a:t>データセット①について訓練</a:t>
            </a:r>
            <a:endParaRPr lang="en-US" altLang="ja-JP" dirty="0"/>
          </a:p>
          <a:p>
            <a:endParaRPr kumimoji="1" lang="en-US" altLang="ja-JP" dirty="0"/>
          </a:p>
          <a:p>
            <a:r>
              <a:rPr lang="en-US" altLang="ja-JP" dirty="0"/>
              <a:t>model_1.fit(</a:t>
            </a:r>
            <a:r>
              <a:rPr lang="en-US" altLang="ja-JP" dirty="0" err="1"/>
              <a:t>train_input</a:t>
            </a:r>
            <a:r>
              <a:rPr lang="en-US" altLang="ja-JP" dirty="0"/>
              <a:t>, </a:t>
            </a:r>
            <a:r>
              <a:rPr lang="en-US" altLang="ja-JP" dirty="0" err="1"/>
              <a:t>train_output</a:t>
            </a:r>
            <a:r>
              <a:rPr lang="en-US" altLang="ja-JP" dirty="0"/>
              <a:t>,</a:t>
            </a:r>
          </a:p>
          <a:p>
            <a:r>
              <a:rPr lang="en-US" altLang="ja-JP" dirty="0"/>
              <a:t>	epochs=10000,</a:t>
            </a:r>
          </a:p>
          <a:p>
            <a:r>
              <a:rPr lang="en-US" altLang="ja-JP" dirty="0"/>
              <a:t>	</a:t>
            </a:r>
            <a:r>
              <a:rPr lang="en-US" altLang="ja-JP" dirty="0" err="1"/>
              <a:t>validation_data</a:t>
            </a:r>
            <a:r>
              <a:rPr lang="en-US" altLang="ja-JP" dirty="0"/>
              <a:t>=(</a:t>
            </a:r>
            <a:r>
              <a:rPr lang="en-US" altLang="ja-JP" dirty="0" err="1"/>
              <a:t>test_input</a:t>
            </a:r>
            <a:r>
              <a:rPr lang="en-US" altLang="ja-JP" dirty="0"/>
              <a:t>, </a:t>
            </a:r>
            <a:r>
              <a:rPr lang="en-US" altLang="ja-JP" dirty="0" err="1"/>
              <a:t>test_output</a:t>
            </a:r>
            <a:r>
              <a:rPr lang="en-US" altLang="ja-JP" dirty="0"/>
              <a:t>)</a:t>
            </a:r>
          </a:p>
          <a:p>
            <a:r>
              <a:rPr lang="en-US" altLang="ja-JP" dirty="0"/>
              <a:t>                 )</a:t>
            </a:r>
            <a:endParaRPr kumimoji="1" lang="en-US" altLang="ja-JP" dirty="0"/>
          </a:p>
          <a:p>
            <a:endParaRPr lang="en-US" altLang="ja-JP" dirty="0"/>
          </a:p>
          <a:p>
            <a:pPr algn="ctr"/>
            <a:endParaRPr kumimoji="1" lang="en-US" altLang="ja-JP" dirty="0"/>
          </a:p>
          <a:p>
            <a:pPr algn="ctr"/>
            <a:endParaRPr kumimoji="1" lang="ja-JP" altLang="en-US" dirty="0"/>
          </a:p>
        </p:txBody>
      </p:sp>
      <p:sp>
        <p:nvSpPr>
          <p:cNvPr id="5" name="テキスト ボックス 4"/>
          <p:cNvSpPr txBox="1"/>
          <p:nvPr/>
        </p:nvSpPr>
        <p:spPr>
          <a:xfrm>
            <a:off x="7317305" y="2033845"/>
            <a:ext cx="1595309" cy="400110"/>
          </a:xfrm>
          <a:prstGeom prst="rect">
            <a:avLst/>
          </a:prstGeom>
          <a:noFill/>
        </p:spPr>
        <p:txBody>
          <a:bodyPr wrap="none" rtlCol="0">
            <a:spAutoFit/>
          </a:bodyPr>
          <a:lstStyle/>
          <a:p>
            <a:r>
              <a:rPr kumimoji="1" lang="en-US" altLang="ja-JP" sz="2000" dirty="0"/>
              <a:t>10000</a:t>
            </a:r>
            <a:r>
              <a:rPr kumimoji="1" lang="ja-JP" altLang="en-US" sz="2000" dirty="0"/>
              <a:t>回学習</a:t>
            </a:r>
          </a:p>
        </p:txBody>
      </p:sp>
      <p:sp>
        <p:nvSpPr>
          <p:cNvPr id="6" name="角丸四角形 5"/>
          <p:cNvSpPr/>
          <p:nvPr/>
        </p:nvSpPr>
        <p:spPr>
          <a:xfrm>
            <a:off x="476545" y="4424099"/>
            <a:ext cx="6705745" cy="17358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モデルを保存</a:t>
            </a:r>
            <a:endParaRPr kumimoji="1" lang="en-US" altLang="ja-JP" dirty="0"/>
          </a:p>
          <a:p>
            <a:pPr algn="ctr"/>
            <a:r>
              <a:rPr lang="en-US" altLang="ja-JP" dirty="0"/>
              <a:t>model_1.save(‘model_1.h5')</a:t>
            </a:r>
            <a:endParaRPr kumimoji="1" lang="ja-JP" altLang="en-US" dirty="0"/>
          </a:p>
        </p:txBody>
      </p:sp>
    </p:spTree>
    <p:extLst>
      <p:ext uri="{BB962C8B-B14F-4D97-AF65-F5344CB8AC3E}">
        <p14:creationId xmlns:p14="http://schemas.microsoft.com/office/powerpoint/2010/main" val="698622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転移学習の考え方</a:t>
            </a:r>
          </a:p>
        </p:txBody>
      </p:sp>
      <p:sp>
        <p:nvSpPr>
          <p:cNvPr id="3" name="角丸四角形 2"/>
          <p:cNvSpPr/>
          <p:nvPr/>
        </p:nvSpPr>
        <p:spPr>
          <a:xfrm>
            <a:off x="343548" y="908720"/>
            <a:ext cx="6705745" cy="173586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モデルを読込</a:t>
            </a:r>
            <a:endParaRPr kumimoji="1" lang="en-US" altLang="ja-JP" dirty="0"/>
          </a:p>
          <a:p>
            <a:pPr algn="ctr"/>
            <a:r>
              <a:rPr lang="en-US" altLang="ja-JP" dirty="0"/>
              <a:t>model_1 = </a:t>
            </a:r>
            <a:r>
              <a:rPr lang="en-US" altLang="ja-JP" dirty="0" err="1"/>
              <a:t>load_model</a:t>
            </a:r>
            <a:r>
              <a:rPr lang="en-US" altLang="ja-JP" dirty="0"/>
              <a:t>("model_1.h5")</a:t>
            </a:r>
          </a:p>
          <a:p>
            <a:pPr algn="ctr"/>
            <a:r>
              <a:rPr lang="en-US" altLang="ja-JP" dirty="0"/>
              <a:t>outputs</a:t>
            </a:r>
          </a:p>
          <a:p>
            <a:pPr algn="ctr"/>
            <a:r>
              <a:rPr lang="en-US" altLang="ja-JP" dirty="0"/>
              <a:t>model_2 = Model(inputs=model_1.input, outputs)</a:t>
            </a:r>
            <a:endParaRPr kumimoji="1" lang="ja-JP" altLang="en-US" dirty="0"/>
          </a:p>
        </p:txBody>
      </p:sp>
      <p:sp>
        <p:nvSpPr>
          <p:cNvPr id="8" name="角丸四角形 7"/>
          <p:cNvSpPr/>
          <p:nvPr/>
        </p:nvSpPr>
        <p:spPr>
          <a:xfrm>
            <a:off x="343548" y="3113965"/>
            <a:ext cx="6705745" cy="135015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モデルの</a:t>
            </a:r>
            <a:r>
              <a:rPr lang="ja-JP" altLang="en-US" dirty="0"/>
              <a:t>入力側</a:t>
            </a:r>
            <a:r>
              <a:rPr lang="en-US" altLang="ja-JP" dirty="0"/>
              <a:t>1~4</a:t>
            </a:r>
            <a:r>
              <a:rPr lang="ja-JP" altLang="en-US" dirty="0"/>
              <a:t>層</a:t>
            </a:r>
            <a:r>
              <a:rPr kumimoji="1" lang="ja-JP" altLang="en-US" dirty="0"/>
              <a:t>を固定、</a:t>
            </a:r>
            <a:r>
              <a:rPr kumimoji="1" lang="en-US" altLang="ja-JP" dirty="0"/>
              <a:t>5</a:t>
            </a:r>
            <a:r>
              <a:rPr kumimoji="1" lang="ja-JP" altLang="en-US" dirty="0"/>
              <a:t>層目のみ訓練</a:t>
            </a:r>
            <a:endParaRPr kumimoji="1" lang="en-US" altLang="ja-JP" dirty="0"/>
          </a:p>
          <a:p>
            <a:pPr algn="ctr"/>
            <a:r>
              <a:rPr lang="en-US" altLang="ja-JP" dirty="0"/>
              <a:t>for layer in model_2.layers[0:3]:</a:t>
            </a:r>
          </a:p>
          <a:p>
            <a:pPr algn="ctr"/>
            <a:r>
              <a:rPr lang="en-US" altLang="ja-JP" dirty="0"/>
              <a:t>    </a:t>
            </a:r>
            <a:r>
              <a:rPr lang="en-US" altLang="ja-JP" dirty="0" err="1"/>
              <a:t>layer.trainable</a:t>
            </a:r>
            <a:r>
              <a:rPr lang="en-US" altLang="ja-JP" dirty="0"/>
              <a:t> = False</a:t>
            </a:r>
          </a:p>
          <a:p>
            <a:pPr algn="ctr"/>
            <a:r>
              <a:rPr lang="en-US" altLang="ja-JP" dirty="0"/>
              <a:t>model_2.fit</a:t>
            </a:r>
          </a:p>
        </p:txBody>
      </p:sp>
      <p:sp>
        <p:nvSpPr>
          <p:cNvPr id="9" name="正方形/長方形 8"/>
          <p:cNvSpPr/>
          <p:nvPr/>
        </p:nvSpPr>
        <p:spPr>
          <a:xfrm>
            <a:off x="206515" y="4818075"/>
            <a:ext cx="8104221" cy="230832"/>
          </a:xfrm>
          <a:prstGeom prst="rect">
            <a:avLst/>
          </a:prstGeom>
        </p:spPr>
        <p:txBody>
          <a:bodyPr wrap="square">
            <a:spAutoFit/>
          </a:bodyPr>
          <a:lstStyle/>
          <a:p>
            <a:r>
              <a:rPr lang="ja-JP" altLang="en-US" sz="900" dirty="0"/>
              <a:t>https://github.com/tizuo/keras/blob/master/%E8%BB%A2%E7%A7%BB%E5%AD%A6%E7%BF%92%E3%83%86%E3%82%B9%E3%83%88.ipynb</a:t>
            </a:r>
          </a:p>
        </p:txBody>
      </p:sp>
      <p:sp>
        <p:nvSpPr>
          <p:cNvPr id="11" name="右中かっこ 10"/>
          <p:cNvSpPr/>
          <p:nvPr/>
        </p:nvSpPr>
        <p:spPr>
          <a:xfrm>
            <a:off x="7407315" y="908720"/>
            <a:ext cx="270030" cy="369041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p:cNvSpPr txBox="1"/>
          <p:nvPr/>
        </p:nvSpPr>
        <p:spPr>
          <a:xfrm>
            <a:off x="8035367" y="2553870"/>
            <a:ext cx="954107" cy="400110"/>
          </a:xfrm>
          <a:prstGeom prst="rect">
            <a:avLst/>
          </a:prstGeom>
          <a:noFill/>
        </p:spPr>
        <p:txBody>
          <a:bodyPr wrap="none" rtlCol="0">
            <a:spAutoFit/>
          </a:bodyPr>
          <a:lstStyle/>
          <a:p>
            <a:r>
              <a:rPr lang="ja-JP" altLang="en-US" sz="2000" dirty="0"/>
              <a:t>勉強中</a:t>
            </a:r>
            <a:endParaRPr kumimoji="1" lang="ja-JP" altLang="en-US" sz="2000" dirty="0"/>
          </a:p>
        </p:txBody>
      </p:sp>
      <p:sp>
        <p:nvSpPr>
          <p:cNvPr id="14" name="正方形/長方形 13"/>
          <p:cNvSpPr/>
          <p:nvPr/>
        </p:nvSpPr>
        <p:spPr>
          <a:xfrm>
            <a:off x="206515" y="5083186"/>
            <a:ext cx="2073003" cy="253916"/>
          </a:xfrm>
          <a:prstGeom prst="rect">
            <a:avLst/>
          </a:prstGeom>
        </p:spPr>
        <p:txBody>
          <a:bodyPr wrap="none">
            <a:spAutoFit/>
          </a:bodyPr>
          <a:lstStyle/>
          <a:p>
            <a:r>
              <a:rPr lang="ja-JP" altLang="en-US" sz="1050" dirty="0"/>
              <a:t>https://spjai.com/keras-fine-tuning/</a:t>
            </a:r>
          </a:p>
        </p:txBody>
      </p:sp>
    </p:spTree>
    <p:extLst>
      <p:ext uri="{BB962C8B-B14F-4D97-AF65-F5344CB8AC3E}">
        <p14:creationId xmlns:p14="http://schemas.microsoft.com/office/powerpoint/2010/main" val="4193792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欠損値とは</a:t>
            </a:r>
          </a:p>
        </p:txBody>
      </p:sp>
      <p:grpSp>
        <p:nvGrpSpPr>
          <p:cNvPr id="22" name="グループ化 21"/>
          <p:cNvGrpSpPr/>
          <p:nvPr/>
        </p:nvGrpSpPr>
        <p:grpSpPr>
          <a:xfrm>
            <a:off x="1510231" y="993589"/>
            <a:ext cx="5556235" cy="4132503"/>
            <a:chOff x="1510231" y="993589"/>
            <a:chExt cx="5556235" cy="4132503"/>
          </a:xfrm>
        </p:grpSpPr>
        <p:grpSp>
          <p:nvGrpSpPr>
            <p:cNvPr id="3" name="グループ化 2"/>
            <p:cNvGrpSpPr/>
            <p:nvPr/>
          </p:nvGrpSpPr>
          <p:grpSpPr>
            <a:xfrm>
              <a:off x="1510231" y="993589"/>
              <a:ext cx="5556235" cy="4132503"/>
              <a:chOff x="1510231" y="993589"/>
              <a:chExt cx="5556235" cy="4132503"/>
            </a:xfrm>
          </p:grpSpPr>
          <p:pic>
            <p:nvPicPr>
              <p:cNvPr id="4" name="図 3"/>
              <p:cNvPicPr>
                <a:picLocks noChangeAspect="1"/>
              </p:cNvPicPr>
              <p:nvPr/>
            </p:nvPicPr>
            <p:blipFill>
              <a:blip r:embed="rId2"/>
              <a:stretch>
                <a:fillRect/>
              </a:stretch>
            </p:blipFill>
            <p:spPr>
              <a:xfrm>
                <a:off x="1510231" y="997152"/>
                <a:ext cx="3173573" cy="4128940"/>
              </a:xfrm>
              <a:prstGeom prst="rect">
                <a:avLst/>
              </a:prstGeom>
              <a:ln w="12700">
                <a:solidFill>
                  <a:schemeClr val="tx1"/>
                </a:solidFill>
              </a:ln>
            </p:spPr>
          </p:pic>
          <p:pic>
            <p:nvPicPr>
              <p:cNvPr id="5" name="図 4"/>
              <p:cNvPicPr>
                <a:picLocks noChangeAspect="1"/>
              </p:cNvPicPr>
              <p:nvPr/>
            </p:nvPicPr>
            <p:blipFill>
              <a:blip r:embed="rId3"/>
              <a:stretch>
                <a:fillRect/>
              </a:stretch>
            </p:blipFill>
            <p:spPr>
              <a:xfrm>
                <a:off x="4683804" y="995599"/>
                <a:ext cx="2382662" cy="4128483"/>
              </a:xfrm>
              <a:prstGeom prst="rect">
                <a:avLst/>
              </a:prstGeom>
            </p:spPr>
          </p:pic>
          <p:sp>
            <p:nvSpPr>
              <p:cNvPr id="6" name="正方形/長方形 5"/>
              <p:cNvSpPr/>
              <p:nvPr/>
            </p:nvSpPr>
            <p:spPr>
              <a:xfrm>
                <a:off x="1510231" y="993589"/>
                <a:ext cx="3173573" cy="2466362"/>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7" name="正方形/長方形 6"/>
              <p:cNvSpPr/>
              <p:nvPr/>
            </p:nvSpPr>
            <p:spPr>
              <a:xfrm>
                <a:off x="4683804" y="993589"/>
                <a:ext cx="2357441" cy="2466361"/>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8" name="正方形/長方形 7"/>
              <p:cNvSpPr/>
              <p:nvPr/>
            </p:nvSpPr>
            <p:spPr>
              <a:xfrm>
                <a:off x="1533442" y="3462547"/>
                <a:ext cx="3125141" cy="1661535"/>
              </a:xfrm>
              <a:prstGeom prst="rect">
                <a:avLst/>
              </a:prstGeom>
              <a:noFill/>
              <a:ln w="38100">
                <a:solidFill>
                  <a:schemeClr val="accent4">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sp>
            <p:nvSpPr>
              <p:cNvPr id="9" name="正方形/長方形 8"/>
              <p:cNvSpPr/>
              <p:nvPr/>
            </p:nvSpPr>
            <p:spPr>
              <a:xfrm>
                <a:off x="4707015" y="3474005"/>
                <a:ext cx="2336077" cy="1650077"/>
              </a:xfrm>
              <a:prstGeom prst="rect">
                <a:avLst/>
              </a:prstGeom>
              <a:noFill/>
              <a:ln w="38100">
                <a:solidFill>
                  <a:schemeClr val="accent4">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p>
            </p:txBody>
          </p:sp>
        </p:grpSp>
        <p:sp>
          <p:nvSpPr>
            <p:cNvPr id="14" name="正方形/長方形 13"/>
            <p:cNvSpPr/>
            <p:nvPr/>
          </p:nvSpPr>
          <p:spPr>
            <a:xfrm>
              <a:off x="2546775" y="2123855"/>
              <a:ext cx="270030" cy="2250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5" name="正方形/長方形 14"/>
            <p:cNvSpPr/>
            <p:nvPr/>
          </p:nvSpPr>
          <p:spPr>
            <a:xfrm>
              <a:off x="3364310" y="1859065"/>
              <a:ext cx="270030" cy="2250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6" name="正方形/長方形 15"/>
            <p:cNvSpPr/>
            <p:nvPr/>
          </p:nvSpPr>
          <p:spPr>
            <a:xfrm>
              <a:off x="4821634" y="3249715"/>
              <a:ext cx="579505" cy="16285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7" name="正方形/長方形 16"/>
            <p:cNvSpPr/>
            <p:nvPr/>
          </p:nvSpPr>
          <p:spPr>
            <a:xfrm>
              <a:off x="5564584" y="2687740"/>
              <a:ext cx="579505" cy="16285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8" name="正方形/長方形 17"/>
            <p:cNvSpPr/>
            <p:nvPr/>
          </p:nvSpPr>
          <p:spPr>
            <a:xfrm>
              <a:off x="4040584" y="4354615"/>
              <a:ext cx="579505" cy="16285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19" name="正方形/長方形 18"/>
            <p:cNvSpPr/>
            <p:nvPr/>
          </p:nvSpPr>
          <p:spPr>
            <a:xfrm>
              <a:off x="1592659" y="2135290"/>
              <a:ext cx="579505" cy="16285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0" name="正方形/長方形 19"/>
            <p:cNvSpPr/>
            <p:nvPr/>
          </p:nvSpPr>
          <p:spPr>
            <a:xfrm>
              <a:off x="1583134" y="2430565"/>
              <a:ext cx="579505" cy="16285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　</a:t>
              </a:r>
            </a:p>
          </p:txBody>
        </p:sp>
        <p:sp>
          <p:nvSpPr>
            <p:cNvPr id="21" name="正方形/長方形 20"/>
            <p:cNvSpPr/>
            <p:nvPr/>
          </p:nvSpPr>
          <p:spPr>
            <a:xfrm>
              <a:off x="4793059" y="1325665"/>
              <a:ext cx="579505" cy="16285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　</a:t>
              </a:r>
            </a:p>
          </p:txBody>
        </p:sp>
      </p:grpSp>
      <p:sp>
        <p:nvSpPr>
          <p:cNvPr id="23" name="テキスト ボックス 22"/>
          <p:cNvSpPr txBox="1"/>
          <p:nvPr/>
        </p:nvSpPr>
        <p:spPr>
          <a:xfrm>
            <a:off x="2405565" y="5490866"/>
            <a:ext cx="3738524" cy="400110"/>
          </a:xfrm>
          <a:prstGeom prst="rect">
            <a:avLst/>
          </a:prstGeom>
          <a:noFill/>
        </p:spPr>
        <p:txBody>
          <a:bodyPr wrap="none" rtlCol="0">
            <a:spAutoFit/>
          </a:bodyPr>
          <a:lstStyle/>
          <a:p>
            <a:r>
              <a:rPr kumimoji="1" lang="ja-JP" altLang="en-US" sz="2000" dirty="0"/>
              <a:t>欠損データがあると予測できない</a:t>
            </a:r>
            <a:endParaRPr kumimoji="1" lang="en-US" altLang="ja-JP" sz="2000" dirty="0"/>
          </a:p>
        </p:txBody>
      </p:sp>
    </p:spTree>
    <p:extLst>
      <p:ext uri="{BB962C8B-B14F-4D97-AF65-F5344CB8AC3E}">
        <p14:creationId xmlns:p14="http://schemas.microsoft.com/office/powerpoint/2010/main" val="29919894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欠損値の処理</a:t>
            </a:r>
          </a:p>
        </p:txBody>
      </p:sp>
      <p:sp>
        <p:nvSpPr>
          <p:cNvPr id="3" name="テキスト ボックス 2"/>
          <p:cNvSpPr txBox="1"/>
          <p:nvPr/>
        </p:nvSpPr>
        <p:spPr>
          <a:xfrm>
            <a:off x="323528" y="1178750"/>
            <a:ext cx="7077579" cy="3477875"/>
          </a:xfrm>
          <a:prstGeom prst="rect">
            <a:avLst/>
          </a:prstGeom>
          <a:noFill/>
        </p:spPr>
        <p:txBody>
          <a:bodyPr wrap="none" rtlCol="0">
            <a:spAutoFit/>
          </a:bodyPr>
          <a:lstStyle/>
          <a:p>
            <a:r>
              <a:rPr lang="ja-JP" altLang="en-US" sz="2000" dirty="0"/>
              <a:t>①欠損値を含む行を削除</a:t>
            </a:r>
            <a:endParaRPr lang="en-US" altLang="ja-JP" sz="2000" dirty="0"/>
          </a:p>
          <a:p>
            <a:r>
              <a:rPr lang="ja-JP" altLang="en-US" sz="2000" dirty="0"/>
              <a:t>　サンプル数は少なくなるが、処理としては問題ないように見える</a:t>
            </a:r>
            <a:endParaRPr lang="en-US" altLang="ja-JP" sz="2000" dirty="0"/>
          </a:p>
          <a:p>
            <a:endParaRPr lang="en-US" altLang="ja-JP" sz="2000" dirty="0"/>
          </a:p>
          <a:p>
            <a:r>
              <a:rPr lang="ja-JP" altLang="en-US" sz="2000" dirty="0"/>
              <a:t>②全平均値で穴埋め</a:t>
            </a:r>
            <a:endParaRPr lang="en-US" altLang="ja-JP" sz="2000" dirty="0"/>
          </a:p>
          <a:p>
            <a:r>
              <a:rPr lang="ja-JP" altLang="en-US" sz="2000" dirty="0"/>
              <a:t>③時系列データの場合、前後の平均値から穴埋め</a:t>
            </a:r>
            <a:endParaRPr lang="en-US" altLang="ja-JP" sz="2000" dirty="0"/>
          </a:p>
          <a:p>
            <a:r>
              <a:rPr lang="ja-JP" altLang="en-US" sz="2000" dirty="0"/>
              <a:t>　サンプル数は減らないが、平均値で埋めることの根拠はない</a:t>
            </a:r>
            <a:endParaRPr lang="en-US" altLang="ja-JP" sz="2000" dirty="0"/>
          </a:p>
          <a:p>
            <a:endParaRPr lang="en-US" altLang="ja-JP" sz="2000" dirty="0"/>
          </a:p>
          <a:p>
            <a:endParaRPr lang="en-US" altLang="ja-JP" sz="2000" dirty="0"/>
          </a:p>
          <a:p>
            <a:endParaRPr lang="en-US" altLang="ja-JP" sz="2000" dirty="0"/>
          </a:p>
          <a:p>
            <a:pPr algn="ctr"/>
            <a:r>
              <a:rPr lang="ja-JP" altLang="en-US" sz="2000" dirty="0"/>
              <a:t>①のように削除してしまって本当に良いのか？</a:t>
            </a:r>
            <a:endParaRPr lang="en-US" altLang="ja-JP" sz="2000" dirty="0"/>
          </a:p>
          <a:p>
            <a:endParaRPr lang="en-US" altLang="ja-JP" sz="2000" dirty="0"/>
          </a:p>
        </p:txBody>
      </p:sp>
    </p:spTree>
    <p:extLst>
      <p:ext uri="{BB962C8B-B14F-4D97-AF65-F5344CB8AC3E}">
        <p14:creationId xmlns:p14="http://schemas.microsoft.com/office/powerpoint/2010/main" val="1858371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欠損値の種類</a:t>
            </a:r>
          </a:p>
        </p:txBody>
      </p:sp>
      <p:sp>
        <p:nvSpPr>
          <p:cNvPr id="4" name="正方形/長方形 3"/>
          <p:cNvSpPr/>
          <p:nvPr/>
        </p:nvSpPr>
        <p:spPr>
          <a:xfrm>
            <a:off x="656565" y="1043735"/>
            <a:ext cx="7470830" cy="5909310"/>
          </a:xfrm>
          <a:prstGeom prst="rect">
            <a:avLst/>
          </a:prstGeom>
        </p:spPr>
        <p:txBody>
          <a:bodyPr wrap="square">
            <a:spAutoFit/>
          </a:bodyPr>
          <a:lstStyle/>
          <a:p>
            <a:r>
              <a:rPr lang="ja-JP" altLang="en-US" dirty="0"/>
              <a:t>完全にランダムに欠損→Missing Completely At Random(MCAR)</a:t>
            </a:r>
            <a:endParaRPr lang="en-US" altLang="ja-JP" dirty="0"/>
          </a:p>
          <a:p>
            <a:r>
              <a:rPr lang="ja-JP" altLang="en-US" dirty="0"/>
              <a:t>観測データに依存する欠損→Missing At Random(MAR)</a:t>
            </a:r>
            <a:endParaRPr lang="en-US" altLang="ja-JP" dirty="0"/>
          </a:p>
          <a:p>
            <a:r>
              <a:rPr lang="ja-JP" altLang="en-US" dirty="0"/>
              <a:t>欠損データに依存する欠損→Missing Not At Random(MNAR)</a:t>
            </a:r>
            <a:endParaRPr lang="en-US" altLang="ja-JP" dirty="0"/>
          </a:p>
          <a:p>
            <a:endParaRPr lang="en-US" altLang="ja-JP" dirty="0"/>
          </a:p>
          <a:p>
            <a:endParaRPr lang="en-US" altLang="ja-JP" dirty="0"/>
          </a:p>
          <a:p>
            <a:r>
              <a:rPr lang="ja-JP" altLang="en-US" dirty="0"/>
              <a:t>身体測定を例にとると</a:t>
            </a:r>
          </a:p>
          <a:p>
            <a:r>
              <a:rPr lang="en-US" altLang="ja-JP" dirty="0"/>
              <a:t>MCAR</a:t>
            </a:r>
            <a:r>
              <a:rPr lang="ja-JP" altLang="en-US" dirty="0"/>
              <a:t>：完全にランダムに欠損した場合</a:t>
            </a:r>
          </a:p>
          <a:p>
            <a:r>
              <a:rPr lang="ja-JP" altLang="en-US" dirty="0"/>
              <a:t>　記録紙に硫酸がかかって読めなくなった</a:t>
            </a:r>
          </a:p>
          <a:p>
            <a:endParaRPr lang="ja-JP" altLang="en-US" dirty="0"/>
          </a:p>
          <a:p>
            <a:r>
              <a:rPr lang="en-US" altLang="ja-JP" dirty="0"/>
              <a:t>MAR</a:t>
            </a:r>
            <a:r>
              <a:rPr lang="ja-JP" altLang="en-US" dirty="0"/>
              <a:t>：観測者の性質に基づき、欠損した場合</a:t>
            </a:r>
          </a:p>
          <a:p>
            <a:r>
              <a:rPr lang="ja-JP" altLang="en-US" dirty="0"/>
              <a:t>　例①　硝子研究所の測定日が１日しかなく、測定できなかった</a:t>
            </a:r>
          </a:p>
          <a:p>
            <a:r>
              <a:rPr lang="ja-JP" altLang="en-US" dirty="0"/>
              <a:t>　例②　ずぼらな人が測定に行かなかった</a:t>
            </a:r>
          </a:p>
          <a:p>
            <a:endParaRPr lang="ja-JP" altLang="en-US" dirty="0"/>
          </a:p>
          <a:p>
            <a:r>
              <a:rPr lang="en-US" altLang="ja-JP" dirty="0"/>
              <a:t>MNAR</a:t>
            </a:r>
            <a:r>
              <a:rPr lang="ja-JP" altLang="en-US" dirty="0"/>
              <a:t>：データの性質に基づき、欠損した場合</a:t>
            </a:r>
          </a:p>
          <a:p>
            <a:r>
              <a:rPr lang="ja-JP" altLang="en-US" dirty="0"/>
              <a:t>　女性が体重データを秘匿したため、欠損した。</a:t>
            </a:r>
          </a:p>
          <a:p>
            <a:r>
              <a:rPr lang="ja-JP" altLang="en-US" dirty="0"/>
              <a:t>　つまり、値が大きい（小さい）</a:t>
            </a:r>
            <a:r>
              <a:rPr lang="ja-JP" altLang="en-US" dirty="0" err="1"/>
              <a:t>ほど</a:t>
            </a:r>
            <a:r>
              <a:rPr lang="ja-JP" altLang="en-US" dirty="0"/>
              <a:t>欠損しやすい場合</a:t>
            </a:r>
          </a:p>
          <a:p>
            <a:endParaRPr lang="en-US" altLang="ja-JP" dirty="0"/>
          </a:p>
          <a:p>
            <a:r>
              <a:rPr lang="en-US" altLang="ja-JP" dirty="0"/>
              <a:t>MAR</a:t>
            </a:r>
            <a:r>
              <a:rPr lang="ja-JP" altLang="en-US" dirty="0"/>
              <a:t>や</a:t>
            </a:r>
            <a:r>
              <a:rPr lang="en-US" altLang="ja-JP" dirty="0"/>
              <a:t>MNAR</a:t>
            </a:r>
            <a:r>
              <a:rPr lang="ja-JP" altLang="en-US" dirty="0"/>
              <a:t>の場合、欠損値を削除してしまうと不都合が生じる</a:t>
            </a:r>
            <a:endParaRPr lang="en-US" altLang="ja-JP" dirty="0"/>
          </a:p>
          <a:p>
            <a:pPr algn="ctr"/>
            <a:r>
              <a:rPr lang="ja-JP" altLang="en-US" b="1" dirty="0">
                <a:solidFill>
                  <a:srgbClr val="FF0000"/>
                </a:solidFill>
              </a:rPr>
              <a:t>硝子研や女性データが偏って消えてしまう</a:t>
            </a:r>
            <a:endParaRPr lang="en-US" altLang="ja-JP" b="1" dirty="0">
              <a:solidFill>
                <a:srgbClr val="FF0000"/>
              </a:solidFill>
            </a:endParaRPr>
          </a:p>
          <a:p>
            <a:pPr algn="ctr"/>
            <a:endParaRPr lang="en-US" altLang="ja-JP" b="1" dirty="0">
              <a:solidFill>
                <a:srgbClr val="FF0000"/>
              </a:solidFill>
            </a:endParaRPr>
          </a:p>
          <a:p>
            <a:pPr algn="ctr"/>
            <a:r>
              <a:rPr lang="ja-JP" altLang="en-US" dirty="0"/>
              <a:t>詳しくは　→　</a:t>
            </a:r>
            <a:r>
              <a:rPr lang="en-US" altLang="ja-JP" dirty="0"/>
              <a:t> </a:t>
            </a:r>
            <a:r>
              <a:rPr lang="en-US" altLang="ja-JP" dirty="0">
                <a:hlinkClick r:id="rId2"/>
              </a:rPr>
              <a:t>http://norimune.net/1811</a:t>
            </a:r>
            <a:endParaRPr lang="ja-JP" altLang="en-US" dirty="0"/>
          </a:p>
        </p:txBody>
      </p:sp>
    </p:spTree>
    <p:extLst>
      <p:ext uri="{BB962C8B-B14F-4D97-AF65-F5344CB8AC3E}">
        <p14:creationId xmlns:p14="http://schemas.microsoft.com/office/powerpoint/2010/main" val="18789106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おわり</a:t>
            </a:r>
          </a:p>
        </p:txBody>
      </p:sp>
    </p:spTree>
    <p:extLst>
      <p:ext uri="{BB962C8B-B14F-4D97-AF65-F5344CB8AC3E}">
        <p14:creationId xmlns:p14="http://schemas.microsoft.com/office/powerpoint/2010/main" val="31133288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pic>
        <p:nvPicPr>
          <p:cNvPr id="6" name="図 5"/>
          <p:cNvPicPr>
            <a:picLocks noChangeAspect="1"/>
          </p:cNvPicPr>
          <p:nvPr/>
        </p:nvPicPr>
        <p:blipFill>
          <a:blip r:embed="rId2"/>
          <a:stretch>
            <a:fillRect/>
          </a:stretch>
        </p:blipFill>
        <p:spPr>
          <a:xfrm>
            <a:off x="0" y="863715"/>
            <a:ext cx="4590510" cy="3240360"/>
          </a:xfrm>
          <a:prstGeom prst="rect">
            <a:avLst/>
          </a:prstGeom>
        </p:spPr>
      </p:pic>
      <p:pic>
        <p:nvPicPr>
          <p:cNvPr id="7" name="図 6"/>
          <p:cNvPicPr>
            <a:picLocks noChangeAspect="1"/>
          </p:cNvPicPr>
          <p:nvPr/>
        </p:nvPicPr>
        <p:blipFill>
          <a:blip r:embed="rId3"/>
          <a:stretch>
            <a:fillRect/>
          </a:stretch>
        </p:blipFill>
        <p:spPr>
          <a:xfrm>
            <a:off x="4436985" y="863715"/>
            <a:ext cx="4590510" cy="3240360"/>
          </a:xfrm>
          <a:prstGeom prst="rect">
            <a:avLst/>
          </a:prstGeom>
        </p:spPr>
      </p:pic>
      <p:sp>
        <p:nvSpPr>
          <p:cNvPr id="10" name="正方形/長方形 9"/>
          <p:cNvSpPr/>
          <p:nvPr/>
        </p:nvSpPr>
        <p:spPr>
          <a:xfrm>
            <a:off x="206514" y="4289794"/>
            <a:ext cx="8937485" cy="369332"/>
          </a:xfrm>
          <a:prstGeom prst="rect">
            <a:avLst/>
          </a:prstGeom>
        </p:spPr>
        <p:txBody>
          <a:bodyPr wrap="square">
            <a:spAutoFit/>
          </a:bodyPr>
          <a:lstStyle/>
          <a:p>
            <a:r>
              <a:rPr lang="en-US" altLang="ja-JP" dirty="0"/>
              <a:t>http://www.isrf.jp/home/event/chousa/chousa_17th.asp</a:t>
            </a:r>
            <a:endParaRPr lang="ja-JP" altLang="en-US" dirty="0"/>
          </a:p>
        </p:txBody>
      </p:sp>
    </p:spTree>
    <p:extLst>
      <p:ext uri="{BB962C8B-B14F-4D97-AF65-F5344CB8AC3E}">
        <p14:creationId xmlns:p14="http://schemas.microsoft.com/office/powerpoint/2010/main" val="3434141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solidFill>
                  <a:srgbClr val="FF0000"/>
                </a:solidFill>
              </a:rPr>
              <a:t>パターン</a:t>
            </a:r>
            <a:r>
              <a:rPr lang="en-US" altLang="ja-JP" dirty="0">
                <a:solidFill>
                  <a:srgbClr val="FF0000"/>
                </a:solidFill>
              </a:rPr>
              <a:t>B</a:t>
            </a:r>
            <a:r>
              <a:rPr lang="ja-JP" altLang="en-US" dirty="0">
                <a:solidFill>
                  <a:srgbClr val="FF0000"/>
                </a:solidFill>
              </a:rPr>
              <a:t>に機械学習を使いたい場合の選択肢</a:t>
            </a:r>
            <a:endParaRPr kumimoji="1" lang="ja-JP" altLang="en-US" dirty="0">
              <a:solidFill>
                <a:srgbClr val="FF0000"/>
              </a:solidFill>
            </a:endParaRPr>
          </a:p>
        </p:txBody>
      </p:sp>
      <p:sp>
        <p:nvSpPr>
          <p:cNvPr id="3" name="テキスト ボックス 2"/>
          <p:cNvSpPr txBox="1"/>
          <p:nvPr/>
        </p:nvSpPr>
        <p:spPr>
          <a:xfrm>
            <a:off x="0" y="868933"/>
            <a:ext cx="8802470" cy="5170646"/>
          </a:xfrm>
          <a:prstGeom prst="rect">
            <a:avLst/>
          </a:prstGeom>
          <a:noFill/>
        </p:spPr>
        <p:txBody>
          <a:bodyPr wrap="square" rtlCol="0">
            <a:spAutoFit/>
          </a:bodyPr>
          <a:lstStyle/>
          <a:p>
            <a:r>
              <a:rPr kumimoji="1" lang="ja-JP" altLang="en-US" dirty="0"/>
              <a:t>①使いたくても</a:t>
            </a:r>
            <a:r>
              <a:rPr lang="ja-JP" altLang="en-US" u="sng" dirty="0"/>
              <a:t>使えない</a:t>
            </a:r>
            <a:endParaRPr kumimoji="1" lang="en-US" altLang="ja-JP" u="sng" dirty="0"/>
          </a:p>
          <a:p>
            <a:r>
              <a:rPr lang="ja-JP" altLang="en-US" dirty="0"/>
              <a:t>　例えるなら</a:t>
            </a:r>
            <a:endParaRPr lang="en-US" altLang="ja-JP" dirty="0"/>
          </a:p>
          <a:p>
            <a:r>
              <a:rPr lang="ja-JP" altLang="en-US" dirty="0">
                <a:solidFill>
                  <a:srgbClr val="FF0000"/>
                </a:solidFill>
              </a:rPr>
              <a:t>作業基準書がなく、誰一人やったことすらない作業</a:t>
            </a:r>
            <a:r>
              <a:rPr lang="ja-JP" altLang="en-US" dirty="0"/>
              <a:t>を</a:t>
            </a:r>
            <a:r>
              <a:rPr lang="ja-JP" altLang="en-US" u="sng" dirty="0"/>
              <a:t>ロボットで自動化しよう</a:t>
            </a:r>
            <a:endParaRPr lang="en-US" altLang="ja-JP" dirty="0"/>
          </a:p>
          <a:p>
            <a:endParaRPr lang="en-US" altLang="ja-JP" dirty="0"/>
          </a:p>
          <a:p>
            <a:r>
              <a:rPr lang="ja-JP" altLang="en-US" dirty="0"/>
              <a:t>・手順や注意点、効果が分かっていない</a:t>
            </a:r>
            <a:endParaRPr lang="en-US" altLang="ja-JP" dirty="0"/>
          </a:p>
          <a:p>
            <a:r>
              <a:rPr lang="ja-JP" altLang="en-US" dirty="0"/>
              <a:t>・目的だけが先行しており、課題すら明らかではない</a:t>
            </a:r>
            <a:endParaRPr lang="en-US" altLang="ja-JP" dirty="0"/>
          </a:p>
          <a:p>
            <a:endParaRPr lang="en-US" altLang="ja-JP" dirty="0"/>
          </a:p>
          <a:p>
            <a:endParaRPr lang="en-US" altLang="ja-JP" dirty="0"/>
          </a:p>
          <a:p>
            <a:r>
              <a:rPr kumimoji="1" lang="ja-JP" altLang="en-US" dirty="0"/>
              <a:t>②パターン</a:t>
            </a:r>
            <a:r>
              <a:rPr kumimoji="1" lang="en-US" altLang="ja-JP" dirty="0"/>
              <a:t>A</a:t>
            </a:r>
            <a:r>
              <a:rPr kumimoji="1" lang="ja-JP" altLang="en-US" dirty="0"/>
              <a:t>に変えるための人手をかける</a:t>
            </a:r>
            <a:endParaRPr kumimoji="1" lang="en-US" altLang="ja-JP" dirty="0"/>
          </a:p>
          <a:p>
            <a:endParaRPr lang="en-US" altLang="ja-JP" dirty="0"/>
          </a:p>
          <a:p>
            <a:r>
              <a:rPr lang="ja-JP" altLang="en-US" dirty="0"/>
              <a:t>人・時間をかけて、</a:t>
            </a:r>
            <a:r>
              <a:rPr lang="ja-JP" altLang="en-US" dirty="0">
                <a:solidFill>
                  <a:srgbClr val="FF0000"/>
                </a:solidFill>
              </a:rPr>
              <a:t>検討工程の概要、全体像</a:t>
            </a:r>
            <a:r>
              <a:rPr lang="ja-JP" altLang="en-US" dirty="0"/>
              <a:t>を理解する</a:t>
            </a:r>
            <a:endParaRPr lang="en-US" altLang="ja-JP" dirty="0"/>
          </a:p>
          <a:p>
            <a:r>
              <a:rPr kumimoji="1" lang="ja-JP" altLang="en-US" dirty="0"/>
              <a:t>・様々な実験条件を試す</a:t>
            </a:r>
            <a:endParaRPr kumimoji="1" lang="en-US" altLang="ja-JP" dirty="0"/>
          </a:p>
          <a:p>
            <a:r>
              <a:rPr lang="ja-JP" altLang="en-US" dirty="0"/>
              <a:t>・</a:t>
            </a:r>
            <a:r>
              <a:rPr lang="en-US" altLang="ja-JP" dirty="0"/>
              <a:t>Excel</a:t>
            </a:r>
            <a:r>
              <a:rPr lang="ja-JP" altLang="en-US" dirty="0"/>
              <a:t>でグラフを描いて、傾向をつかむ</a:t>
            </a:r>
            <a:endParaRPr lang="en-US" altLang="ja-JP" dirty="0"/>
          </a:p>
          <a:p>
            <a:r>
              <a:rPr kumimoji="1" lang="ja-JP" altLang="en-US" dirty="0"/>
              <a:t>・解決したい課題を明らかにする</a:t>
            </a:r>
            <a:endParaRPr kumimoji="1" lang="en-US" altLang="ja-JP" dirty="0"/>
          </a:p>
          <a:p>
            <a:endParaRPr kumimoji="1" lang="en-US" altLang="ja-JP" dirty="0"/>
          </a:p>
          <a:p>
            <a:r>
              <a:rPr lang="ja-JP" altLang="en-US" dirty="0"/>
              <a:t>　１０日かかっていた検討を５日に短縮するのが機械学習であり、</a:t>
            </a:r>
            <a:endParaRPr lang="en-US" altLang="ja-JP" dirty="0"/>
          </a:p>
          <a:p>
            <a:endParaRPr kumimoji="1" lang="en-US" altLang="ja-JP" u="sng" dirty="0">
              <a:solidFill>
                <a:srgbClr val="00B050"/>
              </a:solidFill>
            </a:endParaRPr>
          </a:p>
          <a:p>
            <a:pPr algn="ctr"/>
            <a:r>
              <a:rPr kumimoji="1" lang="ja-JP" altLang="en-US" sz="2400" u="sng" dirty="0">
                <a:solidFill>
                  <a:srgbClr val="00B050"/>
                </a:solidFill>
              </a:rPr>
              <a:t>今まで検討していなかったテーマに適用するのは危険</a:t>
            </a:r>
          </a:p>
        </p:txBody>
      </p:sp>
    </p:spTree>
    <p:extLst>
      <p:ext uri="{BB962C8B-B14F-4D97-AF65-F5344CB8AC3E}">
        <p14:creationId xmlns:p14="http://schemas.microsoft.com/office/powerpoint/2010/main" val="2550729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pic>
        <p:nvPicPr>
          <p:cNvPr id="8194" name="Picture 2" descr="Table about optimization metho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6" y="1358770"/>
            <a:ext cx="8943975" cy="478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926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重回帰分析と</a:t>
            </a:r>
            <a:r>
              <a:rPr kumimoji="1" lang="en-US" altLang="ja-JP" dirty="0"/>
              <a:t>LASSO</a:t>
            </a:r>
            <a:r>
              <a:rPr kumimoji="1" lang="ja-JP" altLang="en-US" dirty="0" err="1"/>
              <a:t>、</a:t>
            </a:r>
            <a:r>
              <a:rPr kumimoji="1" lang="en-US" altLang="ja-JP" dirty="0"/>
              <a:t>RIDGE</a:t>
            </a:r>
            <a:r>
              <a:rPr kumimoji="1" lang="ja-JP" altLang="en-US" dirty="0" err="1"/>
              <a:t>、</a:t>
            </a:r>
            <a:r>
              <a:rPr kumimoji="1" lang="en-US" altLang="ja-JP" dirty="0"/>
              <a:t>Elastic Net</a:t>
            </a:r>
            <a:endParaRPr kumimoji="1" lang="ja-JP" altLang="en-US" dirty="0"/>
          </a:p>
        </p:txBody>
      </p:sp>
      <p:sp>
        <p:nvSpPr>
          <p:cNvPr id="3" name="テキスト ボックス 2"/>
          <p:cNvSpPr txBox="1"/>
          <p:nvPr/>
        </p:nvSpPr>
        <p:spPr>
          <a:xfrm>
            <a:off x="5787135" y="1268760"/>
            <a:ext cx="2770081" cy="400110"/>
          </a:xfrm>
          <a:prstGeom prst="rect">
            <a:avLst/>
          </a:prstGeom>
          <a:noFill/>
        </p:spPr>
        <p:txBody>
          <a:bodyPr wrap="square" rtlCol="0">
            <a:spAutoFit/>
          </a:bodyPr>
          <a:lstStyle/>
          <a:p>
            <a:r>
              <a:rPr lang="en-US" altLang="ja-JP" sz="2000" dirty="0"/>
              <a:t>f</a:t>
            </a:r>
            <a:r>
              <a:rPr kumimoji="1" lang="en-US" altLang="ja-JP" sz="2000" dirty="0"/>
              <a:t> = ax + by + </a:t>
            </a:r>
            <a:r>
              <a:rPr kumimoji="1" lang="en-US" altLang="ja-JP" sz="2000" dirty="0" err="1"/>
              <a:t>cz</a:t>
            </a:r>
            <a:r>
              <a:rPr kumimoji="1" lang="en-US" altLang="ja-JP" sz="2000" dirty="0"/>
              <a:t> + d</a:t>
            </a:r>
            <a:endParaRPr kumimoji="1" lang="ja-JP" altLang="en-US" sz="2000" dirty="0"/>
          </a:p>
        </p:txBody>
      </p:sp>
      <p:graphicFrame>
        <p:nvGraphicFramePr>
          <p:cNvPr id="4" name="表 3"/>
          <p:cNvGraphicFramePr>
            <a:graphicFrameLocks noGrp="1"/>
          </p:cNvGraphicFramePr>
          <p:nvPr>
            <p:extLst/>
          </p:nvPr>
        </p:nvGraphicFramePr>
        <p:xfrm>
          <a:off x="342195" y="1001000"/>
          <a:ext cx="4994890" cy="4450080"/>
        </p:xfrm>
        <a:graphic>
          <a:graphicData uri="http://schemas.openxmlformats.org/drawingml/2006/table">
            <a:tbl>
              <a:tblPr firstRow="1" bandRow="1">
                <a:tableStyleId>{5940675A-B579-460E-94D1-54222C63F5DA}</a:tableStyleId>
              </a:tblPr>
              <a:tblGrid>
                <a:gridCol w="998978">
                  <a:extLst>
                    <a:ext uri="{9D8B030D-6E8A-4147-A177-3AD203B41FA5}">
                      <a16:colId xmlns:a16="http://schemas.microsoft.com/office/drawing/2014/main" val="3196132112"/>
                    </a:ext>
                  </a:extLst>
                </a:gridCol>
                <a:gridCol w="998978">
                  <a:extLst>
                    <a:ext uri="{9D8B030D-6E8A-4147-A177-3AD203B41FA5}">
                      <a16:colId xmlns:a16="http://schemas.microsoft.com/office/drawing/2014/main" val="725724871"/>
                    </a:ext>
                  </a:extLst>
                </a:gridCol>
                <a:gridCol w="998978">
                  <a:extLst>
                    <a:ext uri="{9D8B030D-6E8A-4147-A177-3AD203B41FA5}">
                      <a16:colId xmlns:a16="http://schemas.microsoft.com/office/drawing/2014/main" val="3859416867"/>
                    </a:ext>
                  </a:extLst>
                </a:gridCol>
                <a:gridCol w="998978">
                  <a:extLst>
                    <a:ext uri="{9D8B030D-6E8A-4147-A177-3AD203B41FA5}">
                      <a16:colId xmlns:a16="http://schemas.microsoft.com/office/drawing/2014/main" val="3747881574"/>
                    </a:ext>
                  </a:extLst>
                </a:gridCol>
                <a:gridCol w="998978">
                  <a:extLst>
                    <a:ext uri="{9D8B030D-6E8A-4147-A177-3AD203B41FA5}">
                      <a16:colId xmlns:a16="http://schemas.microsoft.com/office/drawing/2014/main" val="1500161600"/>
                    </a:ext>
                  </a:extLst>
                </a:gridCol>
              </a:tblGrid>
              <a:tr h="370840">
                <a:tc>
                  <a:txBody>
                    <a:bodyPr/>
                    <a:lstStyle/>
                    <a:p>
                      <a:r>
                        <a:rPr kumimoji="1" lang="en-US" altLang="ja-JP" dirty="0"/>
                        <a:t>#</a:t>
                      </a:r>
                      <a:endParaRPr kumimoji="1" lang="ja-JP" altLang="en-US" dirty="0"/>
                    </a:p>
                  </a:txBody>
                  <a:tcPr/>
                </a:tc>
                <a:tc>
                  <a:txBody>
                    <a:bodyPr/>
                    <a:lstStyle/>
                    <a:p>
                      <a:r>
                        <a:rPr kumimoji="1" lang="en-US" altLang="ja-JP" dirty="0"/>
                        <a:t>x</a:t>
                      </a:r>
                      <a:endParaRPr kumimoji="1" lang="ja-JP" altLang="en-US" dirty="0"/>
                    </a:p>
                  </a:txBody>
                  <a:tcPr/>
                </a:tc>
                <a:tc>
                  <a:txBody>
                    <a:bodyPr/>
                    <a:lstStyle/>
                    <a:p>
                      <a:r>
                        <a:rPr kumimoji="1" lang="en-US" altLang="ja-JP" dirty="0"/>
                        <a:t>y</a:t>
                      </a:r>
                      <a:endParaRPr kumimoji="1" lang="ja-JP" altLang="en-US" dirty="0"/>
                    </a:p>
                  </a:txBody>
                  <a:tcPr/>
                </a:tc>
                <a:tc>
                  <a:txBody>
                    <a:bodyPr/>
                    <a:lstStyle/>
                    <a:p>
                      <a:r>
                        <a:rPr kumimoji="1" lang="en-US" altLang="ja-JP" dirty="0"/>
                        <a:t>z</a:t>
                      </a:r>
                      <a:endParaRPr kumimoji="1" lang="ja-JP" altLang="en-US" dirty="0"/>
                    </a:p>
                  </a:txBody>
                  <a:tcPr/>
                </a:tc>
                <a:tc>
                  <a:txBody>
                    <a:bodyPr/>
                    <a:lstStyle/>
                    <a:p>
                      <a:r>
                        <a:rPr kumimoji="1" lang="en-US" altLang="ja-JP" dirty="0"/>
                        <a:t>f</a:t>
                      </a:r>
                      <a:endParaRPr kumimoji="1" lang="ja-JP" altLang="en-US" dirty="0"/>
                    </a:p>
                  </a:txBody>
                  <a:tcPr/>
                </a:tc>
                <a:extLst>
                  <a:ext uri="{0D108BD9-81ED-4DB2-BD59-A6C34878D82A}">
                    <a16:rowId xmlns:a16="http://schemas.microsoft.com/office/drawing/2014/main" val="765743338"/>
                  </a:ext>
                </a:extLst>
              </a:tr>
              <a:tr h="370840">
                <a:tc>
                  <a:txBody>
                    <a:bodyPr/>
                    <a:lstStyle/>
                    <a:p>
                      <a:r>
                        <a:rPr kumimoji="1" lang="en-US" altLang="ja-JP" dirty="0"/>
                        <a:t>1</a:t>
                      </a:r>
                      <a:endParaRPr kumimoji="1" lang="ja-JP" altLang="en-US" dirty="0"/>
                    </a:p>
                  </a:txBody>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0.4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 </a:t>
                      </a:r>
                    </a:p>
                  </a:txBody>
                  <a:tcPr marL="9525" marR="9525" marT="9525" marB="0" anchor="ct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0.5 </a:t>
                      </a:r>
                    </a:p>
                  </a:txBody>
                  <a:tcPr marL="9525" marR="9525" marT="9525" marB="0" anchor="ctr"/>
                </a:tc>
                <a:extLst>
                  <a:ext uri="{0D108BD9-81ED-4DB2-BD59-A6C34878D82A}">
                    <a16:rowId xmlns:a16="http://schemas.microsoft.com/office/drawing/2014/main" val="503985933"/>
                  </a:ext>
                </a:extLst>
              </a:tr>
              <a:tr h="370840">
                <a:tc>
                  <a:txBody>
                    <a:bodyPr/>
                    <a:lstStyle/>
                    <a:p>
                      <a:r>
                        <a:rPr kumimoji="1" lang="en-US" altLang="ja-JP" dirty="0"/>
                        <a:t>2</a:t>
                      </a:r>
                      <a:endParaRPr kumimoji="1" lang="ja-JP" altLang="en-US" dirty="0"/>
                    </a:p>
                  </a:txBody>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1.0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 </a:t>
                      </a:r>
                    </a:p>
                  </a:txBody>
                  <a:tcPr marL="9525" marR="9525" marT="9525" marB="0" anchor="ctr"/>
                </a:tc>
                <a:extLst>
                  <a:ext uri="{0D108BD9-81ED-4DB2-BD59-A6C34878D82A}">
                    <a16:rowId xmlns:a16="http://schemas.microsoft.com/office/drawing/2014/main" val="4194683945"/>
                  </a:ext>
                </a:extLst>
              </a:tr>
              <a:tr h="370840">
                <a:tc>
                  <a:txBody>
                    <a:bodyPr/>
                    <a:lstStyle/>
                    <a:p>
                      <a:r>
                        <a:rPr kumimoji="1" lang="en-US" altLang="ja-JP" dirty="0"/>
                        <a:t>3</a:t>
                      </a:r>
                      <a:endParaRPr kumimoji="1" lang="ja-JP" altLang="en-US" dirty="0"/>
                    </a:p>
                  </a:txBody>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0.9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0.5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0.5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 </a:t>
                      </a:r>
                    </a:p>
                  </a:txBody>
                  <a:tcPr marL="9525" marR="9525" marT="9525" marB="0" anchor="ctr"/>
                </a:tc>
                <a:extLst>
                  <a:ext uri="{0D108BD9-81ED-4DB2-BD59-A6C34878D82A}">
                    <a16:rowId xmlns:a16="http://schemas.microsoft.com/office/drawing/2014/main" val="2147518890"/>
                  </a:ext>
                </a:extLst>
              </a:tr>
              <a:tr h="370840">
                <a:tc>
                  <a:txBody>
                    <a:bodyPr/>
                    <a:lstStyle/>
                    <a:p>
                      <a:r>
                        <a:rPr kumimoji="1" lang="en-US" altLang="ja-JP" dirty="0"/>
                        <a:t>4</a:t>
                      </a:r>
                      <a:endParaRPr kumimoji="1" lang="ja-JP" altLang="en-US" dirty="0"/>
                    </a:p>
                  </a:txBody>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1.1 </a:t>
                      </a:r>
                    </a:p>
                  </a:txBody>
                  <a:tcPr marL="9525" marR="9525" marT="9525" marB="0" anchor="ctr"/>
                </a:tc>
                <a:extLst>
                  <a:ext uri="{0D108BD9-81ED-4DB2-BD59-A6C34878D82A}">
                    <a16:rowId xmlns:a16="http://schemas.microsoft.com/office/drawing/2014/main" val="3480544001"/>
                  </a:ext>
                </a:extLst>
              </a:tr>
              <a:tr h="370840">
                <a:tc>
                  <a:txBody>
                    <a:bodyPr/>
                    <a:lstStyle/>
                    <a:p>
                      <a:r>
                        <a:rPr kumimoji="1" lang="en-US" altLang="ja-JP" dirty="0"/>
                        <a:t>5</a:t>
                      </a:r>
                      <a:endParaRPr kumimoji="1" lang="ja-JP" altLang="en-US" dirty="0"/>
                    </a:p>
                  </a:txBody>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1.0 </a:t>
                      </a:r>
                    </a:p>
                  </a:txBody>
                  <a:tcPr marL="9525" marR="9525" marT="9525" marB="0" anchor="ctr"/>
                </a:tc>
                <a:extLst>
                  <a:ext uri="{0D108BD9-81ED-4DB2-BD59-A6C34878D82A}">
                    <a16:rowId xmlns:a16="http://schemas.microsoft.com/office/drawing/2014/main" val="1619644751"/>
                  </a:ext>
                </a:extLst>
              </a:tr>
              <a:tr h="370840">
                <a:tc>
                  <a:txBody>
                    <a:bodyPr/>
                    <a:lstStyle/>
                    <a:p>
                      <a:r>
                        <a:rPr kumimoji="1" lang="en-US" altLang="ja-JP" dirty="0"/>
                        <a:t>6</a:t>
                      </a:r>
                      <a:endParaRPr kumimoji="1" lang="ja-JP" altLang="en-US" dirty="0"/>
                    </a:p>
                  </a:txBody>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0.9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0.1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 </a:t>
                      </a:r>
                    </a:p>
                  </a:txBody>
                  <a:tcPr marL="9525" marR="9525" marT="9525" marB="0" anchor="ctr"/>
                </a:tc>
                <a:extLst>
                  <a:ext uri="{0D108BD9-81ED-4DB2-BD59-A6C34878D82A}">
                    <a16:rowId xmlns:a16="http://schemas.microsoft.com/office/drawing/2014/main" val="3927478018"/>
                  </a:ext>
                </a:extLst>
              </a:tr>
              <a:tr h="370840">
                <a:tc>
                  <a:txBody>
                    <a:bodyPr/>
                    <a:lstStyle/>
                    <a:p>
                      <a:r>
                        <a:rPr kumimoji="1" lang="en-US" altLang="ja-JP" dirty="0"/>
                        <a:t>7</a:t>
                      </a:r>
                      <a:endParaRPr kumimoji="1" lang="ja-JP" altLang="en-US" dirty="0"/>
                    </a:p>
                  </a:txBody>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0.9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0.9 </a:t>
                      </a:r>
                    </a:p>
                  </a:txBody>
                  <a:tcPr marL="9525" marR="9525" marT="9525" marB="0" anchor="ctr"/>
                </a:tc>
                <a:extLst>
                  <a:ext uri="{0D108BD9-81ED-4DB2-BD59-A6C34878D82A}">
                    <a16:rowId xmlns:a16="http://schemas.microsoft.com/office/drawing/2014/main" val="2338097423"/>
                  </a:ext>
                </a:extLst>
              </a:tr>
              <a:tr h="370840">
                <a:tc>
                  <a:txBody>
                    <a:bodyPr/>
                    <a:lstStyle/>
                    <a:p>
                      <a:r>
                        <a:rPr kumimoji="1" lang="en-US" altLang="ja-JP" dirty="0"/>
                        <a:t>8</a:t>
                      </a:r>
                      <a:endParaRPr kumimoji="1" lang="ja-JP" altLang="en-US" dirty="0"/>
                    </a:p>
                  </a:txBody>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0.0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0.6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0.2 </a:t>
                      </a:r>
                    </a:p>
                  </a:txBody>
                  <a:tcPr marL="9525" marR="9525" marT="9525" marB="0" anchor="ctr"/>
                </a:tc>
                <a:extLst>
                  <a:ext uri="{0D108BD9-81ED-4DB2-BD59-A6C34878D82A}">
                    <a16:rowId xmlns:a16="http://schemas.microsoft.com/office/drawing/2014/main" val="2719124972"/>
                  </a:ext>
                </a:extLst>
              </a:tr>
              <a:tr h="370840">
                <a:tc>
                  <a:txBody>
                    <a:bodyPr/>
                    <a:lstStyle/>
                    <a:p>
                      <a:r>
                        <a:rPr kumimoji="1" lang="en-US" altLang="ja-JP" dirty="0"/>
                        <a:t>9</a:t>
                      </a:r>
                      <a:endParaRPr kumimoji="1" lang="ja-JP" altLang="en-US" dirty="0"/>
                    </a:p>
                  </a:txBody>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0.6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1.2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1.3 </a:t>
                      </a:r>
                    </a:p>
                  </a:txBody>
                  <a:tcPr marL="9525" marR="9525" marT="9525" marB="0" anchor="ctr"/>
                </a:tc>
                <a:extLst>
                  <a:ext uri="{0D108BD9-81ED-4DB2-BD59-A6C34878D82A}">
                    <a16:rowId xmlns:a16="http://schemas.microsoft.com/office/drawing/2014/main" val="3176666053"/>
                  </a:ext>
                </a:extLst>
              </a:tr>
              <a:tr h="370840">
                <a:tc>
                  <a:txBody>
                    <a:bodyPr/>
                    <a:lstStyle/>
                    <a:p>
                      <a:r>
                        <a:rPr kumimoji="1" lang="en-US" altLang="ja-JP" dirty="0"/>
                        <a:t>10</a:t>
                      </a:r>
                      <a:endParaRPr kumimoji="1" lang="ja-JP" altLang="en-US" dirty="0"/>
                    </a:p>
                  </a:txBody>
                  <a:tcP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0.0 </a:t>
                      </a:r>
                    </a:p>
                  </a:txBody>
                  <a:tcPr marL="9525" marR="9525" marT="9525" marB="0" anchor="ct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0.4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0.8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0.3 </a:t>
                      </a:r>
                    </a:p>
                  </a:txBody>
                  <a:tcPr marL="9525" marR="9525" marT="9525" marB="0" anchor="ctr"/>
                </a:tc>
                <a:extLst>
                  <a:ext uri="{0D108BD9-81ED-4DB2-BD59-A6C34878D82A}">
                    <a16:rowId xmlns:a16="http://schemas.microsoft.com/office/drawing/2014/main" val="985680848"/>
                  </a:ext>
                </a:extLst>
              </a:tr>
              <a:tr h="370840">
                <a:tc>
                  <a:txBody>
                    <a:bodyPr/>
                    <a:lstStyle/>
                    <a:p>
                      <a:r>
                        <a:rPr kumimoji="1" lang="en-US" altLang="ja-JP" dirty="0"/>
                        <a:t>11</a:t>
                      </a:r>
                      <a:endParaRPr kumimoji="1" lang="ja-JP" altLang="en-US" dirty="0"/>
                    </a:p>
                  </a:txBody>
                  <a:tcP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0.4 </a:t>
                      </a:r>
                    </a:p>
                  </a:txBody>
                  <a:tcPr marL="9525" marR="9525" marT="9525" marB="0" anchor="ctr"/>
                </a:tc>
                <a:tc>
                  <a:txBody>
                    <a:bodyPr/>
                    <a:lstStyle/>
                    <a:p>
                      <a:pPr algn="r" fontAlgn="ctr"/>
                      <a:r>
                        <a:rPr lang="en-US" altLang="ja-JP" sz="1100" b="0" i="0" u="none" strike="noStrike">
                          <a:solidFill>
                            <a:srgbClr val="000000"/>
                          </a:solidFill>
                          <a:effectLst/>
                          <a:latin typeface="游ゴシック" panose="020B0400000000000000" pitchFamily="50" charset="-128"/>
                          <a:ea typeface="游ゴシック" panose="020B0400000000000000" pitchFamily="50" charset="-128"/>
                        </a:rPr>
                        <a:t>0.7 </a:t>
                      </a:r>
                    </a:p>
                  </a:txBody>
                  <a:tcPr marL="9525" marR="9525" marT="9525" marB="0" anchor="ct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0.4 </a:t>
                      </a:r>
                    </a:p>
                  </a:txBody>
                  <a:tcPr marL="9525" marR="9525" marT="9525" marB="0" anchor="ctr"/>
                </a:tc>
                <a:tc>
                  <a:txBody>
                    <a:bodyPr/>
                    <a:lstStyle/>
                    <a:p>
                      <a:pPr algn="r" fontAlgn="ctr"/>
                      <a:r>
                        <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rPr>
                        <a:t>0.8 </a:t>
                      </a:r>
                    </a:p>
                  </a:txBody>
                  <a:tcPr marL="9525" marR="9525" marT="9525" marB="0" anchor="ctr"/>
                </a:tc>
                <a:extLst>
                  <a:ext uri="{0D108BD9-81ED-4DB2-BD59-A6C34878D82A}">
                    <a16:rowId xmlns:a16="http://schemas.microsoft.com/office/drawing/2014/main" val="669993890"/>
                  </a:ext>
                </a:extLst>
              </a:tr>
            </a:tbl>
          </a:graphicData>
        </a:graphic>
      </p:graphicFrame>
    </p:spTree>
    <p:extLst>
      <p:ext uri="{BB962C8B-B14F-4D97-AF65-F5344CB8AC3E}">
        <p14:creationId xmlns:p14="http://schemas.microsoft.com/office/powerpoint/2010/main" val="120491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勤務環境解析の</a:t>
            </a:r>
            <a:r>
              <a:rPr kumimoji="1" lang="ja-JP" altLang="en-US" dirty="0">
                <a:solidFill>
                  <a:srgbClr val="FF0000"/>
                </a:solidFill>
              </a:rPr>
              <a:t>イメージ</a:t>
            </a:r>
            <a:r>
              <a:rPr kumimoji="1" lang="ja-JP" altLang="en-US" dirty="0"/>
              <a:t>：簡単な可視化</a:t>
            </a:r>
          </a:p>
        </p:txBody>
      </p:sp>
      <p:graphicFrame>
        <p:nvGraphicFramePr>
          <p:cNvPr id="42" name="グラフ 41"/>
          <p:cNvGraphicFramePr/>
          <p:nvPr>
            <p:extLst>
              <p:ext uri="{D42A27DB-BD31-4B8C-83A1-F6EECF244321}">
                <p14:modId xmlns:p14="http://schemas.microsoft.com/office/powerpoint/2010/main" val="1619840559"/>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43" name="テキスト ボックス 42"/>
          <p:cNvSpPr txBox="1"/>
          <p:nvPr/>
        </p:nvSpPr>
        <p:spPr>
          <a:xfrm>
            <a:off x="3399733" y="5634245"/>
            <a:ext cx="2210862" cy="707886"/>
          </a:xfrm>
          <a:prstGeom prst="rect">
            <a:avLst/>
          </a:prstGeom>
          <a:noFill/>
        </p:spPr>
        <p:txBody>
          <a:bodyPr wrap="none" rtlCol="0">
            <a:spAutoFit/>
          </a:bodyPr>
          <a:lstStyle/>
          <a:p>
            <a:r>
              <a:rPr lang="ja-JP" altLang="en-US" sz="2000" dirty="0"/>
              <a:t>早出は～～な傾向</a:t>
            </a:r>
            <a:endParaRPr lang="en-US" altLang="ja-JP" sz="2000" dirty="0"/>
          </a:p>
          <a:p>
            <a:r>
              <a:rPr kumimoji="1" lang="ja-JP" altLang="en-US" sz="2000" dirty="0"/>
              <a:t>残業は～～な傾向</a:t>
            </a:r>
          </a:p>
        </p:txBody>
      </p:sp>
    </p:spTree>
    <p:extLst>
      <p:ext uri="{BB962C8B-B14F-4D97-AF65-F5344CB8AC3E}">
        <p14:creationId xmlns:p14="http://schemas.microsoft.com/office/powerpoint/2010/main" val="1502729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勤務環境解析の</a:t>
            </a:r>
            <a:r>
              <a:rPr kumimoji="1" lang="ja-JP" altLang="en-US" dirty="0">
                <a:solidFill>
                  <a:srgbClr val="FF0000"/>
                </a:solidFill>
              </a:rPr>
              <a:t>イメージ</a:t>
            </a:r>
            <a:r>
              <a:rPr kumimoji="1" lang="ja-JP" altLang="en-US" dirty="0"/>
              <a:t>：簡単な可視化</a:t>
            </a:r>
          </a:p>
        </p:txBody>
      </p:sp>
      <p:graphicFrame>
        <p:nvGraphicFramePr>
          <p:cNvPr id="42" name="グラフ 41"/>
          <p:cNvGraphicFramePr/>
          <p:nvPr>
            <p:extLst>
              <p:ext uri="{D42A27DB-BD31-4B8C-83A1-F6EECF244321}">
                <p14:modId xmlns:p14="http://schemas.microsoft.com/office/powerpoint/2010/main" val="937008347"/>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43" name="テキスト ボックス 42"/>
          <p:cNvSpPr txBox="1"/>
          <p:nvPr/>
        </p:nvSpPr>
        <p:spPr>
          <a:xfrm>
            <a:off x="3399733" y="5634245"/>
            <a:ext cx="2614818" cy="707886"/>
          </a:xfrm>
          <a:prstGeom prst="rect">
            <a:avLst/>
          </a:prstGeom>
          <a:noFill/>
        </p:spPr>
        <p:txBody>
          <a:bodyPr wrap="none" rtlCol="0">
            <a:spAutoFit/>
          </a:bodyPr>
          <a:lstStyle/>
          <a:p>
            <a:r>
              <a:rPr lang="ja-JP" altLang="en-US" sz="2000" dirty="0"/>
              <a:t>チーム</a:t>
            </a:r>
            <a:r>
              <a:rPr lang="en-US" altLang="ja-JP" sz="2000" dirty="0"/>
              <a:t>A</a:t>
            </a:r>
            <a:r>
              <a:rPr lang="ja-JP" altLang="en-US" sz="2000" dirty="0"/>
              <a:t>は～～な傾向</a:t>
            </a:r>
            <a:endParaRPr lang="en-US" altLang="ja-JP" sz="2000" dirty="0"/>
          </a:p>
          <a:p>
            <a:r>
              <a:rPr kumimoji="1" lang="ja-JP" altLang="en-US" sz="2000" dirty="0"/>
              <a:t>チーム</a:t>
            </a:r>
            <a:r>
              <a:rPr kumimoji="1" lang="en-US" altLang="ja-JP" sz="2000" dirty="0"/>
              <a:t>B</a:t>
            </a:r>
            <a:r>
              <a:rPr kumimoji="1" lang="ja-JP" altLang="en-US" sz="2000" dirty="0"/>
              <a:t>は～～な傾向</a:t>
            </a:r>
          </a:p>
        </p:txBody>
      </p:sp>
    </p:spTree>
    <p:extLst>
      <p:ext uri="{BB962C8B-B14F-4D97-AF65-F5344CB8AC3E}">
        <p14:creationId xmlns:p14="http://schemas.microsoft.com/office/powerpoint/2010/main" val="155928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a:xfrm>
            <a:off x="1331640" y="1493785"/>
            <a:ext cx="7155795" cy="46805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2" name="タイトル 1"/>
          <p:cNvSpPr>
            <a:spLocks noGrp="1"/>
          </p:cNvSpPr>
          <p:nvPr>
            <p:ph type="title"/>
          </p:nvPr>
        </p:nvSpPr>
        <p:spPr/>
        <p:txBody>
          <a:bodyPr/>
          <a:lstStyle/>
          <a:p>
            <a:r>
              <a:rPr kumimoji="1" lang="ja-JP" altLang="en-US" dirty="0"/>
              <a:t>勤務環境解析の</a:t>
            </a:r>
            <a:r>
              <a:rPr kumimoji="1" lang="ja-JP" altLang="en-US" dirty="0">
                <a:solidFill>
                  <a:srgbClr val="FF0000"/>
                </a:solidFill>
              </a:rPr>
              <a:t>イメージ</a:t>
            </a:r>
            <a:r>
              <a:rPr kumimoji="1" lang="ja-JP" altLang="en-US" dirty="0"/>
              <a:t>：クラスタリング</a:t>
            </a:r>
          </a:p>
        </p:txBody>
      </p:sp>
      <p:sp>
        <p:nvSpPr>
          <p:cNvPr id="5" name="楕円 4"/>
          <p:cNvSpPr/>
          <p:nvPr/>
        </p:nvSpPr>
        <p:spPr>
          <a:xfrm>
            <a:off x="2294620" y="2695389"/>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6" name="楕円 5"/>
          <p:cNvSpPr/>
          <p:nvPr/>
        </p:nvSpPr>
        <p:spPr>
          <a:xfrm>
            <a:off x="2447020" y="2847789"/>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7" name="楕円 6"/>
          <p:cNvSpPr/>
          <p:nvPr/>
        </p:nvSpPr>
        <p:spPr>
          <a:xfrm>
            <a:off x="2754437" y="3189734"/>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8" name="楕円 7"/>
          <p:cNvSpPr/>
          <p:nvPr/>
        </p:nvSpPr>
        <p:spPr>
          <a:xfrm>
            <a:off x="2906837" y="3099724"/>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9" name="楕円 8"/>
          <p:cNvSpPr/>
          <p:nvPr/>
        </p:nvSpPr>
        <p:spPr>
          <a:xfrm>
            <a:off x="3381472" y="2748898"/>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0" name="楕円 9"/>
          <p:cNvSpPr/>
          <p:nvPr/>
        </p:nvSpPr>
        <p:spPr>
          <a:xfrm>
            <a:off x="3533872" y="2534108"/>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1" name="楕円 10"/>
          <p:cNvSpPr/>
          <p:nvPr/>
        </p:nvSpPr>
        <p:spPr>
          <a:xfrm>
            <a:off x="3686272" y="2686508"/>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2" name="楕円 11"/>
          <p:cNvSpPr/>
          <p:nvPr/>
        </p:nvSpPr>
        <p:spPr>
          <a:xfrm>
            <a:off x="3492932" y="2838908"/>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3" name="楕円 12"/>
          <p:cNvSpPr/>
          <p:nvPr/>
        </p:nvSpPr>
        <p:spPr>
          <a:xfrm>
            <a:off x="6244467" y="4345209"/>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4" name="楕円 13"/>
          <p:cNvSpPr/>
          <p:nvPr/>
        </p:nvSpPr>
        <p:spPr>
          <a:xfrm>
            <a:off x="6396867" y="4596085"/>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5" name="楕円 14"/>
          <p:cNvSpPr/>
          <p:nvPr/>
        </p:nvSpPr>
        <p:spPr>
          <a:xfrm>
            <a:off x="6549267" y="4748485"/>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6" name="楕円 15"/>
          <p:cNvSpPr/>
          <p:nvPr/>
        </p:nvSpPr>
        <p:spPr>
          <a:xfrm>
            <a:off x="6189227" y="4802409"/>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7" name="楕円 16"/>
          <p:cNvSpPr/>
          <p:nvPr/>
        </p:nvSpPr>
        <p:spPr>
          <a:xfrm>
            <a:off x="6341627" y="5053285"/>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8" name="楕円 17"/>
          <p:cNvSpPr/>
          <p:nvPr/>
        </p:nvSpPr>
        <p:spPr>
          <a:xfrm rot="10148036">
            <a:off x="4185687" y="4754630"/>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19" name="楕円 18"/>
          <p:cNvSpPr/>
          <p:nvPr/>
        </p:nvSpPr>
        <p:spPr>
          <a:xfrm rot="10148036">
            <a:off x="3989227" y="4315364"/>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0" name="楕円 19"/>
          <p:cNvSpPr/>
          <p:nvPr/>
        </p:nvSpPr>
        <p:spPr>
          <a:xfrm rot="10148036">
            <a:off x="3887085" y="4645870"/>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1" name="楕円 20"/>
          <p:cNvSpPr/>
          <p:nvPr/>
        </p:nvSpPr>
        <p:spPr>
          <a:xfrm rot="10148036">
            <a:off x="3731911" y="4175820"/>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2" name="楕円 21"/>
          <p:cNvSpPr/>
          <p:nvPr/>
        </p:nvSpPr>
        <p:spPr>
          <a:xfrm rot="10148036">
            <a:off x="3535452" y="4534643"/>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4" name="楕円 23"/>
          <p:cNvSpPr/>
          <p:nvPr/>
        </p:nvSpPr>
        <p:spPr>
          <a:xfrm>
            <a:off x="3492932" y="5019399"/>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5" name="楕円 24"/>
          <p:cNvSpPr/>
          <p:nvPr/>
        </p:nvSpPr>
        <p:spPr>
          <a:xfrm>
            <a:off x="3645332" y="4804609"/>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6" name="楕円 25"/>
          <p:cNvSpPr/>
          <p:nvPr/>
        </p:nvSpPr>
        <p:spPr>
          <a:xfrm>
            <a:off x="3797732" y="4957009"/>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7" name="楕円 26"/>
          <p:cNvSpPr/>
          <p:nvPr/>
        </p:nvSpPr>
        <p:spPr>
          <a:xfrm>
            <a:off x="3604392" y="5109409"/>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29" name="楕円 28"/>
          <p:cNvSpPr/>
          <p:nvPr/>
        </p:nvSpPr>
        <p:spPr>
          <a:xfrm>
            <a:off x="2006715" y="1988840"/>
            <a:ext cx="2167456" cy="162018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30" name="楕円 29"/>
          <p:cNvSpPr/>
          <p:nvPr/>
        </p:nvSpPr>
        <p:spPr>
          <a:xfrm>
            <a:off x="5660388" y="4076470"/>
            <a:ext cx="1334863" cy="1620180"/>
          </a:xfrm>
          <a:prstGeom prst="ellipse">
            <a:avLst/>
          </a:prstGeom>
          <a:no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31" name="楕円 30"/>
          <p:cNvSpPr/>
          <p:nvPr/>
        </p:nvSpPr>
        <p:spPr>
          <a:xfrm>
            <a:off x="2781511" y="3982311"/>
            <a:ext cx="2167456" cy="1620180"/>
          </a:xfrm>
          <a:prstGeom prst="ellipse">
            <a:avLst/>
          </a:prstGeom>
          <a:noFill/>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32" name="楕円 31"/>
          <p:cNvSpPr/>
          <p:nvPr/>
        </p:nvSpPr>
        <p:spPr>
          <a:xfrm rot="5140366">
            <a:off x="4953868" y="3613922"/>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3" name="楕円 32"/>
          <p:cNvSpPr/>
          <p:nvPr/>
        </p:nvSpPr>
        <p:spPr>
          <a:xfrm rot="10148036">
            <a:off x="6334904" y="5188431"/>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4" name="楕円 33"/>
          <p:cNvSpPr/>
          <p:nvPr/>
        </p:nvSpPr>
        <p:spPr>
          <a:xfrm rot="10148036">
            <a:off x="5351038" y="2798929"/>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5" name="楕円 34"/>
          <p:cNvSpPr/>
          <p:nvPr/>
        </p:nvSpPr>
        <p:spPr>
          <a:xfrm rot="10148036">
            <a:off x="4882603" y="2650781"/>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6" name="楕円 35"/>
          <p:cNvSpPr/>
          <p:nvPr/>
        </p:nvSpPr>
        <p:spPr>
          <a:xfrm rot="10148036">
            <a:off x="1984911" y="4236341"/>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7" name="楕円 36"/>
          <p:cNvSpPr/>
          <p:nvPr/>
        </p:nvSpPr>
        <p:spPr>
          <a:xfrm rot="10148036">
            <a:off x="5843656" y="4455620"/>
            <a:ext cx="135015" cy="135015"/>
          </a:xfrm>
          <a:prstGeom prst="ellipse">
            <a:avLst/>
          </a:prstGeom>
          <a:noFill/>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dirty="0"/>
          </a:p>
        </p:txBody>
      </p:sp>
      <p:sp>
        <p:nvSpPr>
          <p:cNvPr id="38" name="テキスト ボックス 37"/>
          <p:cNvSpPr txBox="1"/>
          <p:nvPr/>
        </p:nvSpPr>
        <p:spPr>
          <a:xfrm>
            <a:off x="2546775" y="5694786"/>
            <a:ext cx="2709396" cy="400110"/>
          </a:xfrm>
          <a:prstGeom prst="rect">
            <a:avLst/>
          </a:prstGeom>
          <a:noFill/>
        </p:spPr>
        <p:txBody>
          <a:bodyPr wrap="none" rtlCol="0">
            <a:spAutoFit/>
          </a:bodyPr>
          <a:lstStyle/>
          <a:p>
            <a:r>
              <a:rPr lang="ja-JP" altLang="en-US" sz="2000" dirty="0"/>
              <a:t>早出残業</a:t>
            </a:r>
            <a:r>
              <a:rPr kumimoji="1" lang="ja-JP" altLang="en-US" sz="2000" dirty="0"/>
              <a:t>が少ない集団</a:t>
            </a:r>
          </a:p>
        </p:txBody>
      </p:sp>
      <p:sp>
        <p:nvSpPr>
          <p:cNvPr id="39" name="テキスト ボックス 38"/>
          <p:cNvSpPr txBox="1"/>
          <p:nvPr/>
        </p:nvSpPr>
        <p:spPr>
          <a:xfrm>
            <a:off x="5549080" y="3597326"/>
            <a:ext cx="1965603" cy="400110"/>
          </a:xfrm>
          <a:prstGeom prst="rect">
            <a:avLst/>
          </a:prstGeom>
          <a:noFill/>
        </p:spPr>
        <p:txBody>
          <a:bodyPr wrap="none" rtlCol="0">
            <a:spAutoFit/>
          </a:bodyPr>
          <a:lstStyle/>
          <a:p>
            <a:r>
              <a:rPr lang="ja-JP" altLang="en-US" sz="2000" dirty="0"/>
              <a:t>残業</a:t>
            </a:r>
            <a:r>
              <a:rPr kumimoji="1" lang="ja-JP" altLang="en-US" sz="2000" dirty="0"/>
              <a:t>が多い集団</a:t>
            </a:r>
          </a:p>
        </p:txBody>
      </p:sp>
      <p:sp>
        <p:nvSpPr>
          <p:cNvPr id="40" name="テキスト ボックス 39"/>
          <p:cNvSpPr txBox="1"/>
          <p:nvPr/>
        </p:nvSpPr>
        <p:spPr>
          <a:xfrm>
            <a:off x="1909966" y="1543725"/>
            <a:ext cx="1965603" cy="400110"/>
          </a:xfrm>
          <a:prstGeom prst="rect">
            <a:avLst/>
          </a:prstGeom>
          <a:noFill/>
        </p:spPr>
        <p:txBody>
          <a:bodyPr wrap="none" rtlCol="0">
            <a:spAutoFit/>
          </a:bodyPr>
          <a:lstStyle/>
          <a:p>
            <a:r>
              <a:rPr lang="ja-JP" altLang="en-US" sz="2000" dirty="0"/>
              <a:t>早出</a:t>
            </a:r>
            <a:r>
              <a:rPr kumimoji="1" lang="ja-JP" altLang="en-US" sz="2000" dirty="0"/>
              <a:t>が多い集団</a:t>
            </a:r>
          </a:p>
        </p:txBody>
      </p:sp>
    </p:spTree>
    <p:extLst>
      <p:ext uri="{BB962C8B-B14F-4D97-AF65-F5344CB8AC3E}">
        <p14:creationId xmlns:p14="http://schemas.microsoft.com/office/powerpoint/2010/main" val="69923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勤務環境解析の</a:t>
            </a:r>
            <a:r>
              <a:rPr lang="ja-JP" altLang="en-US" dirty="0">
                <a:solidFill>
                  <a:srgbClr val="FF0000"/>
                </a:solidFill>
              </a:rPr>
              <a:t>イメージ</a:t>
            </a:r>
            <a:r>
              <a:rPr lang="ja-JP" altLang="en-US" dirty="0"/>
              <a:t>：相関係数</a:t>
            </a:r>
            <a:endParaRPr kumimoji="1" lang="ja-JP" altLang="en-US" dirty="0"/>
          </a:p>
        </p:txBody>
      </p:sp>
      <p:graphicFrame>
        <p:nvGraphicFramePr>
          <p:cNvPr id="3" name="表 2"/>
          <p:cNvGraphicFramePr>
            <a:graphicFrameLocks noGrp="1"/>
          </p:cNvGraphicFramePr>
          <p:nvPr>
            <p:extLst>
              <p:ext uri="{D42A27DB-BD31-4B8C-83A1-F6EECF244321}">
                <p14:modId xmlns:p14="http://schemas.microsoft.com/office/powerpoint/2010/main" val="3863276459"/>
              </p:ext>
            </p:extLst>
          </p:nvPr>
        </p:nvGraphicFramePr>
        <p:xfrm>
          <a:off x="1023446" y="908720"/>
          <a:ext cx="6963436" cy="2225040"/>
        </p:xfrm>
        <a:graphic>
          <a:graphicData uri="http://schemas.openxmlformats.org/drawingml/2006/table">
            <a:tbl>
              <a:tblPr firstRow="1" bandRow="1">
                <a:tableStyleId>{5940675A-B579-460E-94D1-54222C63F5DA}</a:tableStyleId>
              </a:tblPr>
              <a:tblGrid>
                <a:gridCol w="3481718">
                  <a:extLst>
                    <a:ext uri="{9D8B030D-6E8A-4147-A177-3AD203B41FA5}">
                      <a16:colId xmlns:a16="http://schemas.microsoft.com/office/drawing/2014/main" val="576244999"/>
                    </a:ext>
                  </a:extLst>
                </a:gridCol>
                <a:gridCol w="3481718">
                  <a:extLst>
                    <a:ext uri="{9D8B030D-6E8A-4147-A177-3AD203B41FA5}">
                      <a16:colId xmlns:a16="http://schemas.microsoft.com/office/drawing/2014/main" val="88103221"/>
                    </a:ext>
                  </a:extLst>
                </a:gridCol>
              </a:tblGrid>
              <a:tr h="370840">
                <a:tc>
                  <a:txBody>
                    <a:bodyPr/>
                    <a:lstStyle/>
                    <a:p>
                      <a:pPr algn="ctr"/>
                      <a:endParaRPr kumimoji="1" lang="ja-JP" altLang="en-US" dirty="0"/>
                    </a:p>
                  </a:txBody>
                  <a:tcPr/>
                </a:tc>
                <a:tc>
                  <a:txBody>
                    <a:bodyPr/>
                    <a:lstStyle/>
                    <a:p>
                      <a:pPr algn="ctr"/>
                      <a:r>
                        <a:rPr kumimoji="1" lang="ja-JP" altLang="en-US" dirty="0"/>
                        <a:t>チーム内での相関係数</a:t>
                      </a:r>
                    </a:p>
                  </a:txBody>
                  <a:tcPr/>
                </a:tc>
                <a:extLst>
                  <a:ext uri="{0D108BD9-81ED-4DB2-BD59-A6C34878D82A}">
                    <a16:rowId xmlns:a16="http://schemas.microsoft.com/office/drawing/2014/main" val="2213496635"/>
                  </a:ext>
                </a:extLst>
              </a:tr>
              <a:tr h="370840">
                <a:tc>
                  <a:txBody>
                    <a:bodyPr/>
                    <a:lstStyle/>
                    <a:p>
                      <a:pPr algn="ctr"/>
                      <a:r>
                        <a:rPr kumimoji="1" lang="ja-JP" altLang="en-US" dirty="0"/>
                        <a:t>チーム</a:t>
                      </a:r>
                      <a:r>
                        <a:rPr kumimoji="1" lang="en-US" altLang="ja-JP" dirty="0"/>
                        <a:t>A</a:t>
                      </a:r>
                      <a:endParaRPr kumimoji="1" lang="ja-JP" altLang="en-US" dirty="0"/>
                    </a:p>
                  </a:txBody>
                  <a:tcPr/>
                </a:tc>
                <a:tc>
                  <a:txBody>
                    <a:bodyPr/>
                    <a:lstStyle/>
                    <a:p>
                      <a:pPr algn="ctr"/>
                      <a:r>
                        <a:rPr kumimoji="1" lang="en-US" altLang="ja-JP" dirty="0"/>
                        <a:t>0.95</a:t>
                      </a:r>
                      <a:endParaRPr kumimoji="1" lang="ja-JP" altLang="en-US" dirty="0"/>
                    </a:p>
                  </a:txBody>
                  <a:tcPr/>
                </a:tc>
                <a:extLst>
                  <a:ext uri="{0D108BD9-81ED-4DB2-BD59-A6C34878D82A}">
                    <a16:rowId xmlns:a16="http://schemas.microsoft.com/office/drawing/2014/main" val="1843647042"/>
                  </a:ext>
                </a:extLst>
              </a:tr>
              <a:tr h="370840">
                <a:tc>
                  <a:txBody>
                    <a:bodyPr/>
                    <a:lstStyle/>
                    <a:p>
                      <a:pPr algn="ctr"/>
                      <a:r>
                        <a:rPr kumimoji="1" lang="ja-JP" altLang="en-US" dirty="0"/>
                        <a:t>チーム</a:t>
                      </a:r>
                      <a:r>
                        <a:rPr kumimoji="1" lang="en-US" altLang="ja-JP" dirty="0"/>
                        <a:t>B</a:t>
                      </a:r>
                      <a:endParaRPr kumimoji="1" lang="ja-JP" altLang="en-US" dirty="0"/>
                    </a:p>
                  </a:txBody>
                  <a:tcPr/>
                </a:tc>
                <a:tc>
                  <a:txBody>
                    <a:bodyPr/>
                    <a:lstStyle/>
                    <a:p>
                      <a:pPr algn="ctr"/>
                      <a:r>
                        <a:rPr kumimoji="1" lang="en-US" altLang="ja-JP" dirty="0"/>
                        <a:t>0.50</a:t>
                      </a:r>
                      <a:endParaRPr kumimoji="1" lang="ja-JP" altLang="en-US" dirty="0"/>
                    </a:p>
                  </a:txBody>
                  <a:tcPr/>
                </a:tc>
                <a:extLst>
                  <a:ext uri="{0D108BD9-81ED-4DB2-BD59-A6C34878D82A}">
                    <a16:rowId xmlns:a16="http://schemas.microsoft.com/office/drawing/2014/main" val="154458827"/>
                  </a:ext>
                </a:extLst>
              </a:tr>
              <a:tr h="370840">
                <a:tc>
                  <a:txBody>
                    <a:bodyPr/>
                    <a:lstStyle/>
                    <a:p>
                      <a:pPr algn="ctr"/>
                      <a:r>
                        <a:rPr kumimoji="1" lang="ja-JP" altLang="en-US" dirty="0"/>
                        <a:t>チーム</a:t>
                      </a:r>
                      <a:r>
                        <a:rPr kumimoji="1" lang="en-US" altLang="ja-JP" dirty="0"/>
                        <a:t>C</a:t>
                      </a:r>
                      <a:endParaRPr kumimoji="1" lang="ja-JP" altLang="en-US" dirty="0"/>
                    </a:p>
                  </a:txBody>
                  <a:tcPr/>
                </a:tc>
                <a:tc>
                  <a:txBody>
                    <a:bodyPr/>
                    <a:lstStyle/>
                    <a:p>
                      <a:pPr algn="ctr"/>
                      <a:r>
                        <a:rPr kumimoji="1" lang="en-US" altLang="ja-JP" dirty="0"/>
                        <a:t>0.75</a:t>
                      </a:r>
                      <a:endParaRPr kumimoji="1" lang="ja-JP" altLang="en-US" dirty="0"/>
                    </a:p>
                  </a:txBody>
                  <a:tcPr/>
                </a:tc>
                <a:extLst>
                  <a:ext uri="{0D108BD9-81ED-4DB2-BD59-A6C34878D82A}">
                    <a16:rowId xmlns:a16="http://schemas.microsoft.com/office/drawing/2014/main" val="885271994"/>
                  </a:ext>
                </a:extLst>
              </a:tr>
              <a:tr h="370840">
                <a:tc>
                  <a:txBody>
                    <a:bodyPr/>
                    <a:lstStyle/>
                    <a:p>
                      <a:pPr algn="ctr"/>
                      <a:r>
                        <a:rPr kumimoji="1" lang="ja-JP" altLang="en-US" dirty="0"/>
                        <a:t>チーム</a:t>
                      </a:r>
                      <a:r>
                        <a:rPr kumimoji="1" lang="en-US" altLang="ja-JP" dirty="0"/>
                        <a:t>D</a:t>
                      </a:r>
                      <a:endParaRPr kumimoji="1" lang="ja-JP" altLang="en-US" dirty="0"/>
                    </a:p>
                  </a:txBody>
                  <a:tcPr/>
                </a:tc>
                <a:tc>
                  <a:txBody>
                    <a:bodyPr/>
                    <a:lstStyle/>
                    <a:p>
                      <a:pPr algn="ctr"/>
                      <a:r>
                        <a:rPr kumimoji="1" lang="en-US" altLang="ja-JP" dirty="0"/>
                        <a:t>0.85</a:t>
                      </a:r>
                      <a:endParaRPr kumimoji="1" lang="ja-JP" altLang="en-US" dirty="0"/>
                    </a:p>
                  </a:txBody>
                  <a:tcPr/>
                </a:tc>
                <a:extLst>
                  <a:ext uri="{0D108BD9-81ED-4DB2-BD59-A6C34878D82A}">
                    <a16:rowId xmlns:a16="http://schemas.microsoft.com/office/drawing/2014/main" val="2458119461"/>
                  </a:ext>
                </a:extLst>
              </a:tr>
              <a:tr h="370840">
                <a:tc>
                  <a:txBody>
                    <a:bodyPr/>
                    <a:lstStyle/>
                    <a:p>
                      <a:pPr algn="ctr"/>
                      <a:r>
                        <a:rPr kumimoji="1" lang="ja-JP" altLang="en-US" dirty="0"/>
                        <a:t>チーム</a:t>
                      </a:r>
                      <a:r>
                        <a:rPr kumimoji="1" lang="en-US" altLang="ja-JP" dirty="0"/>
                        <a:t>E</a:t>
                      </a:r>
                      <a:endParaRPr kumimoji="1" lang="ja-JP" altLang="en-US" dirty="0"/>
                    </a:p>
                  </a:txBody>
                  <a:tcPr/>
                </a:tc>
                <a:tc>
                  <a:txBody>
                    <a:bodyPr/>
                    <a:lstStyle/>
                    <a:p>
                      <a:pPr algn="ctr"/>
                      <a:r>
                        <a:rPr kumimoji="1" lang="en-US" altLang="ja-JP" dirty="0"/>
                        <a:t>0.11</a:t>
                      </a:r>
                      <a:endParaRPr kumimoji="1" lang="ja-JP" altLang="en-US" dirty="0"/>
                    </a:p>
                  </a:txBody>
                  <a:tcPr/>
                </a:tc>
                <a:extLst>
                  <a:ext uri="{0D108BD9-81ED-4DB2-BD59-A6C34878D82A}">
                    <a16:rowId xmlns:a16="http://schemas.microsoft.com/office/drawing/2014/main" val="1636314293"/>
                  </a:ext>
                </a:extLst>
              </a:tr>
            </a:tbl>
          </a:graphicData>
        </a:graphic>
      </p:graphicFrame>
      <p:sp>
        <p:nvSpPr>
          <p:cNvPr id="4" name="テキスト ボックス 3"/>
          <p:cNvSpPr txBox="1"/>
          <p:nvPr/>
        </p:nvSpPr>
        <p:spPr>
          <a:xfrm>
            <a:off x="585497" y="3363774"/>
            <a:ext cx="7531229" cy="2862322"/>
          </a:xfrm>
          <a:prstGeom prst="rect">
            <a:avLst/>
          </a:prstGeom>
          <a:noFill/>
        </p:spPr>
        <p:txBody>
          <a:bodyPr wrap="none" rtlCol="0">
            <a:spAutoFit/>
          </a:bodyPr>
          <a:lstStyle/>
          <a:p>
            <a:r>
              <a:rPr lang="ja-JP" altLang="en-US" sz="2000" dirty="0"/>
              <a:t>チーム内での相関係数：各個人の残業パターンが似ているかどうか</a:t>
            </a:r>
            <a:endParaRPr lang="en-US" altLang="ja-JP" sz="2000" dirty="0"/>
          </a:p>
          <a:p>
            <a:endParaRPr lang="en-US" altLang="ja-JP" sz="2000" dirty="0"/>
          </a:p>
          <a:p>
            <a:r>
              <a:rPr kumimoji="1" lang="ja-JP" altLang="en-US" sz="2000" dirty="0">
                <a:solidFill>
                  <a:srgbClr val="00B050"/>
                </a:solidFill>
              </a:rPr>
              <a:t>相関係数が高い場合（皆の出退勤パターンが似ている）</a:t>
            </a:r>
            <a:endParaRPr kumimoji="1" lang="en-US" altLang="ja-JP" sz="2000" dirty="0">
              <a:solidFill>
                <a:srgbClr val="00B050"/>
              </a:solidFill>
            </a:endParaRPr>
          </a:p>
          <a:p>
            <a:r>
              <a:rPr lang="ja-JP" altLang="en-US" sz="2000" dirty="0"/>
              <a:t>可能性①</a:t>
            </a:r>
            <a:r>
              <a:rPr kumimoji="1" lang="ja-JP" altLang="en-US" sz="2000" dirty="0"/>
              <a:t>チーム全員での共同作業・試作・会議が多い</a:t>
            </a:r>
            <a:endParaRPr kumimoji="1" lang="en-US" altLang="ja-JP" sz="2000" dirty="0"/>
          </a:p>
          <a:p>
            <a:r>
              <a:rPr lang="ja-JP" altLang="en-US" sz="2000" dirty="0"/>
              <a:t>可能性②皆が残っていると帰りづらい雰囲気がある</a:t>
            </a:r>
            <a:endParaRPr lang="en-US" altLang="ja-JP" sz="2000" dirty="0"/>
          </a:p>
          <a:p>
            <a:endParaRPr kumimoji="1" lang="en-US" altLang="ja-JP" sz="2000" dirty="0"/>
          </a:p>
          <a:p>
            <a:r>
              <a:rPr lang="ja-JP" altLang="en-US" sz="2000" dirty="0">
                <a:solidFill>
                  <a:srgbClr val="0070C0"/>
                </a:solidFill>
              </a:rPr>
              <a:t>相関係数が低い場合（出退勤パターンが似ていない）</a:t>
            </a:r>
            <a:endParaRPr lang="en-US" altLang="ja-JP" sz="2000" dirty="0">
              <a:solidFill>
                <a:srgbClr val="0070C0"/>
              </a:solidFill>
            </a:endParaRPr>
          </a:p>
          <a:p>
            <a:r>
              <a:rPr lang="ja-JP" altLang="en-US" sz="2000" dirty="0"/>
              <a:t>可能性</a:t>
            </a:r>
            <a:r>
              <a:rPr kumimoji="1" lang="ja-JP" altLang="en-US" sz="2000" dirty="0"/>
              <a:t>①個人の仕事が終わったら、退社できる職場になっている</a:t>
            </a:r>
            <a:endParaRPr kumimoji="1" lang="en-US" altLang="ja-JP" sz="2000" dirty="0"/>
          </a:p>
          <a:p>
            <a:r>
              <a:rPr lang="ja-JP" altLang="en-US" sz="2000" dirty="0"/>
              <a:t>可能性②チーム内での仕事量の分担がうまくいっていない</a:t>
            </a:r>
            <a:endParaRPr kumimoji="1" lang="ja-JP" altLang="en-US" sz="2000" dirty="0"/>
          </a:p>
        </p:txBody>
      </p:sp>
    </p:spTree>
    <p:extLst>
      <p:ext uri="{BB962C8B-B14F-4D97-AF65-F5344CB8AC3E}">
        <p14:creationId xmlns:p14="http://schemas.microsoft.com/office/powerpoint/2010/main" val="3859404662"/>
      </p:ext>
    </p:extLst>
  </p:cSld>
  <p:clrMapOvr>
    <a:masterClrMapping/>
  </p:clrMapOvr>
</p:sld>
</file>

<file path=ppt/theme/theme1.xml><?xml version="1.0" encoding="utf-8"?>
<a:theme xmlns:a="http://schemas.openxmlformats.org/drawingml/2006/main" name="テンプレート">
  <a:themeElements>
    <a:clrScheme name="モジュール">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HGゴシックE-TimesNewRoman">
      <a:majorFont>
        <a:latin typeface="Times New Roman"/>
        <a:ea typeface="HGゴシックE"/>
        <a:cs typeface=""/>
      </a:majorFont>
      <a:minorFont>
        <a:latin typeface="Times New Roman"/>
        <a:ea typeface="HGゴシック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dirty="0" smtClean="0"/>
        </a:defPPr>
      </a:lstStyle>
      <a:style>
        <a:lnRef idx="1">
          <a:schemeClr val="accent4"/>
        </a:lnRef>
        <a:fillRef idx="2">
          <a:schemeClr val="accent4"/>
        </a:fillRef>
        <a:effectRef idx="1">
          <a:schemeClr val="accent4"/>
        </a:effectRef>
        <a:fontRef idx="minor">
          <a:schemeClr val="dk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000" dirty="0" smtClean="0"/>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テンプレート</Template>
  <TotalTime>35931</TotalTime>
  <Words>2182</Words>
  <Application>Microsoft Office PowerPoint</Application>
  <PresentationFormat>画面に合わせる (4:3)</PresentationFormat>
  <Paragraphs>745</Paragraphs>
  <Slides>51</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51</vt:i4>
      </vt:variant>
    </vt:vector>
  </HeadingPairs>
  <TitlesOfParts>
    <vt:vector size="59" baseType="lpstr">
      <vt:lpstr>HGゴシックE</vt:lpstr>
      <vt:lpstr>ＭＳ Ｐゴシック</vt:lpstr>
      <vt:lpstr>Meiryo</vt:lpstr>
      <vt:lpstr>游ゴシック</vt:lpstr>
      <vt:lpstr>Arial</vt:lpstr>
      <vt:lpstr>Calibri</vt:lpstr>
      <vt:lpstr>Times New Roman</vt:lpstr>
      <vt:lpstr>テンプレート</vt:lpstr>
      <vt:lpstr>機械学習実習会</vt:lpstr>
      <vt:lpstr>今日の内容</vt:lpstr>
      <vt:lpstr>ＡＩなしでもビジネスが成り立っているか</vt:lpstr>
      <vt:lpstr>研究開発に置き換えると</vt:lpstr>
      <vt:lpstr>パターンBに機械学習を使いたい場合の選択肢</vt:lpstr>
      <vt:lpstr>勤務環境解析のイメージ：簡単な可視化</vt:lpstr>
      <vt:lpstr>勤務環境解析のイメージ：簡単な可視化</vt:lpstr>
      <vt:lpstr>勤務環境解析のイメージ：クラスタリング</vt:lpstr>
      <vt:lpstr>勤務環境解析のイメージ：相関係数</vt:lpstr>
      <vt:lpstr>勤務環境解析のイメージ：変数重要度</vt:lpstr>
      <vt:lpstr>今日の内容</vt:lpstr>
      <vt:lpstr>前回の復習</vt:lpstr>
      <vt:lpstr>CSVデータの解析プログラムを実行した</vt:lpstr>
      <vt:lpstr>scikit-learn を使った</vt:lpstr>
      <vt:lpstr>解析データ：内藤</vt:lpstr>
      <vt:lpstr>解析結果：内藤 生データ（未標準化）</vt:lpstr>
      <vt:lpstr>解析結果：内藤 　標準化後</vt:lpstr>
      <vt:lpstr>解析結果：内藤　ランダムフォレストの一部</vt:lpstr>
      <vt:lpstr>解析結果：内藤　変数重要度</vt:lpstr>
      <vt:lpstr>解析結果：内藤　変数重要度</vt:lpstr>
      <vt:lpstr>どのモデルが良いか　結論を出す前に</vt:lpstr>
      <vt:lpstr>過学習とは</vt:lpstr>
      <vt:lpstr>訓練データとテストデータの分割の仕方</vt:lpstr>
      <vt:lpstr>交差検証が重要</vt:lpstr>
      <vt:lpstr>ハイパーパラメータを調整しましたか？</vt:lpstr>
      <vt:lpstr>今日の内容</vt:lpstr>
      <vt:lpstr>目指す領域・熟練度</vt:lpstr>
      <vt:lpstr>機械学習のアルゴリズム</vt:lpstr>
      <vt:lpstr>決定木分析</vt:lpstr>
      <vt:lpstr>決定木分析　（どの変数、閾値で分割するのか）</vt:lpstr>
      <vt:lpstr>サポートベクターマシン</vt:lpstr>
      <vt:lpstr>サポートベクターマシン</vt:lpstr>
      <vt:lpstr>サポートベクターマシン（with カーネルトリック）</vt:lpstr>
      <vt:lpstr>どの機械学習モデルが良いのか</vt:lpstr>
      <vt:lpstr>どの機械学習モデルが良いのか</vt:lpstr>
      <vt:lpstr>ハイパーパラメータの自動チューニング</vt:lpstr>
      <vt:lpstr>今日の内容</vt:lpstr>
      <vt:lpstr>実習テーマ案</vt:lpstr>
      <vt:lpstr>転移学習とは</vt:lpstr>
      <vt:lpstr>転移学習</vt:lpstr>
      <vt:lpstr>プログラミングの流れ</vt:lpstr>
      <vt:lpstr>転移学習の考え方</vt:lpstr>
      <vt:lpstr>転移学習の考え方</vt:lpstr>
      <vt:lpstr>転移学習の考え方</vt:lpstr>
      <vt:lpstr>欠損値とは</vt:lpstr>
      <vt:lpstr>欠損値の処理</vt:lpstr>
      <vt:lpstr>欠損値の種類</vt:lpstr>
      <vt:lpstr>おわり</vt:lpstr>
      <vt:lpstr>PowerPoint プレゼンテーション</vt:lpstr>
      <vt:lpstr>PowerPoint プレゼンテーション</vt:lpstr>
      <vt:lpstr>重回帰分析とLASSO、RIDGE、Elastic Net</vt:lpstr>
    </vt:vector>
  </TitlesOfParts>
  <Company>セントラル硝子株式会社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IRRの特性改善検討</dc:title>
  <dc:creator>．</dc:creator>
  <cp:lastModifiedBy>Horie, Yuki (堀江 裕樹)</cp:lastModifiedBy>
  <cp:revision>3176</cp:revision>
  <cp:lastPrinted>2018-12-17T06:48:00Z</cp:lastPrinted>
  <dcterms:created xsi:type="dcterms:W3CDTF">2014-09-11T05:43:51Z</dcterms:created>
  <dcterms:modified xsi:type="dcterms:W3CDTF">2019-06-10T07:28:20Z</dcterms:modified>
</cp:coreProperties>
</file>