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861" r:id="rId3"/>
    <p:sldId id="862" r:id="rId4"/>
    <p:sldId id="863" r:id="rId5"/>
    <p:sldId id="864" r:id="rId6"/>
    <p:sldId id="865" r:id="rId7"/>
    <p:sldId id="866" r:id="rId8"/>
    <p:sldId id="867" r:id="rId9"/>
    <p:sldId id="868" r:id="rId10"/>
    <p:sldId id="869" r:id="rId1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87184" autoAdjust="0"/>
  </p:normalViewPr>
  <p:slideViewPr>
    <p:cSldViewPr>
      <p:cViewPr varScale="1">
        <p:scale>
          <a:sx n="79" d="100"/>
          <a:sy n="79" d="100"/>
        </p:scale>
        <p:origin x="12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CC54-3FFF-4A8D-AA37-893979DC91AC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DD5D-D736-447A-9810-26FA9A6EFDB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9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62074"/>
          </a:xfrm>
        </p:spPr>
        <p:txBody>
          <a:bodyPr>
            <a:no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9512" y="692696"/>
            <a:ext cx="8784976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0070C0">
                  <a:alpha val="34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BEFB-FC10-4BDA-8933-C32D8D3C42E6}" type="datetimeFigureOut">
              <a:rPr kumimoji="1" lang="ja-JP" altLang="en-US" smtClean="0"/>
              <a:pPr/>
              <a:t>2019/2/7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prep.jp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212" y="1043735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機械学習</a:t>
            </a:r>
            <a:r>
              <a:rPr kumimoji="1" lang="ja-JP" altLang="en-US" sz="3600" dirty="0"/>
              <a:t>実習会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２０１９．０２．０７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23528" y="818710"/>
            <a:ext cx="82539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  <a:p>
            <a:r>
              <a:rPr lang="ja-JP" altLang="en-US" dirty="0"/>
              <a:t>##################### Linear Regression ##################### </a:t>
            </a:r>
          </a:p>
          <a:p>
            <a:r>
              <a:rPr lang="ja-JP" altLang="en-US" dirty="0"/>
              <a:t>model = sklearn.linear_model.LinearRegression()</a:t>
            </a:r>
          </a:p>
          <a:p>
            <a:r>
              <a:rPr lang="ja-JP" altLang="en-US" dirty="0"/>
              <a:t>model_name = 'LinearRegression_'</a:t>
            </a:r>
          </a:p>
          <a:p>
            <a:r>
              <a:rPr lang="ja-JP" altLang="en-US" dirty="0"/>
              <a:t>model.fit(train_input, train_output)</a:t>
            </a:r>
          </a:p>
          <a:p>
            <a:r>
              <a:rPr lang="ja-JP" altLang="en-US" dirty="0"/>
              <a:t>print(model.score(train_input, train_output))</a:t>
            </a:r>
          </a:p>
          <a:p>
            <a:r>
              <a:rPr lang="ja-JP" altLang="en-US" dirty="0"/>
              <a:t>print(model.score(test_input, test_output))</a:t>
            </a:r>
          </a:p>
          <a:p>
            <a:r>
              <a:rPr lang="ja-JP" altLang="en-US" dirty="0"/>
              <a:t>print(model.predict(test_input))</a:t>
            </a:r>
          </a:p>
          <a:p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6515" y="4019000"/>
            <a:ext cx="6950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①訓練データとテストデータの相関係数（</a:t>
            </a:r>
            <a:r>
              <a:rPr kumimoji="1" lang="en-US" altLang="ja-JP" sz="2000" dirty="0"/>
              <a:t>score</a:t>
            </a:r>
            <a:r>
              <a:rPr kumimoji="1" lang="ja-JP" altLang="en-US" sz="2000" dirty="0"/>
              <a:t>）の差を計算する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15" y="4829090"/>
            <a:ext cx="6210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②訓練データとテストデータの相関係数をリストに入れる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6515" y="3403489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＊</a:t>
            </a:r>
            <a:r>
              <a:rPr kumimoji="1" lang="en-US" altLang="ja-JP" sz="2000" dirty="0"/>
              <a:t>Anaconda</a:t>
            </a:r>
            <a:r>
              <a:rPr kumimoji="1" lang="ja-JP" altLang="en-US" sz="2000"/>
              <a:t>を立ち上げて環境にはいる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075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088740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完璧なアルゴリズムは存在しない</a:t>
            </a:r>
            <a:endParaRPr kumimoji="1" lang="en-US" altLang="ja-JP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1314" y="1898884"/>
            <a:ext cx="32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プログラミングの費用対効果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53547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プログラミングの学習のながれ</a:t>
            </a:r>
          </a:p>
        </p:txBody>
      </p:sp>
      <p:pic>
        <p:nvPicPr>
          <p:cNvPr id="1026" name="Picture 2" descr="https://www.yukisako.xyz/wp-content/uploads/2018/04/2018-07-23-11-28-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178750"/>
            <a:ext cx="7937527" cy="463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56564" y="5904275"/>
            <a:ext cx="80302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https://www.yukisako.xyz/entry/howtoprogramming</a:t>
            </a:r>
          </a:p>
        </p:txBody>
      </p:sp>
    </p:spTree>
    <p:extLst>
      <p:ext uri="{BB962C8B-B14F-4D97-AF65-F5344CB8AC3E}">
        <p14:creationId xmlns:p14="http://schemas.microsoft.com/office/powerpoint/2010/main" val="165533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変数とは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77045" y="2348880"/>
            <a:ext cx="190468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Num_data</a:t>
            </a:r>
            <a:r>
              <a:rPr lang="en-US" altLang="ja-JP" sz="2000" dirty="0"/>
              <a:t> </a:t>
            </a:r>
            <a:r>
              <a:rPr kumimoji="1" lang="en-US" altLang="ja-JP" sz="2000" dirty="0"/>
              <a:t>= 3</a:t>
            </a:r>
          </a:p>
          <a:p>
            <a:r>
              <a:rPr kumimoji="1" lang="en-US" altLang="ja-JP" sz="2000" dirty="0"/>
              <a:t>print(</a:t>
            </a:r>
            <a:r>
              <a:rPr kumimoji="1" lang="en-US" altLang="ja-JP" sz="2000" dirty="0" err="1"/>
              <a:t>Num_data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/>
              <a:t>&gt;&gt;3</a:t>
            </a:r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 err="1"/>
              <a:t>Num_data</a:t>
            </a:r>
            <a:r>
              <a:rPr lang="en-US" altLang="ja-JP" sz="2000" dirty="0"/>
              <a:t> = 5</a:t>
            </a:r>
          </a:p>
          <a:p>
            <a:r>
              <a:rPr kumimoji="1" lang="en-US" altLang="ja-JP" sz="2000" dirty="0"/>
              <a:t>print(</a:t>
            </a:r>
            <a:r>
              <a:rPr kumimoji="1" lang="en-US" altLang="ja-JP" sz="2000" dirty="0" err="1"/>
              <a:t>Num_data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/>
              <a:t>&gt;&gt;5</a:t>
            </a:r>
          </a:p>
          <a:p>
            <a:endParaRPr kumimoji="1" lang="en-US" altLang="ja-JP" sz="2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106615" y="1493785"/>
            <a:ext cx="2088232" cy="2348591"/>
            <a:chOff x="677155" y="1496194"/>
            <a:chExt cx="2088232" cy="2348591"/>
          </a:xfrm>
        </p:grpSpPr>
        <p:sp>
          <p:nvSpPr>
            <p:cNvPr id="3" name="直方体 2"/>
            <p:cNvSpPr/>
            <p:nvPr/>
          </p:nvSpPr>
          <p:spPr>
            <a:xfrm>
              <a:off x="677155" y="2134595"/>
              <a:ext cx="2088232" cy="1710190"/>
            </a:xfrm>
            <a:prstGeom prst="cub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Num_data</a:t>
              </a:r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 rot="19744311">
              <a:off x="1915752" y="1496194"/>
              <a:ext cx="457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/>
                <a:t>3</a:t>
              </a:r>
              <a:endParaRPr kumimoji="1" lang="ja-JP" altLang="en-US" sz="4400" dirty="0"/>
            </a:p>
          </p:txBody>
        </p:sp>
        <p:sp>
          <p:nvSpPr>
            <p:cNvPr id="7" name="右カーブ矢印 6"/>
            <p:cNvSpPr/>
            <p:nvPr/>
          </p:nvSpPr>
          <p:spPr>
            <a:xfrm rot="2293759">
              <a:off x="1236440" y="1639539"/>
              <a:ext cx="360040" cy="1170130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431540" y="1088740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「値を一時保存する箱」を変数と呼ぶ</a:t>
            </a:r>
            <a:endParaRPr kumimoji="1" lang="ja-JP" altLang="en-US" sz="20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06615" y="4239090"/>
            <a:ext cx="2088232" cy="2348591"/>
            <a:chOff x="677155" y="1496194"/>
            <a:chExt cx="2088232" cy="2348591"/>
          </a:xfrm>
        </p:grpSpPr>
        <p:sp>
          <p:nvSpPr>
            <p:cNvPr id="11" name="直方体 10"/>
            <p:cNvSpPr/>
            <p:nvPr/>
          </p:nvSpPr>
          <p:spPr>
            <a:xfrm>
              <a:off x="677155" y="2134595"/>
              <a:ext cx="2088232" cy="1710190"/>
            </a:xfrm>
            <a:prstGeom prst="cub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Num_data</a:t>
              </a:r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 rot="19744311">
              <a:off x="1915752" y="1496194"/>
              <a:ext cx="457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/>
                <a:t>5</a:t>
              </a:r>
              <a:endParaRPr kumimoji="1" lang="ja-JP" altLang="en-US" sz="4400" dirty="0"/>
            </a:p>
          </p:txBody>
        </p:sp>
        <p:sp>
          <p:nvSpPr>
            <p:cNvPr id="13" name="右カーブ矢印 12"/>
            <p:cNvSpPr/>
            <p:nvPr/>
          </p:nvSpPr>
          <p:spPr>
            <a:xfrm rot="2293759">
              <a:off x="1236440" y="1639539"/>
              <a:ext cx="360040" cy="1170130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0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変数に入れられるもの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106615" y="1182945"/>
            <a:ext cx="3131033" cy="2659431"/>
            <a:chOff x="677155" y="1185354"/>
            <a:chExt cx="3131033" cy="2659431"/>
          </a:xfrm>
        </p:grpSpPr>
        <p:sp>
          <p:nvSpPr>
            <p:cNvPr id="4" name="直方体 3"/>
            <p:cNvSpPr/>
            <p:nvPr/>
          </p:nvSpPr>
          <p:spPr>
            <a:xfrm>
              <a:off x="677155" y="2134595"/>
              <a:ext cx="2088232" cy="1710190"/>
            </a:xfrm>
            <a:prstGeom prst="cub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message</a:t>
              </a:r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 rot="19744311">
              <a:off x="1774414" y="1185354"/>
              <a:ext cx="203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“Hello World”</a:t>
              </a:r>
              <a:endParaRPr kumimoji="1" lang="ja-JP" altLang="en-US" dirty="0"/>
            </a:p>
          </p:txBody>
        </p:sp>
        <p:sp>
          <p:nvSpPr>
            <p:cNvPr id="6" name="右カーブ矢印 5"/>
            <p:cNvSpPr/>
            <p:nvPr/>
          </p:nvSpPr>
          <p:spPr>
            <a:xfrm rot="2293759">
              <a:off x="1236440" y="1639539"/>
              <a:ext cx="360040" cy="1170130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4977045" y="2348880"/>
            <a:ext cx="28141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message </a:t>
            </a:r>
            <a:r>
              <a:rPr kumimoji="1" lang="en-US" altLang="ja-JP" sz="2000" dirty="0"/>
              <a:t>= “Hello World”</a:t>
            </a:r>
          </a:p>
          <a:p>
            <a:r>
              <a:rPr kumimoji="1" lang="en-US" altLang="ja-JP" sz="2000" dirty="0"/>
              <a:t>print(</a:t>
            </a:r>
            <a:r>
              <a:rPr kumimoji="1" lang="en-US" altLang="ja-JP" sz="2000" dirty="0" err="1"/>
              <a:t>Num_data</a:t>
            </a:r>
            <a:r>
              <a:rPr kumimoji="1" lang="en-US" altLang="ja-JP" sz="2000" dirty="0"/>
              <a:t>)</a:t>
            </a:r>
          </a:p>
          <a:p>
            <a:r>
              <a:rPr lang="en-US" altLang="ja-JP" sz="2000" dirty="0"/>
              <a:t>&gt;&gt;Hello World</a:t>
            </a:r>
          </a:p>
          <a:p>
            <a:endParaRPr kumimoji="1" lang="en-US" altLang="ja-JP" sz="2000" dirty="0"/>
          </a:p>
          <a:p>
            <a:endParaRPr kumimoji="1" lang="en-US" altLang="ja-JP" sz="20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70215"/>
              </p:ext>
            </p:extLst>
          </p:nvPr>
        </p:nvGraphicFramePr>
        <p:xfrm>
          <a:off x="1106615" y="4069010"/>
          <a:ext cx="7155794" cy="2607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7897">
                  <a:extLst>
                    <a:ext uri="{9D8B030D-6E8A-4147-A177-3AD203B41FA5}">
                      <a16:colId xmlns:a16="http://schemas.microsoft.com/office/drawing/2014/main" val="2490647565"/>
                    </a:ext>
                  </a:extLst>
                </a:gridCol>
                <a:gridCol w="3577897">
                  <a:extLst>
                    <a:ext uri="{9D8B030D-6E8A-4147-A177-3AD203B41FA5}">
                      <a16:colId xmlns:a16="http://schemas.microsoft.com/office/drawing/2014/main" val="3942441567"/>
                    </a:ext>
                  </a:extLst>
                </a:gridCol>
              </a:tblGrid>
              <a:tr h="4318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918406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小数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5.55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10212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‘Hello World’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98231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フォルダパス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‘C:\Users\1310202\Desktop’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41359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次元配列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53326"/>
                  </a:ext>
                </a:extLst>
              </a:tr>
              <a:tr h="4483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次元配列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15055"/>
                  </a:ext>
                </a:extLst>
              </a:tr>
            </a:tbl>
          </a:graphicData>
        </a:graphic>
      </p:graphicFrame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5882129"/>
            <a:ext cx="3285519" cy="23663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6276426"/>
            <a:ext cx="1620180" cy="3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基本のアルゴリズム　ループ処理 </a:t>
            </a:r>
            <a:r>
              <a:rPr lang="en-US" altLang="ja-JP" dirty="0"/>
              <a:t>- for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555" y="863715"/>
            <a:ext cx="6195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プログラムでは  </a:t>
            </a:r>
            <a:r>
              <a:rPr lang="ja-JP" altLang="en-US" sz="2000" b="1" dirty="0">
                <a:solidFill>
                  <a:srgbClr val="FF0000"/>
                </a:solidFill>
              </a:rPr>
              <a:t>同じ処理を複数回繰り返す</a:t>
            </a:r>
            <a:r>
              <a:rPr lang="ja-JP" altLang="en-US" sz="2000" dirty="0"/>
              <a:t>　ことが多い</a:t>
            </a:r>
            <a:endParaRPr lang="en-US" altLang="ja-JP" sz="2000" dirty="0"/>
          </a:p>
          <a:p>
            <a:r>
              <a:rPr kumimoji="1" lang="ja-JP" altLang="en-US" sz="2000" dirty="0"/>
              <a:t>例えば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から</a:t>
            </a:r>
            <a:r>
              <a:rPr lang="en-US" altLang="ja-JP" sz="2000" dirty="0"/>
              <a:t>9</a:t>
            </a:r>
            <a:r>
              <a:rPr kumimoji="1" lang="ja-JP" altLang="en-US" sz="2000" dirty="0" err="1"/>
              <a:t>までの</a:t>
            </a:r>
            <a:r>
              <a:rPr kumimoji="1" lang="ja-JP" altLang="en-US" sz="2000" dirty="0"/>
              <a:t>自然数を足していく場合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997" y="2133583"/>
            <a:ext cx="40697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total</a:t>
            </a:r>
            <a:r>
              <a:rPr kumimoji="1" lang="en-US" altLang="ja-JP" sz="2000" dirty="0"/>
              <a:t> = 0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for 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 in range(1,10):</a:t>
            </a:r>
          </a:p>
          <a:p>
            <a:r>
              <a:rPr lang="en-US" altLang="ja-JP" sz="2000" dirty="0"/>
              <a:t>    total = total + </a:t>
            </a:r>
            <a:r>
              <a:rPr lang="en-US" altLang="ja-JP" sz="2000" dirty="0" err="1"/>
              <a:t>i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print(total)</a:t>
            </a:r>
          </a:p>
          <a:p>
            <a:r>
              <a:rPr lang="en-US" altLang="ja-JP" sz="2000" dirty="0"/>
              <a:t>&gt;&gt;45</a:t>
            </a:r>
          </a:p>
          <a:p>
            <a:endParaRPr lang="en-US" altLang="ja-JP" sz="2000" dirty="0"/>
          </a:p>
          <a:p>
            <a:r>
              <a:rPr lang="en-US" altLang="ja-JP" sz="2000" dirty="0"/>
              <a:t>*</a:t>
            </a:r>
            <a:r>
              <a:rPr lang="ja-JP" altLang="en-US" sz="2000" dirty="0"/>
              <a:t>注意</a:t>
            </a:r>
            <a:endParaRPr lang="en-US" altLang="ja-JP" sz="2000" dirty="0"/>
          </a:p>
          <a:p>
            <a:r>
              <a:rPr lang="en-US" altLang="ja-JP" sz="2000" dirty="0"/>
              <a:t>range(</a:t>
            </a:r>
            <a:r>
              <a:rPr lang="en-US" altLang="ja-JP" sz="2000" dirty="0" err="1"/>
              <a:t>n,k</a:t>
            </a:r>
            <a:r>
              <a:rPr lang="en-US" altLang="ja-JP" sz="2000" dirty="0"/>
              <a:t>)</a:t>
            </a:r>
            <a:r>
              <a:rPr lang="ja-JP" altLang="en-US" sz="2000" dirty="0"/>
              <a:t>は</a:t>
            </a:r>
            <a:endParaRPr lang="en-US" altLang="ja-JP" sz="2000" dirty="0"/>
          </a:p>
          <a:p>
            <a:r>
              <a:rPr lang="ja-JP" altLang="en-US" sz="2000" dirty="0"/>
              <a:t>自然数</a:t>
            </a:r>
            <a:r>
              <a:rPr lang="en-US" altLang="ja-JP" sz="2000" dirty="0"/>
              <a:t>n</a:t>
            </a:r>
            <a:r>
              <a:rPr lang="ja-JP" altLang="en-US" sz="2000" dirty="0"/>
              <a:t>から</a:t>
            </a:r>
            <a:r>
              <a:rPr lang="en-US" altLang="ja-JP" sz="2000" dirty="0"/>
              <a:t>k-1</a:t>
            </a:r>
            <a:r>
              <a:rPr lang="ja-JP" altLang="en-US" sz="2000" dirty="0" err="1"/>
              <a:t>までの</a:t>
            </a:r>
            <a:r>
              <a:rPr lang="ja-JP" altLang="en-US" sz="2000" dirty="0"/>
              <a:t>配列を表す</a:t>
            </a:r>
            <a:endParaRPr lang="en-US" altLang="ja-JP" sz="2000" dirty="0"/>
          </a:p>
          <a:p>
            <a:r>
              <a:rPr lang="en-US" altLang="ja-JP" sz="2000" dirty="0"/>
              <a:t>[n, n+1, n+2, …….,k-1]</a:t>
            </a:r>
          </a:p>
          <a:p>
            <a:r>
              <a:rPr lang="en-US" altLang="ja-JP" sz="2000" dirty="0"/>
              <a:t>range(1,10)</a:t>
            </a:r>
          </a:p>
          <a:p>
            <a:r>
              <a:rPr lang="ja-JP" altLang="en-US" sz="2000" dirty="0"/>
              <a:t>→　</a:t>
            </a:r>
            <a:r>
              <a:rPr lang="en-US" altLang="ja-JP" sz="2000" dirty="0"/>
              <a:t>[1,2,3,4,5,6,7,8,9]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4932040" y="1718810"/>
            <a:ext cx="1170130" cy="991705"/>
            <a:chOff x="677155" y="1059808"/>
            <a:chExt cx="2088232" cy="2784977"/>
          </a:xfrm>
        </p:grpSpPr>
        <p:sp>
          <p:nvSpPr>
            <p:cNvPr id="6" name="直方体 5"/>
            <p:cNvSpPr/>
            <p:nvPr/>
          </p:nvSpPr>
          <p:spPr>
            <a:xfrm>
              <a:off x="677155" y="2134595"/>
              <a:ext cx="2088232" cy="1710190"/>
            </a:xfrm>
            <a:prstGeom prst="cub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total</a:t>
              </a:r>
              <a:endParaRPr kumimoji="1" lang="ja-JP" altLang="en-US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 rot="19744311">
              <a:off x="1915751" y="1059808"/>
              <a:ext cx="45718" cy="164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0</a:t>
              </a:r>
              <a:endParaRPr kumimoji="1" lang="ja-JP" altLang="en-US" sz="4400" dirty="0"/>
            </a:p>
          </p:txBody>
        </p:sp>
        <p:sp>
          <p:nvSpPr>
            <p:cNvPr id="8" name="右カーブ矢印 7"/>
            <p:cNvSpPr/>
            <p:nvPr/>
          </p:nvSpPr>
          <p:spPr>
            <a:xfrm rot="2293759">
              <a:off x="1236440" y="1639539"/>
              <a:ext cx="360040" cy="1170130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直方体 9"/>
          <p:cNvSpPr/>
          <p:nvPr/>
        </p:nvSpPr>
        <p:spPr>
          <a:xfrm>
            <a:off x="4892560" y="3034949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endParaRPr kumimoji="1" lang="ja-JP" altLang="en-US" dirty="0"/>
          </a:p>
        </p:txBody>
      </p:sp>
      <p:sp>
        <p:nvSpPr>
          <p:cNvPr id="13" name="直方体 12"/>
          <p:cNvSpPr/>
          <p:nvPr/>
        </p:nvSpPr>
        <p:spPr>
          <a:xfrm>
            <a:off x="6670533" y="3034949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r>
              <a:rPr lang="ja-JP" altLang="en-US" dirty="0"/>
              <a:t>　：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 rot="21383843">
            <a:off x="8431126" y="2999556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</a:t>
            </a:r>
            <a:endParaRPr kumimoji="1" lang="ja-JP" altLang="en-US" sz="4400" dirty="0"/>
          </a:p>
        </p:txBody>
      </p:sp>
      <p:sp>
        <p:nvSpPr>
          <p:cNvPr id="16" name="加算 15"/>
          <p:cNvSpPr/>
          <p:nvPr/>
        </p:nvSpPr>
        <p:spPr>
          <a:xfrm>
            <a:off x="7902370" y="3201493"/>
            <a:ext cx="325080" cy="32508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直方体 16"/>
          <p:cNvSpPr/>
          <p:nvPr/>
        </p:nvSpPr>
        <p:spPr>
          <a:xfrm>
            <a:off x="4892560" y="3968367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endParaRPr kumimoji="1" lang="ja-JP" altLang="en-US" dirty="0"/>
          </a:p>
        </p:txBody>
      </p:sp>
      <p:sp>
        <p:nvSpPr>
          <p:cNvPr id="18" name="直方体 17"/>
          <p:cNvSpPr/>
          <p:nvPr/>
        </p:nvSpPr>
        <p:spPr>
          <a:xfrm>
            <a:off x="6670533" y="3968367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r>
              <a:rPr lang="ja-JP" altLang="en-US" dirty="0"/>
              <a:t>　：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 rot="21383843">
            <a:off x="8431126" y="3932974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2</a:t>
            </a:r>
            <a:endParaRPr kumimoji="1" lang="ja-JP" altLang="en-US" sz="4400" dirty="0"/>
          </a:p>
        </p:txBody>
      </p:sp>
      <p:sp>
        <p:nvSpPr>
          <p:cNvPr id="21" name="加算 20"/>
          <p:cNvSpPr/>
          <p:nvPr/>
        </p:nvSpPr>
        <p:spPr>
          <a:xfrm>
            <a:off x="7902370" y="4134911"/>
            <a:ext cx="325080" cy="32508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右カーブ矢印 21"/>
          <p:cNvSpPr/>
          <p:nvPr/>
        </p:nvSpPr>
        <p:spPr>
          <a:xfrm rot="5073924">
            <a:off x="6562185" y="1883717"/>
            <a:ext cx="465938" cy="2072312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右カーブ矢印 22"/>
          <p:cNvSpPr/>
          <p:nvPr/>
        </p:nvSpPr>
        <p:spPr>
          <a:xfrm rot="5073924">
            <a:off x="6525506" y="2783708"/>
            <a:ext cx="465938" cy="2155232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直方体 23"/>
          <p:cNvSpPr/>
          <p:nvPr/>
        </p:nvSpPr>
        <p:spPr>
          <a:xfrm>
            <a:off x="4896511" y="4930934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endParaRPr kumimoji="1" lang="ja-JP" altLang="en-US" dirty="0"/>
          </a:p>
        </p:txBody>
      </p:sp>
      <p:sp>
        <p:nvSpPr>
          <p:cNvPr id="25" name="直方体 24"/>
          <p:cNvSpPr/>
          <p:nvPr/>
        </p:nvSpPr>
        <p:spPr>
          <a:xfrm>
            <a:off x="6674484" y="4930934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r>
              <a:rPr lang="ja-JP" altLang="en-US" dirty="0"/>
              <a:t>　：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21383843">
            <a:off x="8435077" y="4895541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3</a:t>
            </a:r>
            <a:endParaRPr kumimoji="1" lang="ja-JP" altLang="en-US" sz="4400" dirty="0"/>
          </a:p>
        </p:txBody>
      </p:sp>
      <p:sp>
        <p:nvSpPr>
          <p:cNvPr id="27" name="加算 26"/>
          <p:cNvSpPr/>
          <p:nvPr/>
        </p:nvSpPr>
        <p:spPr>
          <a:xfrm>
            <a:off x="7906321" y="5097478"/>
            <a:ext cx="325080" cy="32508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右カーブ矢印 27"/>
          <p:cNvSpPr/>
          <p:nvPr/>
        </p:nvSpPr>
        <p:spPr>
          <a:xfrm rot="5073924">
            <a:off x="6546308" y="3758276"/>
            <a:ext cx="465938" cy="2133306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直方体 28"/>
          <p:cNvSpPr/>
          <p:nvPr/>
        </p:nvSpPr>
        <p:spPr>
          <a:xfrm>
            <a:off x="4898314" y="5892464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endParaRPr kumimoji="1" lang="ja-JP" altLang="en-US" dirty="0"/>
          </a:p>
        </p:txBody>
      </p:sp>
      <p:sp>
        <p:nvSpPr>
          <p:cNvPr id="30" name="直方体 29"/>
          <p:cNvSpPr/>
          <p:nvPr/>
        </p:nvSpPr>
        <p:spPr>
          <a:xfrm>
            <a:off x="6676287" y="5892464"/>
            <a:ext cx="1170129" cy="608984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total</a:t>
            </a:r>
            <a:r>
              <a:rPr lang="ja-JP" altLang="en-US" dirty="0"/>
              <a:t>　：</a:t>
            </a:r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 rot="21383843">
            <a:off x="8436880" y="5857071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4</a:t>
            </a:r>
            <a:endParaRPr kumimoji="1" lang="ja-JP" altLang="en-US" sz="4400" dirty="0"/>
          </a:p>
        </p:txBody>
      </p:sp>
      <p:sp>
        <p:nvSpPr>
          <p:cNvPr id="32" name="加算 31"/>
          <p:cNvSpPr/>
          <p:nvPr/>
        </p:nvSpPr>
        <p:spPr>
          <a:xfrm>
            <a:off x="7908124" y="6059008"/>
            <a:ext cx="325080" cy="32508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カーブ矢印 32"/>
          <p:cNvSpPr/>
          <p:nvPr/>
        </p:nvSpPr>
        <p:spPr>
          <a:xfrm rot="5073924">
            <a:off x="6554458" y="4712827"/>
            <a:ext cx="465938" cy="2146056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 rot="21383843">
            <a:off x="5654746" y="2753962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</a:t>
            </a:r>
            <a:endParaRPr kumimoji="1" lang="ja-JP" altLang="en-US" sz="4400" dirty="0"/>
          </a:p>
        </p:txBody>
      </p:sp>
      <p:sp>
        <p:nvSpPr>
          <p:cNvPr id="35" name="テキスト ボックス 34"/>
          <p:cNvSpPr txBox="1"/>
          <p:nvPr/>
        </p:nvSpPr>
        <p:spPr>
          <a:xfrm rot="21383843">
            <a:off x="5692839" y="3655839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36" name="テキスト ボックス 35"/>
          <p:cNvSpPr txBox="1"/>
          <p:nvPr/>
        </p:nvSpPr>
        <p:spPr>
          <a:xfrm rot="21383843">
            <a:off x="5699262" y="4692937"/>
            <a:ext cx="25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6</a:t>
            </a:r>
            <a:endParaRPr kumimoji="1" lang="ja-JP" altLang="en-US" sz="3200" dirty="0"/>
          </a:p>
        </p:txBody>
      </p:sp>
      <p:sp>
        <p:nvSpPr>
          <p:cNvPr id="37" name="テキスト ボックス 36"/>
          <p:cNvSpPr txBox="1"/>
          <p:nvPr/>
        </p:nvSpPr>
        <p:spPr>
          <a:xfrm rot="21383843" flipH="1">
            <a:off x="5513894" y="5780225"/>
            <a:ext cx="111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10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477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基本のアルゴリズム　条件分岐 </a:t>
            </a:r>
            <a:r>
              <a:rPr kumimoji="1" lang="en-US" altLang="ja-JP" dirty="0"/>
              <a:t>- if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555" y="863715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場合分けを行うプログラム</a:t>
            </a:r>
            <a:endParaRPr kumimoji="1" lang="en-US" altLang="ja-JP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9291" y="1304773"/>
            <a:ext cx="59406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age</a:t>
            </a:r>
            <a:r>
              <a:rPr kumimoji="1" lang="en-US" altLang="ja-JP" sz="2000" dirty="0">
                <a:solidFill>
                  <a:srgbClr val="FF0000"/>
                </a:solidFill>
              </a:rPr>
              <a:t> = 19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sex = ‘female’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kumimoji="1" lang="en-US" altLang="ja-JP" sz="2000" dirty="0"/>
              <a:t>if </a:t>
            </a:r>
            <a:r>
              <a:rPr kumimoji="1" lang="en-US" altLang="ja-JP" sz="2000" dirty="0">
                <a:solidFill>
                  <a:srgbClr val="FF0000"/>
                </a:solidFill>
              </a:rPr>
              <a:t>age</a:t>
            </a:r>
            <a:r>
              <a:rPr kumimoji="1" lang="en-US" altLang="ja-JP" sz="2000" dirty="0"/>
              <a:t> &lt; 20 : </a:t>
            </a:r>
            <a:r>
              <a:rPr lang="en-US" altLang="ja-JP" sz="1400" dirty="0"/>
              <a:t>#yes</a:t>
            </a:r>
            <a:r>
              <a:rPr lang="ja-JP" altLang="en-US" sz="1400" dirty="0"/>
              <a:t>（</a:t>
            </a:r>
            <a:r>
              <a:rPr lang="en-US" altLang="ja-JP" sz="1400" dirty="0"/>
              <a:t>20</a:t>
            </a:r>
            <a:r>
              <a:rPr lang="ja-JP" altLang="en-US" sz="1400" dirty="0"/>
              <a:t>歳未満）の場合</a:t>
            </a:r>
            <a:endParaRPr kumimoji="1" lang="en-US" altLang="ja-JP" sz="2000" dirty="0"/>
          </a:p>
          <a:p>
            <a:r>
              <a:rPr lang="en-US" altLang="ja-JP" sz="2000" dirty="0"/>
              <a:t>    print(‘</a:t>
            </a:r>
            <a:r>
              <a:rPr lang="ja-JP" altLang="en-US" sz="2000" dirty="0"/>
              <a:t>未成年の飲酒は法律で禁止されています</a:t>
            </a:r>
            <a:r>
              <a:rPr lang="en-US" altLang="ja-JP" sz="2000" dirty="0"/>
              <a:t>’)</a:t>
            </a:r>
          </a:p>
          <a:p>
            <a:endParaRPr lang="en-US" altLang="ja-JP" sz="2000" dirty="0"/>
          </a:p>
          <a:p>
            <a:r>
              <a:rPr lang="en-US" altLang="ja-JP" sz="2000" dirty="0"/>
              <a:t>else:</a:t>
            </a:r>
            <a:r>
              <a:rPr lang="ja-JP" altLang="en-US" sz="2000" dirty="0"/>
              <a:t>　</a:t>
            </a:r>
            <a:r>
              <a:rPr lang="en-US" altLang="ja-JP" sz="1400" dirty="0"/>
              <a:t>#if</a:t>
            </a:r>
            <a:r>
              <a:rPr lang="ja-JP" altLang="en-US" sz="1400" dirty="0"/>
              <a:t>文の条件に当てはまらない </a:t>
            </a:r>
            <a:r>
              <a:rPr lang="en-US" altLang="ja-JP" sz="1400" dirty="0"/>
              <a:t> </a:t>
            </a:r>
            <a:r>
              <a:rPr lang="ja-JP" altLang="en-US" sz="1400" dirty="0"/>
              <a:t>つまり、</a:t>
            </a:r>
            <a:r>
              <a:rPr lang="en-US" altLang="ja-JP" sz="1400" dirty="0"/>
              <a:t>no</a:t>
            </a:r>
            <a:r>
              <a:rPr lang="ja-JP" altLang="en-US" sz="1400" dirty="0"/>
              <a:t> （</a:t>
            </a:r>
            <a:r>
              <a:rPr lang="en-US" altLang="ja-JP" sz="1400" dirty="0"/>
              <a:t>20</a:t>
            </a:r>
            <a:r>
              <a:rPr lang="ja-JP" altLang="en-US" sz="1400" dirty="0"/>
              <a:t>歳以上）の場合</a:t>
            </a:r>
            <a:endParaRPr lang="en-US" altLang="ja-JP" sz="1400" dirty="0"/>
          </a:p>
          <a:p>
            <a:r>
              <a:rPr lang="en-US" altLang="ja-JP" sz="2000" dirty="0"/>
              <a:t>    print(‘</a:t>
            </a:r>
            <a:r>
              <a:rPr lang="ja-JP" altLang="en-US" sz="2000" dirty="0"/>
              <a:t>お酒を買うことが出来ます</a:t>
            </a:r>
            <a:r>
              <a:rPr lang="en-US" altLang="ja-JP" sz="2000" dirty="0"/>
              <a:t>’)    </a:t>
            </a:r>
          </a:p>
          <a:p>
            <a:endParaRPr lang="en-US" altLang="ja-JP" sz="2000" dirty="0"/>
          </a:p>
          <a:p>
            <a:r>
              <a:rPr lang="en-US" altLang="ja-JP" sz="2000" dirty="0"/>
              <a:t>    if </a:t>
            </a:r>
            <a:r>
              <a:rPr lang="en-US" altLang="ja-JP" sz="2000" dirty="0">
                <a:solidFill>
                  <a:srgbClr val="FF0000"/>
                </a:solidFill>
              </a:rPr>
              <a:t>sex</a:t>
            </a:r>
            <a:r>
              <a:rPr lang="en-US" altLang="ja-JP" sz="2000" dirty="0"/>
              <a:t> == ‘female’ : </a:t>
            </a:r>
            <a:r>
              <a:rPr lang="en-US" altLang="ja-JP" sz="1400" dirty="0"/>
              <a:t>#yes</a:t>
            </a:r>
            <a:r>
              <a:rPr lang="ja-JP" altLang="en-US" sz="1400" dirty="0"/>
              <a:t>の場合（</a:t>
            </a:r>
            <a:r>
              <a:rPr lang="en-US" altLang="ja-JP" sz="1400" dirty="0"/>
              <a:t>20</a:t>
            </a:r>
            <a:r>
              <a:rPr lang="ja-JP" altLang="en-US" sz="1400" dirty="0"/>
              <a:t>歳以上で女性）</a:t>
            </a:r>
            <a:endParaRPr lang="en-US" altLang="ja-JP" sz="1400" dirty="0"/>
          </a:p>
          <a:p>
            <a:r>
              <a:rPr lang="en-US" altLang="ja-JP" sz="2000" dirty="0"/>
              <a:t>        print(‘</a:t>
            </a:r>
            <a:r>
              <a:rPr lang="ja-JP" altLang="en-US" sz="2000" dirty="0"/>
              <a:t>妊娠期の女性はお酒を控えましょう</a:t>
            </a:r>
            <a:r>
              <a:rPr lang="en-US" altLang="ja-JP" sz="2000" dirty="0"/>
              <a:t>’)</a:t>
            </a:r>
          </a:p>
          <a:p>
            <a:r>
              <a:rPr lang="en-US" altLang="ja-JP" sz="2000" dirty="0"/>
              <a:t>    </a:t>
            </a:r>
            <a:r>
              <a:rPr lang="en-US" altLang="ja-JP" sz="2000" dirty="0" err="1"/>
              <a:t>elif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FF0000"/>
                </a:solidFill>
              </a:rPr>
              <a:t>sex</a:t>
            </a:r>
            <a:r>
              <a:rPr lang="en-US" altLang="ja-JP" sz="2000" dirty="0"/>
              <a:t> == ‘male’ </a:t>
            </a:r>
            <a:r>
              <a:rPr lang="en-US" altLang="ja-JP" sz="3200" dirty="0"/>
              <a:t>: </a:t>
            </a:r>
            <a:r>
              <a:rPr lang="en-US" altLang="ja-JP" sz="1400" dirty="0"/>
              <a:t>#yes</a:t>
            </a:r>
            <a:r>
              <a:rPr lang="ja-JP" altLang="en-US" sz="1400" dirty="0"/>
              <a:t>の場合（</a:t>
            </a:r>
            <a:r>
              <a:rPr lang="en-US" altLang="ja-JP" sz="1400" dirty="0"/>
              <a:t>20</a:t>
            </a:r>
            <a:r>
              <a:rPr lang="ja-JP" altLang="en-US" sz="1400" dirty="0"/>
              <a:t>歳以上で男性）</a:t>
            </a:r>
            <a:endParaRPr lang="en-US" altLang="ja-JP" sz="2000" dirty="0"/>
          </a:p>
          <a:p>
            <a:r>
              <a:rPr lang="en-US" altLang="ja-JP" sz="2000" dirty="0"/>
              <a:t>        print(‘</a:t>
            </a:r>
            <a:r>
              <a:rPr lang="ja-JP" altLang="en-US" sz="2000" dirty="0"/>
              <a:t>お酒はほどほどに</a:t>
            </a:r>
            <a:r>
              <a:rPr lang="en-US" altLang="ja-JP" sz="2000" dirty="0"/>
              <a:t>’)</a:t>
            </a:r>
          </a:p>
          <a:p>
            <a:r>
              <a:rPr lang="en-US" altLang="ja-JP" sz="2000" dirty="0"/>
              <a:t>    else : </a:t>
            </a:r>
            <a:r>
              <a:rPr lang="en-US" altLang="ja-JP" sz="1400" dirty="0"/>
              <a:t># if </a:t>
            </a:r>
            <a:r>
              <a:rPr lang="ja-JP" altLang="en-US" sz="1400" dirty="0" err="1"/>
              <a:t>、</a:t>
            </a:r>
            <a:r>
              <a:rPr lang="en-US" altLang="ja-JP" sz="1400" dirty="0" err="1"/>
              <a:t>elif</a:t>
            </a:r>
            <a:r>
              <a:rPr lang="ja-JP" altLang="en-US" sz="1400" dirty="0"/>
              <a:t>どちらでもない場合（</a:t>
            </a:r>
            <a:r>
              <a:rPr lang="en-US" altLang="ja-JP" sz="1400" dirty="0"/>
              <a:t>20</a:t>
            </a:r>
            <a:r>
              <a:rPr lang="ja-JP" altLang="en-US" sz="1400" dirty="0"/>
              <a:t>歳以上で性別不明、その他）</a:t>
            </a:r>
            <a:endParaRPr lang="en-US" altLang="ja-JP" sz="2000" dirty="0"/>
          </a:p>
          <a:p>
            <a:r>
              <a:rPr lang="en-US" altLang="ja-JP" sz="2000" dirty="0"/>
              <a:t>        print(‘</a:t>
            </a:r>
            <a:r>
              <a:rPr lang="ja-JP" altLang="en-US" sz="2000" dirty="0"/>
              <a:t>お酒はほどほどに</a:t>
            </a:r>
            <a:r>
              <a:rPr lang="en-US" altLang="ja-JP" sz="2000" dirty="0"/>
              <a:t>’)</a:t>
            </a:r>
          </a:p>
          <a:p>
            <a:endParaRPr lang="en-US" altLang="ja-JP" sz="2000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31786" y="1763815"/>
            <a:ext cx="2565639" cy="900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r>
              <a:rPr lang="ja-JP" altLang="en-US" dirty="0"/>
              <a:t>歳未満</a:t>
            </a:r>
            <a:endParaRPr kumimoji="1" lang="ja-JP" altLang="en-US" dirty="0"/>
          </a:p>
        </p:txBody>
      </p:sp>
      <p:cxnSp>
        <p:nvCxnSpPr>
          <p:cNvPr id="7" name="カギ線コネクタ 6"/>
          <p:cNvCxnSpPr>
            <a:stCxn id="5" idx="2"/>
            <a:endCxn id="11" idx="0"/>
          </p:cNvCxnSpPr>
          <p:nvPr/>
        </p:nvCxnSpPr>
        <p:spPr>
          <a:xfrm rot="5400000">
            <a:off x="6220362" y="2748247"/>
            <a:ext cx="978576" cy="809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5562110" y="3642491"/>
            <a:ext cx="1485165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お酒禁止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91869" y="26092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yes</a:t>
            </a:r>
            <a:endParaRPr kumimoji="1" lang="ja-JP" altLang="en-US" sz="2000" dirty="0"/>
          </a:p>
        </p:txBody>
      </p:sp>
      <p:cxnSp>
        <p:nvCxnSpPr>
          <p:cNvPr id="15" name="カギ線コネクタ 14"/>
          <p:cNvCxnSpPr>
            <a:stCxn id="5" idx="3"/>
            <a:endCxn id="28" idx="0"/>
          </p:cNvCxnSpPr>
          <p:nvPr/>
        </p:nvCxnSpPr>
        <p:spPr>
          <a:xfrm flipH="1">
            <a:off x="8264935" y="2213865"/>
            <a:ext cx="132490" cy="1428626"/>
          </a:xfrm>
          <a:prstGeom prst="bentConnector4">
            <a:avLst>
              <a:gd name="adj1" fmla="val -172541"/>
              <a:gd name="adj2" fmla="val 657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フローチャート: 判断 17"/>
          <p:cNvSpPr/>
          <p:nvPr/>
        </p:nvSpPr>
        <p:spPr>
          <a:xfrm>
            <a:off x="6368473" y="4773589"/>
            <a:ext cx="1755549" cy="9001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性別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103682" y="260926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no</a:t>
            </a:r>
            <a:endParaRPr kumimoji="1" lang="ja-JP" altLang="en-US" sz="2000" dirty="0"/>
          </a:p>
        </p:txBody>
      </p:sp>
      <p:cxnSp>
        <p:nvCxnSpPr>
          <p:cNvPr id="22" name="カギ線コネクタ 21"/>
          <p:cNvCxnSpPr>
            <a:stCxn id="18" idx="2"/>
            <a:endCxn id="25" idx="0"/>
          </p:cNvCxnSpPr>
          <p:nvPr/>
        </p:nvCxnSpPr>
        <p:spPr>
          <a:xfrm rot="5400000">
            <a:off x="6335165" y="5170310"/>
            <a:ext cx="407704" cy="1414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5089203" y="6081393"/>
            <a:ext cx="1485165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妊娠中は</a:t>
            </a:r>
            <a:r>
              <a:rPr kumimoji="1" lang="en-US" altLang="ja-JP" dirty="0"/>
              <a:t>NG</a:t>
            </a:r>
          </a:p>
        </p:txBody>
      </p:sp>
      <p:sp>
        <p:nvSpPr>
          <p:cNvPr id="28" name="フローチャート: 処理 27"/>
          <p:cNvSpPr/>
          <p:nvPr/>
        </p:nvSpPr>
        <p:spPr>
          <a:xfrm>
            <a:off x="7522352" y="3642491"/>
            <a:ext cx="1485165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お酒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cxnSp>
        <p:nvCxnSpPr>
          <p:cNvPr id="30" name="カギ線コネクタ 29"/>
          <p:cNvCxnSpPr>
            <a:stCxn id="28" idx="2"/>
            <a:endCxn id="18" idx="0"/>
          </p:cNvCxnSpPr>
          <p:nvPr/>
        </p:nvCxnSpPr>
        <p:spPr>
          <a:xfrm rot="5400000">
            <a:off x="7496367" y="4005021"/>
            <a:ext cx="518450" cy="1018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227559" y="550178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女性</a:t>
            </a:r>
            <a:endParaRPr kumimoji="1" lang="ja-JP" altLang="en-US" sz="1600" dirty="0"/>
          </a:p>
        </p:txBody>
      </p:sp>
      <p:cxnSp>
        <p:nvCxnSpPr>
          <p:cNvPr id="40" name="カギ線コネクタ 39"/>
          <p:cNvCxnSpPr>
            <a:stCxn id="18" idx="3"/>
            <a:endCxn id="43" idx="0"/>
          </p:cNvCxnSpPr>
          <p:nvPr/>
        </p:nvCxnSpPr>
        <p:spPr>
          <a:xfrm>
            <a:off x="8124022" y="5223639"/>
            <a:ext cx="140912" cy="857754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522351" y="6081393"/>
            <a:ext cx="1485165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ほどほどに</a:t>
            </a:r>
            <a:endParaRPr kumimoji="1" lang="en-US" altLang="ja-JP" dirty="0"/>
          </a:p>
        </p:txBody>
      </p:sp>
      <p:cxnSp>
        <p:nvCxnSpPr>
          <p:cNvPr id="45" name="カギ線コネクタ 44"/>
          <p:cNvCxnSpPr>
            <a:stCxn id="18" idx="3"/>
          </p:cNvCxnSpPr>
          <p:nvPr/>
        </p:nvCxnSpPr>
        <p:spPr>
          <a:xfrm>
            <a:off x="8124022" y="5223639"/>
            <a:ext cx="273403" cy="857754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655733" y="547218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男性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428175" y="546986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その他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42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CODEPREP</a:t>
            </a:r>
            <a:endParaRPr kumimoji="1" lang="ja-JP" altLang="en-US" dirty="0"/>
          </a:p>
        </p:txBody>
      </p:sp>
      <p:sp>
        <p:nvSpPr>
          <p:cNvPr id="3" name="正方形/長方形 2">
            <a:hlinkClick r:id="rId2"/>
          </p:cNvPr>
          <p:cNvSpPr/>
          <p:nvPr/>
        </p:nvSpPr>
        <p:spPr>
          <a:xfrm>
            <a:off x="323528" y="863715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https://codeprep.jp/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51" y="1538790"/>
            <a:ext cx="5534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写経課題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23528" y="400954"/>
            <a:ext cx="9891845" cy="2142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# programmed by YUKI Horie, Glass Research Center 'yuki.horie@'</a:t>
            </a:r>
          </a:p>
          <a:p>
            <a:r>
              <a:rPr lang="ja-JP" altLang="en-US" dirty="0"/>
              <a:t>import sklearn</a:t>
            </a:r>
          </a:p>
          <a:p>
            <a:r>
              <a:rPr lang="ja-JP" altLang="en-US" dirty="0"/>
              <a:t>from sklearn import linear_model </a:t>
            </a:r>
          </a:p>
          <a:p>
            <a:r>
              <a:rPr lang="ja-JP" altLang="en-US" dirty="0"/>
              <a:t>from sklearn import tree</a:t>
            </a:r>
          </a:p>
          <a:p>
            <a:r>
              <a:rPr lang="ja-JP" altLang="en-US" dirty="0"/>
              <a:t>from sklearn.model_selection import train_test_split</a:t>
            </a:r>
          </a:p>
          <a:p>
            <a:r>
              <a:rPr lang="ja-JP" altLang="en-US" dirty="0"/>
              <a:t>from sklearn.datasets import load_boston</a:t>
            </a:r>
          </a:p>
          <a:p>
            <a:endParaRPr lang="ja-JP" altLang="en-US" dirty="0"/>
          </a:p>
          <a:p>
            <a:r>
              <a:rPr lang="ja-JP" altLang="en-US" dirty="0"/>
              <a:t>import numpy as np</a:t>
            </a:r>
          </a:p>
          <a:p>
            <a:r>
              <a:rPr lang="ja-JP" altLang="en-US" dirty="0"/>
              <a:t>import pandas as pd</a:t>
            </a:r>
          </a:p>
          <a:p>
            <a:endParaRPr lang="ja-JP" altLang="en-US" dirty="0"/>
          </a:p>
          <a:p>
            <a:r>
              <a:rPr lang="ja-JP" altLang="en-US" dirty="0"/>
              <a:t>boston = load_boston()</a:t>
            </a:r>
          </a:p>
          <a:p>
            <a:r>
              <a:rPr lang="ja-JP" altLang="en-US" dirty="0"/>
              <a:t>#print(boston)</a:t>
            </a:r>
          </a:p>
          <a:p>
            <a:endParaRPr lang="ja-JP" altLang="en-US" dirty="0"/>
          </a:p>
          <a:p>
            <a:r>
              <a:rPr lang="ja-JP" altLang="en-US" dirty="0"/>
              <a:t>boston_df = pd.DataFrame(boston.data)</a:t>
            </a:r>
          </a:p>
          <a:p>
            <a:r>
              <a:rPr lang="ja-JP" altLang="en-US" dirty="0"/>
              <a:t>boston_df.columns = boston.feature_names</a:t>
            </a:r>
          </a:p>
          <a:p>
            <a:r>
              <a:rPr lang="ja-JP" altLang="en-US" dirty="0"/>
              <a:t>print(boston_df.head())</a:t>
            </a:r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# csv information</a:t>
            </a:r>
          </a:p>
          <a:p>
            <a:r>
              <a:rPr lang="ja-JP" altLang="en-US" dirty="0"/>
              <a:t>info_num    = 0    # information columns in csv file</a:t>
            </a:r>
          </a:p>
          <a:p>
            <a:r>
              <a:rPr lang="ja-JP" altLang="en-US" dirty="0"/>
              <a:t>input_num   = 6    # input data  columns in csv file</a:t>
            </a:r>
          </a:p>
          <a:p>
            <a:r>
              <a:rPr lang="ja-JP" altLang="en-US" dirty="0"/>
              <a:t>output_num  = 7    # output data columns in csv file</a:t>
            </a:r>
          </a:p>
          <a:p>
            <a:endParaRPr lang="ja-JP" altLang="en-US" dirty="0"/>
          </a:p>
          <a:p>
            <a:endParaRPr lang="ja-JP" altLang="en-US" dirty="0"/>
          </a:p>
          <a:p>
            <a:endParaRPr lang="ja-JP" altLang="en-US" dirty="0"/>
          </a:p>
          <a:p>
            <a:r>
              <a:rPr lang="ja-JP" altLang="en-US" dirty="0"/>
              <a:t># open the csv date as PANDAS DATAFRAME (_df)</a:t>
            </a:r>
          </a:p>
          <a:p>
            <a:r>
              <a:rPr lang="ja-JP" altLang="en-US" dirty="0"/>
              <a:t>raw_data_df = pd.read_csv(open(str(address_) + str(CSV_NAME)))</a:t>
            </a:r>
          </a:p>
          <a:p>
            <a:endParaRPr lang="ja-JP" altLang="en-US" dirty="0"/>
          </a:p>
          <a:p>
            <a:r>
              <a:rPr lang="ja-JP" altLang="en-US" dirty="0"/>
              <a:t># csv information, data columns</a:t>
            </a:r>
          </a:p>
          <a:p>
            <a:r>
              <a:rPr lang="ja-JP" altLang="en-US" dirty="0"/>
              <a:t>info_col    = info_num </a:t>
            </a:r>
          </a:p>
          <a:p>
            <a:r>
              <a:rPr lang="ja-JP" altLang="en-US" dirty="0"/>
              <a:t>input_col   = info_num + input_num </a:t>
            </a:r>
          </a:p>
          <a:p>
            <a:r>
              <a:rPr lang="ja-JP" altLang="en-US" dirty="0"/>
              <a:t>output_col  = info_num + input_num + output_num</a:t>
            </a:r>
          </a:p>
          <a:p>
            <a:endParaRPr lang="ja-JP" altLang="en-US" dirty="0"/>
          </a:p>
          <a:p>
            <a:r>
              <a:rPr lang="ja-JP" altLang="en-US" dirty="0"/>
              <a:t># split to info, input, output as PANDAS DATAFRAME(_df)</a:t>
            </a:r>
          </a:p>
          <a:p>
            <a:r>
              <a:rPr lang="ja-JP" altLang="en-US" dirty="0"/>
              <a:t># .iloc はpandas のdataframeを対象に実行できる操作。＊指定した行、列のデータを取り出す</a:t>
            </a:r>
          </a:p>
          <a:p>
            <a:r>
              <a:rPr lang="ja-JP" altLang="en-US" dirty="0"/>
              <a:t>in_output_df    = raw_data_df.iloc[:, info_col  : output_col]</a:t>
            </a:r>
          </a:p>
          <a:p>
            <a:endParaRPr lang="ja-JP" altLang="en-US" dirty="0"/>
          </a:p>
          <a:p>
            <a:r>
              <a:rPr lang="ja-JP" altLang="en-US" dirty="0"/>
              <a:t># split train data and test data  train/test ratio is 0.98/0.02</a:t>
            </a:r>
          </a:p>
          <a:p>
            <a:r>
              <a:rPr lang="ja-JP" altLang="en-US" dirty="0"/>
              <a:t>train_df, test_df = train_test_split(in_output_df, test_size=0.02)</a:t>
            </a:r>
          </a:p>
          <a:p>
            <a:endParaRPr lang="ja-JP" altLang="en-US" dirty="0"/>
          </a:p>
          <a:p>
            <a:r>
              <a:rPr lang="ja-JP" altLang="en-US" dirty="0"/>
              <a:t># transform from pandas dataframe to numpy array (_np)</a:t>
            </a:r>
          </a:p>
          <a:p>
            <a:r>
              <a:rPr lang="ja-JP" altLang="en-US" dirty="0"/>
              <a:t>train_np = np.array(train_df)</a:t>
            </a:r>
          </a:p>
          <a:p>
            <a:r>
              <a:rPr lang="ja-JP" altLang="en-US" dirty="0"/>
              <a:t>test_np  = np.array(test_df)</a:t>
            </a:r>
          </a:p>
          <a:p>
            <a:endParaRPr lang="ja-JP" altLang="en-US" dirty="0"/>
          </a:p>
          <a:p>
            <a:r>
              <a:rPr lang="ja-JP" altLang="en-US" dirty="0"/>
              <a:t># split columns to info, input, output</a:t>
            </a:r>
          </a:p>
          <a:p>
            <a:r>
              <a:rPr lang="ja-JP" altLang="en-US" dirty="0"/>
              <a:t># .hsplitはnumpy のarrayにできる操作のひとつ。指定した列で分割する</a:t>
            </a:r>
          </a:p>
          <a:p>
            <a:r>
              <a:rPr lang="ja-JP" altLang="en-US" dirty="0"/>
              <a:t>[train_input, train_output]         = np.hsplit(train_np, [input_num])</a:t>
            </a:r>
          </a:p>
          <a:p>
            <a:r>
              <a:rPr lang="ja-JP" altLang="en-US" dirty="0"/>
              <a:t>[test_input,  test_output]          = np.hsplit(test_np,  [input_num])</a:t>
            </a:r>
          </a:p>
          <a:p>
            <a:endParaRPr lang="ja-JP" altLang="en-US" dirty="0"/>
          </a:p>
          <a:p>
            <a:r>
              <a:rPr lang="ja-JP" altLang="en-US" dirty="0"/>
              <a:t>##################### Linear Regression ##################### </a:t>
            </a:r>
          </a:p>
          <a:p>
            <a:r>
              <a:rPr lang="ja-JP" altLang="en-US" dirty="0"/>
              <a:t>model = sklearn.linear_model.LinearRegression()</a:t>
            </a:r>
          </a:p>
          <a:p>
            <a:r>
              <a:rPr lang="ja-JP" altLang="en-US" dirty="0"/>
              <a:t>model_name = 'LinearRegression_'</a:t>
            </a:r>
          </a:p>
          <a:p>
            <a:r>
              <a:rPr lang="ja-JP" altLang="en-US" dirty="0"/>
              <a:t>model.fit(train_input, train_output)</a:t>
            </a:r>
          </a:p>
          <a:p>
            <a:r>
              <a:rPr lang="ja-JP" altLang="en-US" dirty="0"/>
              <a:t>print(' ')</a:t>
            </a:r>
          </a:p>
          <a:p>
            <a:r>
              <a:rPr lang="ja-JP" altLang="en-US" dirty="0"/>
              <a:t>print(model_name)</a:t>
            </a:r>
          </a:p>
          <a:p>
            <a:r>
              <a:rPr lang="ja-JP" altLang="en-US" dirty="0"/>
              <a:t>print(' &lt; model.score - train&gt;')</a:t>
            </a:r>
          </a:p>
          <a:p>
            <a:r>
              <a:rPr lang="ja-JP" altLang="en-US" dirty="0"/>
              <a:t>print(model.score(train_input, train_output))</a:t>
            </a:r>
          </a:p>
          <a:p>
            <a:r>
              <a:rPr lang="ja-JP" altLang="en-US" dirty="0"/>
              <a:t>print(' &lt; model.score - test&gt;')</a:t>
            </a:r>
          </a:p>
          <a:p>
            <a:r>
              <a:rPr lang="ja-JP" altLang="en-US" dirty="0"/>
              <a:t>print(model.score(test_input, test_output))</a:t>
            </a:r>
          </a:p>
          <a:p>
            <a:r>
              <a:rPr lang="ja-JP" altLang="en-US" dirty="0"/>
              <a:t>print(' &lt; model.predict - test&gt;')</a:t>
            </a:r>
          </a:p>
          <a:p>
            <a:r>
              <a:rPr lang="ja-JP" altLang="en-US" dirty="0"/>
              <a:t>print(model.predict(test_input))</a:t>
            </a:r>
          </a:p>
          <a:p>
            <a:endParaRPr lang="ja-JP" altLang="en-US" dirty="0"/>
          </a:p>
          <a:p>
            <a:r>
              <a:rPr lang="ja-JP" altLang="en-US" dirty="0"/>
              <a:t>##################### DecisionTreeRegressor ##################### </a:t>
            </a:r>
          </a:p>
          <a:p>
            <a:r>
              <a:rPr lang="ja-JP" altLang="en-US" dirty="0"/>
              <a:t>model = sklearn.tree.DecisionTreeRegressor(max_depth = 7)</a:t>
            </a:r>
          </a:p>
          <a:p>
            <a:r>
              <a:rPr lang="ja-JP" altLang="en-US" dirty="0"/>
              <a:t>model_name = 'DecisionTreeRegressor_'</a:t>
            </a:r>
          </a:p>
          <a:p>
            <a:r>
              <a:rPr lang="ja-JP" altLang="en-US" dirty="0"/>
              <a:t>model.fit(train_input, train_output)</a:t>
            </a:r>
          </a:p>
          <a:p>
            <a:r>
              <a:rPr lang="ja-JP" altLang="en-US" dirty="0"/>
              <a:t>print(' ')</a:t>
            </a:r>
          </a:p>
          <a:p>
            <a:r>
              <a:rPr lang="ja-JP" altLang="en-US" dirty="0"/>
              <a:t>print(model_name)</a:t>
            </a:r>
          </a:p>
          <a:p>
            <a:r>
              <a:rPr lang="ja-JP" altLang="en-US" dirty="0"/>
              <a:t>print(' &lt; model.score - train&gt;')</a:t>
            </a:r>
          </a:p>
          <a:p>
            <a:r>
              <a:rPr lang="ja-JP" altLang="en-US" dirty="0"/>
              <a:t>print(model.score(train_input, train_output))</a:t>
            </a:r>
          </a:p>
          <a:p>
            <a:r>
              <a:rPr lang="ja-JP" altLang="en-US" dirty="0"/>
              <a:t>print(' &lt; model.score - test&gt;')</a:t>
            </a:r>
          </a:p>
          <a:p>
            <a:r>
              <a:rPr lang="ja-JP" altLang="en-US" dirty="0"/>
              <a:t>print(model.score(test_input, test_output))</a:t>
            </a:r>
          </a:p>
          <a:p>
            <a:r>
              <a:rPr lang="ja-JP" altLang="en-US" dirty="0"/>
              <a:t>print(' &lt; model.predict - test&gt;')</a:t>
            </a:r>
          </a:p>
          <a:p>
            <a:r>
              <a:rPr lang="ja-JP" altLang="en-US" dirty="0"/>
              <a:t>print(model.predict(test_input))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4752020" y="3113965"/>
            <a:ext cx="3326343" cy="12151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まずは丸写し！</a:t>
            </a:r>
          </a:p>
        </p:txBody>
      </p:sp>
    </p:spTree>
    <p:extLst>
      <p:ext uri="{BB962C8B-B14F-4D97-AF65-F5344CB8AC3E}">
        <p14:creationId xmlns:p14="http://schemas.microsoft.com/office/powerpoint/2010/main" val="3296819799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HGゴシックE-TimesNewRoman">
      <a:majorFont>
        <a:latin typeface="Times New Roman"/>
        <a:ea typeface="HGゴシックE"/>
        <a:cs typeface=""/>
      </a:majorFont>
      <a:minorFont>
        <a:latin typeface="Times New Roman"/>
        <a:ea typeface="HGゴシック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36491</TotalTime>
  <Words>1003</Words>
  <Application>Microsoft Office PowerPoint</Application>
  <PresentationFormat>画面に合わせる (4:3)</PresentationFormat>
  <Paragraphs>196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HGP創英角ﾎﾟｯﾌﾟ体</vt:lpstr>
      <vt:lpstr>HGゴシックE</vt:lpstr>
      <vt:lpstr>ＭＳ Ｐゴシック</vt:lpstr>
      <vt:lpstr>Arial</vt:lpstr>
      <vt:lpstr>Calibri</vt:lpstr>
      <vt:lpstr>Times New Roman</vt:lpstr>
      <vt:lpstr>テンプレート</vt:lpstr>
      <vt:lpstr>機械学習実習会</vt:lpstr>
      <vt:lpstr>前回の復習</vt:lpstr>
      <vt:lpstr>プログラミングの学習のながれ</vt:lpstr>
      <vt:lpstr>変数とは</vt:lpstr>
      <vt:lpstr>変数に入れられるもの</vt:lpstr>
      <vt:lpstr>基本のアルゴリズム　ループ処理 - for</vt:lpstr>
      <vt:lpstr>基本のアルゴリズム　条件分岐 - if</vt:lpstr>
      <vt:lpstr>CODEPREP</vt:lpstr>
      <vt:lpstr>写経課題</vt:lpstr>
      <vt:lpstr>練習問題</vt:lpstr>
    </vt:vector>
  </TitlesOfParts>
  <Company>セントラル硝子株式会社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IRRの特性改善検討</dc:title>
  <dc:creator>．</dc:creator>
  <cp:lastModifiedBy>Horie, Yuki (堀江 裕樹)</cp:lastModifiedBy>
  <cp:revision>3197</cp:revision>
  <cp:lastPrinted>2018-12-17T06:48:00Z</cp:lastPrinted>
  <dcterms:created xsi:type="dcterms:W3CDTF">2014-09-11T05:43:51Z</dcterms:created>
  <dcterms:modified xsi:type="dcterms:W3CDTF">2019-02-07T03:00:47Z</dcterms:modified>
</cp:coreProperties>
</file>