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861" r:id="rId3"/>
    <p:sldId id="876" r:id="rId4"/>
    <p:sldId id="882" r:id="rId5"/>
    <p:sldId id="878" r:id="rId6"/>
    <p:sldId id="872" r:id="rId7"/>
    <p:sldId id="877" r:id="rId8"/>
    <p:sldId id="874" r:id="rId9"/>
    <p:sldId id="873" r:id="rId10"/>
    <p:sldId id="875" r:id="rId11"/>
    <p:sldId id="879" r:id="rId12"/>
    <p:sldId id="880" r:id="rId13"/>
    <p:sldId id="881" r:id="rId14"/>
    <p:sldId id="883" r:id="rId15"/>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FF7C80"/>
    <a:srgbClr val="0086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44" autoAdjust="0"/>
    <p:restoredTop sz="87184" autoAdjust="0"/>
  </p:normalViewPr>
  <p:slideViewPr>
    <p:cSldViewPr>
      <p:cViewPr varScale="1">
        <p:scale>
          <a:sx n="79" d="100"/>
          <a:sy n="79" d="100"/>
        </p:scale>
        <p:origin x="1200" y="84"/>
      </p:cViewPr>
      <p:guideLst>
        <p:guide orient="horz" pos="2160"/>
        <p:guide pos="2880"/>
      </p:guideLst>
    </p:cSldViewPr>
  </p:slideViewPr>
  <p:outlineViewPr>
    <p:cViewPr>
      <p:scale>
        <a:sx n="33" d="100"/>
        <a:sy n="33" d="100"/>
      </p:scale>
      <p:origin x="84" y="0"/>
    </p:cViewPr>
  </p:outlineViewPr>
  <p:notesTextViewPr>
    <p:cViewPr>
      <p:scale>
        <a:sx n="3" d="2"/>
        <a:sy n="3" d="2"/>
      </p:scale>
      <p:origin x="0" y="0"/>
    </p:cViewPr>
  </p:notesTextViewPr>
  <p:sorterViewPr>
    <p:cViewPr>
      <p:scale>
        <a:sx n="100" d="100"/>
        <a:sy n="100" d="100"/>
      </p:scale>
      <p:origin x="0" y="-714"/>
    </p:cViewPr>
  </p:sorter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D297CC54-3FFF-4A8D-AA37-893979DC91AC}" type="datetimeFigureOut">
              <a:rPr kumimoji="1" lang="ja-JP" altLang="en-US" smtClean="0"/>
              <a:pPr/>
              <a:t>2019/3/18</a:t>
            </a:fld>
            <a:endParaRPr kumimoji="1" lang="ja-JP" altLang="en-US"/>
          </a:p>
        </p:txBody>
      </p:sp>
      <p:sp>
        <p:nvSpPr>
          <p:cNvPr id="4" name="スライド イメージ プレースホルダ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73577" y="4686499"/>
            <a:ext cx="5388610" cy="4439841"/>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0C73DD5D-D736-447A-9810-26FA9A6EFDBC}"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sz="200" dirty="0"/>
          </a:p>
        </p:txBody>
      </p:sp>
      <p:sp>
        <p:nvSpPr>
          <p:cNvPr id="4" name="スライド番号プレースホルダ 3"/>
          <p:cNvSpPr>
            <a:spLocks noGrp="1"/>
          </p:cNvSpPr>
          <p:nvPr>
            <p:ph type="sldNum" sz="quarter" idx="10"/>
          </p:nvPr>
        </p:nvSpPr>
        <p:spPr/>
        <p:txBody>
          <a:bodyPr/>
          <a:lstStyle/>
          <a:p>
            <a:fld id="{0C73DD5D-D736-447A-9810-26FA9A6EFDBC}" type="slidenum">
              <a:rPr kumimoji="1" lang="ja-JP" altLang="en-US" smtClean="0"/>
              <a:pPr/>
              <a:t>1</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C73DD5D-D736-447A-9810-26FA9A6EFDBC}" type="slidenum">
              <a:rPr kumimoji="1" lang="ja-JP" altLang="en-US" smtClean="0"/>
              <a:pPr/>
              <a:t>2</a:t>
            </a:fld>
            <a:endParaRPr kumimoji="1" lang="ja-JP" altLang="en-US"/>
          </a:p>
        </p:txBody>
      </p:sp>
    </p:spTree>
    <p:extLst>
      <p:ext uri="{BB962C8B-B14F-4D97-AF65-F5344CB8AC3E}">
        <p14:creationId xmlns:p14="http://schemas.microsoft.com/office/powerpoint/2010/main" val="1378295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9F51BEFB-FC10-4BDA-8933-C32D8D3C42E6}" type="datetimeFigureOut">
              <a:rPr kumimoji="1" lang="ja-JP" altLang="en-US" smtClean="0"/>
              <a:pPr/>
              <a:t>2019/3/18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85A2EA19-4A1D-40E3-A308-FE4312AEE4CF}"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9F51BEFB-FC10-4BDA-8933-C32D8D3C42E6}" type="datetimeFigureOut">
              <a:rPr kumimoji="1" lang="ja-JP" altLang="en-US" smtClean="0"/>
              <a:pPr/>
              <a:t>2019/3/18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85A2EA19-4A1D-40E3-A308-FE4312AEE4CF}"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9F51BEFB-FC10-4BDA-8933-C32D8D3C42E6}" type="datetimeFigureOut">
              <a:rPr kumimoji="1" lang="ja-JP" altLang="en-US" smtClean="0"/>
              <a:pPr/>
              <a:t>2019/3/18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85A2EA19-4A1D-40E3-A308-FE4312AEE4CF}"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lvl1pPr>
              <a:defRPr sz="4000"/>
            </a:lvl1pPr>
          </a:lstStyle>
          <a:p>
            <a:r>
              <a:rPr kumimoji="1" lang="ja-JP" altLang="en-US"/>
              <a:t>マスタ タイトルの書式設定</a:t>
            </a:r>
            <a:endParaRPr kumimoji="1" lang="ja-JP" altLang="en-US" dirty="0"/>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9F51BEFB-FC10-4BDA-8933-C32D8D3C42E6}" type="datetimeFigureOut">
              <a:rPr kumimoji="1" lang="ja-JP" altLang="en-US" smtClean="0"/>
              <a:pPr/>
              <a:t>2019/3/18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85A2EA19-4A1D-40E3-A308-FE4312AEE4CF}"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9F51BEFB-FC10-4BDA-8933-C32D8D3C42E6}" type="datetimeFigureOut">
              <a:rPr kumimoji="1" lang="ja-JP" altLang="en-US" smtClean="0"/>
              <a:pPr/>
              <a:t>2019/3/18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85A2EA19-4A1D-40E3-A308-FE4312AEE4CF}"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lvl1pPr>
              <a:defRPr sz="4000"/>
            </a:lvl1pPr>
          </a:lstStyle>
          <a:p>
            <a:r>
              <a:rPr kumimoji="1"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9F51BEFB-FC10-4BDA-8933-C32D8D3C42E6}" type="datetimeFigureOut">
              <a:rPr kumimoji="1" lang="ja-JP" altLang="en-US" smtClean="0"/>
              <a:pPr/>
              <a:t>2019/3/18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85A2EA19-4A1D-40E3-A308-FE4312AEE4CF}"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lvl1pPr>
              <a:defRPr sz="4000"/>
            </a:lvl1pPr>
          </a:lstStyle>
          <a:p>
            <a:r>
              <a:rPr kumimoji="1"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9F51BEFB-FC10-4BDA-8933-C32D8D3C42E6}" type="datetimeFigureOut">
              <a:rPr kumimoji="1" lang="ja-JP" altLang="en-US" smtClean="0"/>
              <a:pPr/>
              <a:t>2019/3/18</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85A2EA19-4A1D-40E3-A308-FE4312AEE4CF}"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3" name="日付プレースホルダ 2"/>
          <p:cNvSpPr>
            <a:spLocks noGrp="1"/>
          </p:cNvSpPr>
          <p:nvPr>
            <p:ph type="dt" sz="half" idx="10"/>
          </p:nvPr>
        </p:nvSpPr>
        <p:spPr/>
        <p:txBody>
          <a:bodyPr/>
          <a:lstStyle/>
          <a:p>
            <a:fld id="{9F51BEFB-FC10-4BDA-8933-C32D8D3C42E6}" type="datetimeFigureOut">
              <a:rPr kumimoji="1" lang="ja-JP" altLang="en-US" smtClean="0"/>
              <a:pPr/>
              <a:t>2019/3/18</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85A2EA19-4A1D-40E3-A308-FE4312AEE4CF}" type="slidenum">
              <a:rPr kumimoji="1" lang="ja-JP" altLang="en-US" smtClean="0"/>
              <a:pPr/>
              <a:t>‹#›</a:t>
            </a:fld>
            <a:endParaRPr kumimoji="1" lang="ja-JP" altLang="en-US"/>
          </a:p>
        </p:txBody>
      </p:sp>
      <p:sp>
        <p:nvSpPr>
          <p:cNvPr id="6" name="タイトル 1"/>
          <p:cNvSpPr>
            <a:spLocks noGrp="1"/>
          </p:cNvSpPr>
          <p:nvPr>
            <p:ph type="title"/>
          </p:nvPr>
        </p:nvSpPr>
        <p:spPr>
          <a:xfrm>
            <a:off x="323528" y="116632"/>
            <a:ext cx="8363272" cy="562074"/>
          </a:xfrm>
        </p:spPr>
        <p:txBody>
          <a:bodyPr>
            <a:noAutofit/>
          </a:bodyPr>
          <a:lstStyle>
            <a:lvl1pPr algn="l">
              <a:defRPr sz="2800">
                <a:latin typeface="+mj-lt"/>
              </a:defRPr>
            </a:lvl1pPr>
          </a:lstStyle>
          <a:p>
            <a:r>
              <a:rPr kumimoji="1" lang="ja-JP" altLang="en-US" dirty="0"/>
              <a:t>マスタ タイトルの書式設定</a:t>
            </a:r>
          </a:p>
        </p:txBody>
      </p:sp>
      <p:sp>
        <p:nvSpPr>
          <p:cNvPr id="7" name="正方形/長方形 6"/>
          <p:cNvSpPr/>
          <p:nvPr userDrawn="1"/>
        </p:nvSpPr>
        <p:spPr>
          <a:xfrm>
            <a:off x="179512" y="692696"/>
            <a:ext cx="8784976" cy="72008"/>
          </a:xfrm>
          <a:prstGeom prst="rect">
            <a:avLst/>
          </a:prstGeom>
          <a:gradFill flip="none" rotWithShape="1">
            <a:gsLst>
              <a:gs pos="0">
                <a:schemeClr val="accent2">
                  <a:lumMod val="20000"/>
                  <a:lumOff val="80000"/>
                </a:schemeClr>
              </a:gs>
              <a:gs pos="50000">
                <a:srgbClr val="0070C0">
                  <a:alpha val="34000"/>
                </a:srgbClr>
              </a:gs>
              <a:gs pos="100000">
                <a:srgbClr val="7030A0"/>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9F51BEFB-FC10-4BDA-8933-C32D8D3C42E6}" type="datetimeFigureOut">
              <a:rPr kumimoji="1" lang="ja-JP" altLang="en-US" smtClean="0"/>
              <a:pPr/>
              <a:t>2019/3/18</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85A2EA19-4A1D-40E3-A308-FE4312AEE4CF}"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9F51BEFB-FC10-4BDA-8933-C32D8D3C42E6}" type="datetimeFigureOut">
              <a:rPr kumimoji="1" lang="ja-JP" altLang="en-US" smtClean="0"/>
              <a:pPr/>
              <a:t>2019/3/18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85A2EA19-4A1D-40E3-A308-FE4312AEE4CF}"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9F51BEFB-FC10-4BDA-8933-C32D8D3C42E6}" type="datetimeFigureOut">
              <a:rPr kumimoji="1" lang="ja-JP" altLang="en-US" smtClean="0"/>
              <a:pPr/>
              <a:t>2019/3/18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85A2EA19-4A1D-40E3-A308-FE4312AEE4CF}"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dirty="0"/>
              <a:t>マスタ タイトルの書式設定</a:t>
            </a:r>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1BEFB-FC10-4BDA-8933-C32D8D3C42E6}" type="datetimeFigureOut">
              <a:rPr kumimoji="1" lang="ja-JP" altLang="en-US" smtClean="0"/>
              <a:pPr/>
              <a:t>2019/3/18</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A2EA19-4A1D-40E3-A308-FE4312AEE4CF}"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20212" y="1043735"/>
            <a:ext cx="7772400" cy="1470025"/>
          </a:xfrm>
        </p:spPr>
        <p:txBody>
          <a:bodyPr>
            <a:normAutofit/>
          </a:bodyPr>
          <a:lstStyle/>
          <a:p>
            <a:r>
              <a:rPr lang="ja-JP" altLang="en-US" sz="3600" dirty="0"/>
              <a:t>機械学習</a:t>
            </a:r>
            <a:r>
              <a:rPr kumimoji="1" lang="ja-JP" altLang="en-US" sz="3600" dirty="0"/>
              <a:t>実習会</a:t>
            </a:r>
          </a:p>
        </p:txBody>
      </p:sp>
      <p:sp>
        <p:nvSpPr>
          <p:cNvPr id="5" name="サブタイトル 4"/>
          <p:cNvSpPr>
            <a:spLocks noGrp="1"/>
          </p:cNvSpPr>
          <p:nvPr>
            <p:ph type="subTitle" idx="1"/>
          </p:nvPr>
        </p:nvSpPr>
        <p:spPr/>
        <p:txBody>
          <a:bodyPr/>
          <a:lstStyle/>
          <a:p>
            <a:r>
              <a:rPr kumimoji="1" lang="ja-JP" altLang="en-US" dirty="0"/>
              <a:t>２０１９．０３．１８</a:t>
            </a:r>
            <a:endParaRPr kumimoji="1" lang="en-US" altLang="ja-JP"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データの中身</a:t>
            </a:r>
          </a:p>
        </p:txBody>
      </p:sp>
      <p:sp>
        <p:nvSpPr>
          <p:cNvPr id="4" name="テキスト ボックス 3"/>
          <p:cNvSpPr txBox="1"/>
          <p:nvPr/>
        </p:nvSpPr>
        <p:spPr>
          <a:xfrm>
            <a:off x="116505" y="908720"/>
            <a:ext cx="6790551" cy="461665"/>
          </a:xfrm>
          <a:prstGeom prst="rect">
            <a:avLst/>
          </a:prstGeom>
          <a:noFill/>
        </p:spPr>
        <p:txBody>
          <a:bodyPr wrap="square" rtlCol="0">
            <a:spAutoFit/>
          </a:bodyPr>
          <a:lstStyle/>
          <a:p>
            <a:r>
              <a:rPr kumimoji="1" lang="ja-JP" altLang="en-US" sz="2400" dirty="0"/>
              <a:t>①</a:t>
            </a:r>
            <a:r>
              <a:rPr lang="ja-JP" altLang="en-US" sz="2400" dirty="0"/>
              <a:t>データ形式が一定かどうか</a:t>
            </a:r>
            <a:endParaRPr kumimoji="1" lang="en-US" altLang="ja-JP" sz="2400" dirty="0"/>
          </a:p>
        </p:txBody>
      </p:sp>
      <p:sp>
        <p:nvSpPr>
          <p:cNvPr id="6" name="テキスト ボックス 5"/>
          <p:cNvSpPr txBox="1"/>
          <p:nvPr/>
        </p:nvSpPr>
        <p:spPr>
          <a:xfrm>
            <a:off x="881590" y="1808820"/>
            <a:ext cx="6790551" cy="1200329"/>
          </a:xfrm>
          <a:prstGeom prst="rect">
            <a:avLst/>
          </a:prstGeom>
          <a:noFill/>
        </p:spPr>
        <p:txBody>
          <a:bodyPr wrap="square" rtlCol="0">
            <a:spAutoFit/>
          </a:bodyPr>
          <a:lstStyle/>
          <a:p>
            <a:pPr algn="ctr"/>
            <a:r>
              <a:rPr lang="ja-JP" altLang="en-US" sz="2400" dirty="0"/>
              <a:t>ファイル</a:t>
            </a:r>
            <a:r>
              <a:rPr lang="en-US" altLang="ja-JP" sz="2400" dirty="0"/>
              <a:t>a</a:t>
            </a:r>
            <a:r>
              <a:rPr lang="ja-JP" altLang="en-US" sz="2400" dirty="0"/>
              <a:t>：</a:t>
            </a:r>
            <a:r>
              <a:rPr lang="en-US" altLang="ja-JP" sz="2400" dirty="0"/>
              <a:t>D28</a:t>
            </a:r>
            <a:r>
              <a:rPr lang="ja-JP" altLang="en-US" sz="2400" dirty="0"/>
              <a:t>～</a:t>
            </a:r>
            <a:r>
              <a:rPr lang="en-US" altLang="ja-JP" sz="2400" dirty="0"/>
              <a:t>D54</a:t>
            </a:r>
            <a:r>
              <a:rPr lang="ja-JP" altLang="en-US" sz="2400" dirty="0"/>
              <a:t>が該当のデータ列</a:t>
            </a:r>
            <a:endParaRPr lang="en-US" altLang="ja-JP" sz="2400" dirty="0"/>
          </a:p>
          <a:p>
            <a:pPr algn="ctr"/>
            <a:r>
              <a:rPr lang="ja-JP" altLang="en-US" sz="2400" dirty="0"/>
              <a:t>ファイル</a:t>
            </a:r>
            <a:r>
              <a:rPr lang="en-US" altLang="ja-JP" sz="2400" dirty="0"/>
              <a:t>b</a:t>
            </a:r>
            <a:r>
              <a:rPr lang="ja-JP" altLang="en-US" sz="2400" dirty="0"/>
              <a:t>： </a:t>
            </a:r>
            <a:r>
              <a:rPr lang="en-US" altLang="ja-JP" sz="2400" dirty="0"/>
              <a:t>D26</a:t>
            </a:r>
            <a:r>
              <a:rPr lang="ja-JP" altLang="en-US" sz="2400" dirty="0"/>
              <a:t>～</a:t>
            </a:r>
            <a:r>
              <a:rPr lang="en-US" altLang="ja-JP" sz="2400" dirty="0"/>
              <a:t>D52</a:t>
            </a:r>
            <a:r>
              <a:rPr lang="ja-JP" altLang="en-US" sz="2400" dirty="0"/>
              <a:t>が該当のデータ列</a:t>
            </a:r>
            <a:endParaRPr lang="en-US" altLang="ja-JP" sz="2400" dirty="0"/>
          </a:p>
          <a:p>
            <a:pPr algn="ctr"/>
            <a:r>
              <a:rPr lang="ja-JP" altLang="en-US" sz="2400" dirty="0"/>
              <a:t>ファイル</a:t>
            </a:r>
            <a:r>
              <a:rPr lang="en-US" altLang="ja-JP" sz="2400" dirty="0"/>
              <a:t>c</a:t>
            </a:r>
            <a:r>
              <a:rPr lang="ja-JP" altLang="en-US" sz="2400" dirty="0"/>
              <a:t>： </a:t>
            </a:r>
            <a:r>
              <a:rPr kumimoji="1" lang="en-US" altLang="ja-JP" sz="2400" dirty="0"/>
              <a:t>D26</a:t>
            </a:r>
            <a:r>
              <a:rPr kumimoji="1" lang="ja-JP" altLang="en-US" sz="2400" dirty="0"/>
              <a:t>～</a:t>
            </a:r>
            <a:r>
              <a:rPr kumimoji="1" lang="en-US" altLang="ja-JP" sz="2400" dirty="0"/>
              <a:t>D50</a:t>
            </a:r>
            <a:r>
              <a:rPr lang="ja-JP" altLang="en-US" sz="2400" dirty="0"/>
              <a:t>が該当のデータ列</a:t>
            </a:r>
            <a:endParaRPr kumimoji="1" lang="en-US" altLang="ja-JP" sz="2400" dirty="0"/>
          </a:p>
        </p:txBody>
      </p:sp>
      <p:sp>
        <p:nvSpPr>
          <p:cNvPr id="3" name="テキスト ボックス 2"/>
          <p:cNvSpPr txBox="1"/>
          <p:nvPr/>
        </p:nvSpPr>
        <p:spPr>
          <a:xfrm>
            <a:off x="116505" y="3093641"/>
            <a:ext cx="4870244" cy="707886"/>
          </a:xfrm>
          <a:prstGeom prst="rect">
            <a:avLst/>
          </a:prstGeom>
          <a:noFill/>
        </p:spPr>
        <p:txBody>
          <a:bodyPr wrap="none" rtlCol="0">
            <a:spAutoFit/>
          </a:bodyPr>
          <a:lstStyle/>
          <a:p>
            <a:r>
              <a:rPr lang="ja-JP" altLang="en-US" sz="2000" dirty="0"/>
              <a:t>ファイルによってデータのセル位置が異なる</a:t>
            </a:r>
            <a:endParaRPr lang="en-US" altLang="ja-JP" sz="2000" dirty="0"/>
          </a:p>
          <a:p>
            <a:r>
              <a:rPr kumimoji="1" lang="ja-JP" altLang="en-US" sz="2000" dirty="0"/>
              <a:t>→セル位置を特定できる目印を探す</a:t>
            </a:r>
          </a:p>
        </p:txBody>
      </p:sp>
      <p:pic>
        <p:nvPicPr>
          <p:cNvPr id="5" name="図 4"/>
          <p:cNvPicPr>
            <a:picLocks noChangeAspect="1"/>
          </p:cNvPicPr>
          <p:nvPr/>
        </p:nvPicPr>
        <p:blipFill>
          <a:blip r:embed="rId2"/>
          <a:stretch>
            <a:fillRect/>
          </a:stretch>
        </p:blipFill>
        <p:spPr>
          <a:xfrm>
            <a:off x="666281" y="4014065"/>
            <a:ext cx="3610584" cy="2521678"/>
          </a:xfrm>
          <a:prstGeom prst="rect">
            <a:avLst/>
          </a:prstGeom>
        </p:spPr>
      </p:pic>
      <p:sp>
        <p:nvSpPr>
          <p:cNvPr id="7" name="テキスト ボックス 6"/>
          <p:cNvSpPr txBox="1"/>
          <p:nvPr/>
        </p:nvSpPr>
        <p:spPr>
          <a:xfrm>
            <a:off x="4505164" y="4464115"/>
            <a:ext cx="4479111" cy="707886"/>
          </a:xfrm>
          <a:prstGeom prst="rect">
            <a:avLst/>
          </a:prstGeom>
          <a:noFill/>
        </p:spPr>
        <p:txBody>
          <a:bodyPr wrap="none" rtlCol="0">
            <a:spAutoFit/>
          </a:bodyPr>
          <a:lstStyle/>
          <a:p>
            <a:r>
              <a:rPr kumimoji="1" lang="ja-JP" altLang="en-US" sz="2000" dirty="0"/>
              <a:t>データの始行は</a:t>
            </a:r>
            <a:r>
              <a:rPr kumimoji="1" lang="en-US" altLang="ja-JP" sz="2000" dirty="0"/>
              <a:t>[Measurement]</a:t>
            </a:r>
            <a:r>
              <a:rPr kumimoji="1" lang="ja-JP" altLang="en-US" sz="2000" dirty="0"/>
              <a:t>の一つ下</a:t>
            </a:r>
            <a:endParaRPr kumimoji="1" lang="en-US" altLang="ja-JP" sz="2000" dirty="0"/>
          </a:p>
          <a:p>
            <a:r>
              <a:rPr lang="ja-JP" altLang="en-US" sz="2000" dirty="0"/>
              <a:t>データの終行は</a:t>
            </a:r>
            <a:r>
              <a:rPr lang="en-US" altLang="ja-JP" sz="2000" dirty="0"/>
              <a:t>[Spectral]</a:t>
            </a:r>
            <a:r>
              <a:rPr lang="ja-JP" altLang="en-US" sz="2000" dirty="0"/>
              <a:t>の一つ上</a:t>
            </a:r>
            <a:endParaRPr lang="en-US" altLang="ja-JP" sz="2000" dirty="0"/>
          </a:p>
        </p:txBody>
      </p:sp>
    </p:spTree>
    <p:extLst>
      <p:ext uri="{BB962C8B-B14F-4D97-AF65-F5344CB8AC3E}">
        <p14:creationId xmlns:p14="http://schemas.microsoft.com/office/powerpoint/2010/main" val="3609600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①</a:t>
            </a:r>
            <a:r>
              <a:rPr lang="en-US" altLang="ja-JP" dirty="0"/>
              <a:t>csv</a:t>
            </a:r>
            <a:r>
              <a:rPr lang="ja-JP" altLang="en-US" dirty="0"/>
              <a:t>ファイルを１行ずつ読み込む</a:t>
            </a:r>
            <a:endParaRPr kumimoji="1" lang="ja-JP" altLang="en-US" dirty="0"/>
          </a:p>
        </p:txBody>
      </p:sp>
      <p:sp>
        <p:nvSpPr>
          <p:cNvPr id="3" name="テキスト ボックス 2"/>
          <p:cNvSpPr txBox="1"/>
          <p:nvPr/>
        </p:nvSpPr>
        <p:spPr>
          <a:xfrm>
            <a:off x="971600" y="1808820"/>
            <a:ext cx="3223959" cy="1323439"/>
          </a:xfrm>
          <a:prstGeom prst="rect">
            <a:avLst/>
          </a:prstGeom>
          <a:noFill/>
        </p:spPr>
        <p:txBody>
          <a:bodyPr wrap="none" rtlCol="0">
            <a:spAutoFit/>
          </a:bodyPr>
          <a:lstStyle/>
          <a:p>
            <a:r>
              <a:rPr lang="en-US" altLang="ja-JP" sz="2000" dirty="0"/>
              <a:t>reader = </a:t>
            </a:r>
            <a:r>
              <a:rPr lang="en-US" altLang="ja-JP" sz="2000" dirty="0" err="1"/>
              <a:t>csv.reader</a:t>
            </a:r>
            <a:r>
              <a:rPr lang="en-US" altLang="ja-JP" sz="2000" dirty="0"/>
              <a:t>(f)</a:t>
            </a:r>
          </a:p>
          <a:p>
            <a:endParaRPr lang="en-US" altLang="ja-JP" sz="2000" dirty="0"/>
          </a:p>
          <a:p>
            <a:r>
              <a:rPr lang="en-US" altLang="ja-JP" sz="2000" dirty="0"/>
              <a:t> for row in reader:</a:t>
            </a:r>
          </a:p>
          <a:p>
            <a:r>
              <a:rPr lang="en-US" altLang="ja-JP" sz="2000" dirty="0"/>
              <a:t>            </a:t>
            </a:r>
            <a:r>
              <a:rPr lang="en-US" altLang="ja-JP" sz="2000" dirty="0" err="1"/>
              <a:t>csv_data.append</a:t>
            </a:r>
            <a:r>
              <a:rPr lang="en-US" altLang="ja-JP" sz="2000" dirty="0"/>
              <a:t>(row)</a:t>
            </a:r>
            <a:endParaRPr kumimoji="1" lang="ja-JP" altLang="en-US" sz="2000" dirty="0"/>
          </a:p>
        </p:txBody>
      </p:sp>
    </p:spTree>
    <p:extLst>
      <p:ext uri="{BB962C8B-B14F-4D97-AF65-F5344CB8AC3E}">
        <p14:creationId xmlns:p14="http://schemas.microsoft.com/office/powerpoint/2010/main" val="7476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②リストから必要なデータを読み込む</a:t>
            </a:r>
            <a:endParaRPr kumimoji="1" lang="ja-JP" altLang="en-US" dirty="0"/>
          </a:p>
        </p:txBody>
      </p:sp>
      <p:sp>
        <p:nvSpPr>
          <p:cNvPr id="3" name="テキスト ボックス 2"/>
          <p:cNvSpPr txBox="1"/>
          <p:nvPr/>
        </p:nvSpPr>
        <p:spPr>
          <a:xfrm>
            <a:off x="323528" y="1088740"/>
            <a:ext cx="8106706" cy="1631216"/>
          </a:xfrm>
          <a:prstGeom prst="rect">
            <a:avLst/>
          </a:prstGeom>
          <a:noFill/>
        </p:spPr>
        <p:txBody>
          <a:bodyPr wrap="none" rtlCol="0">
            <a:spAutoFit/>
          </a:bodyPr>
          <a:lstStyle/>
          <a:p>
            <a:r>
              <a:rPr lang="en-US" altLang="ja-JP" sz="2000" dirty="0"/>
              <a:t> #GC5000</a:t>
            </a:r>
            <a:r>
              <a:rPr lang="ja-JP" altLang="en-US" sz="2000" dirty="0"/>
              <a:t>のデータ形式は一定。　</a:t>
            </a:r>
            <a:r>
              <a:rPr lang="en-US" altLang="ja-JP" sz="2000" dirty="0"/>
              <a:t>X_</a:t>
            </a:r>
            <a:r>
              <a:rPr lang="ja-JP" altLang="en-US" sz="2000" dirty="0"/>
              <a:t>や</a:t>
            </a:r>
            <a:r>
              <a:rPr lang="en-US" altLang="ja-JP" sz="2000" dirty="0"/>
              <a:t>Y_</a:t>
            </a:r>
            <a:r>
              <a:rPr lang="ja-JP" altLang="en-US" sz="2000" dirty="0"/>
              <a:t>をセル位置の指定で取得できる</a:t>
            </a:r>
          </a:p>
          <a:p>
            <a:r>
              <a:rPr lang="ja-JP" altLang="en-US" sz="2000" dirty="0"/>
              <a:t>        </a:t>
            </a:r>
            <a:r>
              <a:rPr lang="en-US" altLang="ja-JP" sz="2000" dirty="0"/>
              <a:t>X_ = </a:t>
            </a:r>
            <a:r>
              <a:rPr lang="en-US" altLang="ja-JP" sz="2000" dirty="0" err="1"/>
              <a:t>csv_data</a:t>
            </a:r>
            <a:r>
              <a:rPr lang="en-US" altLang="ja-JP" sz="2000" dirty="0"/>
              <a:t>[3][1]</a:t>
            </a:r>
          </a:p>
          <a:p>
            <a:r>
              <a:rPr lang="en-US" altLang="ja-JP" sz="2000" dirty="0"/>
              <a:t>        Y_ = </a:t>
            </a:r>
            <a:r>
              <a:rPr lang="en-US" altLang="ja-JP" sz="2000" dirty="0" err="1"/>
              <a:t>csv_data</a:t>
            </a:r>
            <a:r>
              <a:rPr lang="en-US" altLang="ja-JP" sz="2000" dirty="0"/>
              <a:t>[3][2]</a:t>
            </a:r>
          </a:p>
          <a:p>
            <a:r>
              <a:rPr lang="en-US" altLang="ja-JP" sz="2000" dirty="0"/>
              <a:t>        Z_ = </a:t>
            </a:r>
            <a:r>
              <a:rPr lang="en-US" altLang="ja-JP" sz="2000" dirty="0" err="1"/>
              <a:t>csv_data</a:t>
            </a:r>
            <a:r>
              <a:rPr lang="en-US" altLang="ja-JP" sz="2000" dirty="0"/>
              <a:t>[3][3]</a:t>
            </a:r>
          </a:p>
          <a:p>
            <a:r>
              <a:rPr lang="en-US" altLang="ja-JP" sz="2000" dirty="0"/>
              <a:t>        x_ = </a:t>
            </a:r>
            <a:r>
              <a:rPr lang="en-US" altLang="ja-JP" sz="2000" dirty="0" err="1"/>
              <a:t>csv_data</a:t>
            </a:r>
            <a:r>
              <a:rPr lang="en-US" altLang="ja-JP" sz="2000" dirty="0"/>
              <a:t>[3][4]</a:t>
            </a:r>
            <a:endParaRPr kumimoji="1" lang="ja-JP" altLang="en-US" sz="2000" dirty="0"/>
          </a:p>
        </p:txBody>
      </p:sp>
    </p:spTree>
    <p:extLst>
      <p:ext uri="{BB962C8B-B14F-4D97-AF65-F5344CB8AC3E}">
        <p14:creationId xmlns:p14="http://schemas.microsoft.com/office/powerpoint/2010/main" val="2103167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③出力用データをまとめる</a:t>
            </a:r>
          </a:p>
        </p:txBody>
      </p:sp>
      <p:sp>
        <p:nvSpPr>
          <p:cNvPr id="3" name="テキスト ボックス 2"/>
          <p:cNvSpPr txBox="1"/>
          <p:nvPr/>
        </p:nvSpPr>
        <p:spPr>
          <a:xfrm>
            <a:off x="791580" y="1448780"/>
            <a:ext cx="7371057" cy="400110"/>
          </a:xfrm>
          <a:prstGeom prst="rect">
            <a:avLst/>
          </a:prstGeom>
          <a:noFill/>
        </p:spPr>
        <p:txBody>
          <a:bodyPr wrap="none" rtlCol="0">
            <a:spAutoFit/>
          </a:bodyPr>
          <a:lstStyle/>
          <a:p>
            <a:r>
              <a:rPr lang="en-US" altLang="ja-JP" sz="2000" dirty="0" err="1"/>
              <a:t>data_output.append</a:t>
            </a:r>
            <a:r>
              <a:rPr lang="en-US" altLang="ja-JP" sz="2000" dirty="0"/>
              <a:t>([</a:t>
            </a:r>
            <a:r>
              <a:rPr lang="en-US" altLang="ja-JP" sz="2000" dirty="0" err="1"/>
              <a:t>csvfilename</a:t>
            </a:r>
            <a:r>
              <a:rPr lang="en-US" altLang="ja-JP" sz="2000" dirty="0"/>
              <a:t>, X_, Y_, Z_, x_, y_, z_, L_, a_, b_])</a:t>
            </a:r>
            <a:endParaRPr kumimoji="1" lang="ja-JP" altLang="en-US" sz="2000" dirty="0"/>
          </a:p>
        </p:txBody>
      </p:sp>
    </p:spTree>
    <p:extLst>
      <p:ext uri="{BB962C8B-B14F-4D97-AF65-F5344CB8AC3E}">
        <p14:creationId xmlns:p14="http://schemas.microsoft.com/office/powerpoint/2010/main" val="3772220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角丸四角形 2"/>
          <p:cNvSpPr/>
          <p:nvPr/>
        </p:nvSpPr>
        <p:spPr>
          <a:xfrm>
            <a:off x="746575" y="1403775"/>
            <a:ext cx="7470830" cy="50855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CSV</a:t>
            </a:r>
          </a:p>
        </p:txBody>
      </p:sp>
      <p:sp>
        <p:nvSpPr>
          <p:cNvPr id="4" name="角丸四角形 3"/>
          <p:cNvSpPr/>
          <p:nvPr/>
        </p:nvSpPr>
        <p:spPr>
          <a:xfrm>
            <a:off x="971600" y="2258870"/>
            <a:ext cx="2412885" cy="38878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reader</a:t>
            </a:r>
          </a:p>
        </p:txBody>
      </p:sp>
      <p:sp>
        <p:nvSpPr>
          <p:cNvPr id="5" name="角丸四角形 4"/>
          <p:cNvSpPr/>
          <p:nvPr/>
        </p:nvSpPr>
        <p:spPr>
          <a:xfrm>
            <a:off x="5292080" y="2348880"/>
            <a:ext cx="2412885" cy="38878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writer</a:t>
            </a:r>
          </a:p>
        </p:txBody>
      </p:sp>
      <p:sp>
        <p:nvSpPr>
          <p:cNvPr id="6" name="角丸四角形 5"/>
          <p:cNvSpPr/>
          <p:nvPr/>
        </p:nvSpPr>
        <p:spPr>
          <a:xfrm>
            <a:off x="5472100" y="2502308"/>
            <a:ext cx="1782815" cy="155779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err="1"/>
              <a:t>writerow</a:t>
            </a:r>
            <a:endParaRPr kumimoji="1" lang="en-US" altLang="ja-JP" dirty="0"/>
          </a:p>
        </p:txBody>
      </p:sp>
      <p:sp>
        <p:nvSpPr>
          <p:cNvPr id="7" name="角丸四角形 6"/>
          <p:cNvSpPr/>
          <p:nvPr/>
        </p:nvSpPr>
        <p:spPr>
          <a:xfrm>
            <a:off x="5607114" y="4561447"/>
            <a:ext cx="1782815" cy="155779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err="1"/>
              <a:t>writerows</a:t>
            </a:r>
            <a:endParaRPr kumimoji="1" lang="en-US" altLang="ja-JP" dirty="0"/>
          </a:p>
        </p:txBody>
      </p:sp>
    </p:spTree>
    <p:extLst>
      <p:ext uri="{BB962C8B-B14F-4D97-AF65-F5344CB8AC3E}">
        <p14:creationId xmlns:p14="http://schemas.microsoft.com/office/powerpoint/2010/main" val="3174537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はじめに：見失ってはいけないこと</a:t>
            </a:r>
          </a:p>
        </p:txBody>
      </p:sp>
      <p:sp>
        <p:nvSpPr>
          <p:cNvPr id="5" name="角丸四角形 4"/>
          <p:cNvSpPr/>
          <p:nvPr/>
        </p:nvSpPr>
        <p:spPr>
          <a:xfrm>
            <a:off x="1061610" y="1043735"/>
            <a:ext cx="7020780" cy="72008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プログラミングは効率化のため</a:t>
            </a:r>
          </a:p>
        </p:txBody>
      </p:sp>
      <p:sp>
        <p:nvSpPr>
          <p:cNvPr id="7" name="AutoShape 2" descr="ããã­ã°ã©ãã¼ ããªã¼ ç´ æãã®ç»åæ¤ç´¢çµæ"/>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030" name="Picture 6" descr="ãã­ã°ã©ãã¼ã®ã¤ã©ã¹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570" y="2483895"/>
            <a:ext cx="2747968" cy="2205245"/>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p:cNvSpPr txBox="1"/>
          <p:nvPr/>
        </p:nvSpPr>
        <p:spPr>
          <a:xfrm>
            <a:off x="155575" y="4971261"/>
            <a:ext cx="4570482" cy="646331"/>
          </a:xfrm>
          <a:prstGeom prst="rect">
            <a:avLst/>
          </a:prstGeom>
          <a:noFill/>
        </p:spPr>
        <p:txBody>
          <a:bodyPr wrap="none" rtlCol="0">
            <a:spAutoFit/>
          </a:bodyPr>
          <a:lstStyle/>
          <a:p>
            <a:r>
              <a:rPr lang="ja-JP" altLang="en-US" dirty="0">
                <a:latin typeface="游ゴシック" panose="020B0400000000000000" pitchFamily="50" charset="-128"/>
                <a:ea typeface="游ゴシック" panose="020B0400000000000000" pitchFamily="50" charset="-128"/>
              </a:rPr>
              <a:t>プログラムを使えば１秒で終わります</a:t>
            </a:r>
          </a:p>
          <a:p>
            <a:r>
              <a:rPr kumimoji="1" lang="ja-JP" altLang="en-US" dirty="0">
                <a:latin typeface="游ゴシック" panose="020B0400000000000000" pitchFamily="50" charset="-128"/>
                <a:ea typeface="游ゴシック" panose="020B0400000000000000" pitchFamily="50" charset="-128"/>
              </a:rPr>
              <a:t>プログラムを組むのに３か月かかりました</a:t>
            </a:r>
            <a:endParaRPr kumimoji="1" lang="en-US" altLang="ja-JP" dirty="0">
              <a:latin typeface="游ゴシック" panose="020B0400000000000000" pitchFamily="50" charset="-128"/>
              <a:ea typeface="游ゴシック" panose="020B0400000000000000" pitchFamily="50" charset="-128"/>
            </a:endParaRPr>
          </a:p>
        </p:txBody>
      </p:sp>
      <p:pic>
        <p:nvPicPr>
          <p:cNvPr id="1032" name="Picture 8" descr="https://bs-academy.jp/wp-content/uploads/2017/07/isogashii_woman-300x26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7115" y="2305404"/>
            <a:ext cx="2857500" cy="2562226"/>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p:cNvSpPr txBox="1"/>
          <p:nvPr/>
        </p:nvSpPr>
        <p:spPr>
          <a:xfrm>
            <a:off x="5053693" y="5099328"/>
            <a:ext cx="4108817" cy="369332"/>
          </a:xfrm>
          <a:prstGeom prst="rect">
            <a:avLst/>
          </a:prstGeom>
          <a:noFill/>
        </p:spPr>
        <p:txBody>
          <a:bodyPr wrap="none" rtlCol="0">
            <a:spAutoFit/>
          </a:bodyPr>
          <a:lstStyle/>
          <a:p>
            <a:r>
              <a:rPr kumimoji="1" lang="ja-JP" altLang="en-US" dirty="0">
                <a:latin typeface="游ゴシック" panose="020B0400000000000000" pitchFamily="50" charset="-128"/>
                <a:ea typeface="游ゴシック" panose="020B0400000000000000" pitchFamily="50" charset="-128"/>
              </a:rPr>
              <a:t>手作業で頑張れば１日で終わりました</a:t>
            </a:r>
          </a:p>
        </p:txBody>
      </p:sp>
      <p:sp>
        <p:nvSpPr>
          <p:cNvPr id="11" name="乗算 10"/>
          <p:cNvSpPr/>
          <p:nvPr/>
        </p:nvSpPr>
        <p:spPr>
          <a:xfrm>
            <a:off x="860419" y="2246042"/>
            <a:ext cx="2430270" cy="2430270"/>
          </a:xfrm>
          <a:prstGeom prst="mathMultiply">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p>
        </p:txBody>
      </p:sp>
      <p:grpSp>
        <p:nvGrpSpPr>
          <p:cNvPr id="14" name="グループ化 13"/>
          <p:cNvGrpSpPr/>
          <p:nvPr/>
        </p:nvGrpSpPr>
        <p:grpSpPr>
          <a:xfrm>
            <a:off x="3889849" y="2601632"/>
            <a:ext cx="1402231" cy="1769715"/>
            <a:chOff x="3889849" y="2601632"/>
            <a:chExt cx="1402231" cy="1769715"/>
          </a:xfrm>
        </p:grpSpPr>
        <p:sp>
          <p:nvSpPr>
            <p:cNvPr id="10" name="テキスト ボックス 9"/>
            <p:cNvSpPr txBox="1"/>
            <p:nvPr/>
          </p:nvSpPr>
          <p:spPr>
            <a:xfrm>
              <a:off x="3889849" y="2801687"/>
              <a:ext cx="1402231" cy="1569660"/>
            </a:xfrm>
            <a:prstGeom prst="rect">
              <a:avLst/>
            </a:prstGeom>
            <a:noFill/>
          </p:spPr>
          <p:txBody>
            <a:bodyPr wrap="square" rtlCol="0">
              <a:spAutoFit/>
            </a:bodyPr>
            <a:lstStyle/>
            <a:p>
              <a:r>
                <a:rPr lang="ja-JP" altLang="en-US" sz="9600" dirty="0"/>
                <a:t>＞</a:t>
              </a:r>
              <a:endParaRPr kumimoji="1" lang="ja-JP" altLang="en-US" sz="9600" dirty="0"/>
            </a:p>
          </p:txBody>
        </p:sp>
        <p:sp>
          <p:nvSpPr>
            <p:cNvPr id="12" name="テキスト ボックス 11"/>
            <p:cNvSpPr txBox="1"/>
            <p:nvPr/>
          </p:nvSpPr>
          <p:spPr>
            <a:xfrm>
              <a:off x="3985670" y="2601632"/>
              <a:ext cx="1210588" cy="400110"/>
            </a:xfrm>
            <a:prstGeom prst="rect">
              <a:avLst/>
            </a:prstGeom>
            <a:noFill/>
          </p:spPr>
          <p:txBody>
            <a:bodyPr wrap="none" rtlCol="0">
              <a:spAutoFit/>
            </a:bodyPr>
            <a:lstStyle/>
            <a:p>
              <a:r>
                <a:rPr kumimoji="1" lang="ja-JP" altLang="en-US" sz="2000" dirty="0"/>
                <a:t>所要時間</a:t>
              </a:r>
            </a:p>
          </p:txBody>
        </p:sp>
      </p:grpSp>
      <p:sp>
        <p:nvSpPr>
          <p:cNvPr id="17" name="テキスト ボックス 16"/>
          <p:cNvSpPr txBox="1"/>
          <p:nvPr/>
        </p:nvSpPr>
        <p:spPr>
          <a:xfrm>
            <a:off x="709404" y="6056130"/>
            <a:ext cx="7725192" cy="523220"/>
          </a:xfrm>
          <a:prstGeom prst="rect">
            <a:avLst/>
          </a:prstGeom>
          <a:noFill/>
        </p:spPr>
        <p:txBody>
          <a:bodyPr wrap="none" rtlCol="0">
            <a:spAutoFit/>
          </a:bodyPr>
          <a:lstStyle/>
          <a:p>
            <a:r>
              <a:rPr kumimoji="1" lang="ja-JP" altLang="en-US" sz="2800" u="sng" dirty="0">
                <a:latin typeface="游ゴシック" panose="020B0400000000000000" pitchFamily="50" charset="-128"/>
                <a:ea typeface="游ゴシック" panose="020B0400000000000000" pitchFamily="50" charset="-128"/>
              </a:rPr>
              <a:t>プログラミング自体が目的になってはいけない</a:t>
            </a:r>
          </a:p>
        </p:txBody>
      </p:sp>
    </p:spTree>
    <p:extLst>
      <p:ext uri="{BB962C8B-B14F-4D97-AF65-F5344CB8AC3E}">
        <p14:creationId xmlns:p14="http://schemas.microsoft.com/office/powerpoint/2010/main" val="535473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プログラムを作製する</a:t>
            </a:r>
          </a:p>
        </p:txBody>
      </p:sp>
      <p:sp>
        <p:nvSpPr>
          <p:cNvPr id="7" name="正方形/長方形 6"/>
          <p:cNvSpPr/>
          <p:nvPr/>
        </p:nvSpPr>
        <p:spPr>
          <a:xfrm>
            <a:off x="274694" y="1043735"/>
            <a:ext cx="8460940" cy="3508653"/>
          </a:xfrm>
          <a:prstGeom prst="rect">
            <a:avLst/>
          </a:prstGeom>
        </p:spPr>
        <p:txBody>
          <a:bodyPr wrap="square">
            <a:spAutoFit/>
          </a:bodyPr>
          <a:lstStyle/>
          <a:p>
            <a:r>
              <a:rPr lang="ja-JP" altLang="en-US" sz="2400" dirty="0">
                <a:solidFill>
                  <a:srgbClr val="212121"/>
                </a:solidFill>
                <a:latin typeface="游ゴシック" panose="020B0400000000000000" pitchFamily="50" charset="-128"/>
                <a:ea typeface="游ゴシック" panose="020B0400000000000000" pitchFamily="50" charset="-128"/>
              </a:rPr>
              <a:t>選択肢は２つ</a:t>
            </a:r>
            <a:endParaRPr lang="en-US" altLang="ja-JP" sz="2400" dirty="0">
              <a:solidFill>
                <a:srgbClr val="212121"/>
              </a:solidFill>
              <a:latin typeface="游ゴシック" panose="020B0400000000000000" pitchFamily="50" charset="-128"/>
              <a:ea typeface="游ゴシック" panose="020B0400000000000000" pitchFamily="50" charset="-128"/>
            </a:endParaRPr>
          </a:p>
          <a:p>
            <a:endParaRPr lang="en-US" altLang="ja-JP" dirty="0">
              <a:solidFill>
                <a:srgbClr val="212121"/>
              </a:solidFill>
              <a:latin typeface="游ゴシック" panose="020B0400000000000000" pitchFamily="50" charset="-128"/>
              <a:ea typeface="游ゴシック" panose="020B0400000000000000" pitchFamily="50" charset="-128"/>
            </a:endParaRPr>
          </a:p>
          <a:p>
            <a:r>
              <a:rPr lang="ja-JP" altLang="en-US" dirty="0">
                <a:solidFill>
                  <a:srgbClr val="212121"/>
                </a:solidFill>
                <a:latin typeface="游ゴシック" panose="020B0400000000000000" pitchFamily="50" charset="-128"/>
                <a:ea typeface="游ゴシック" panose="020B0400000000000000" pitchFamily="50" charset="-128"/>
              </a:rPr>
              <a:t>①　既存のプログラムを改良する</a:t>
            </a:r>
            <a:endParaRPr lang="en-US" altLang="ja-JP" dirty="0">
              <a:solidFill>
                <a:srgbClr val="212121"/>
              </a:solidFill>
              <a:latin typeface="游ゴシック" panose="020B0400000000000000" pitchFamily="50" charset="-128"/>
              <a:ea typeface="游ゴシック" panose="020B0400000000000000" pitchFamily="50" charset="-128"/>
            </a:endParaRPr>
          </a:p>
          <a:p>
            <a:endParaRPr lang="en-US" altLang="ja-JP" dirty="0">
              <a:solidFill>
                <a:srgbClr val="212121"/>
              </a:solidFill>
              <a:latin typeface="游ゴシック" panose="020B0400000000000000" pitchFamily="50" charset="-128"/>
              <a:ea typeface="游ゴシック" panose="020B0400000000000000" pitchFamily="50" charset="-128"/>
            </a:endParaRPr>
          </a:p>
          <a:p>
            <a:endParaRPr lang="en-US" altLang="ja-JP" dirty="0">
              <a:solidFill>
                <a:srgbClr val="212121"/>
              </a:solidFill>
              <a:latin typeface="游ゴシック" panose="020B0400000000000000" pitchFamily="50" charset="-128"/>
              <a:ea typeface="游ゴシック" panose="020B0400000000000000" pitchFamily="50" charset="-128"/>
            </a:endParaRPr>
          </a:p>
          <a:p>
            <a:endParaRPr lang="en-US" altLang="ja-JP" dirty="0">
              <a:solidFill>
                <a:srgbClr val="212121"/>
              </a:solidFill>
              <a:latin typeface="游ゴシック" panose="020B0400000000000000" pitchFamily="50" charset="-128"/>
              <a:ea typeface="游ゴシック" panose="020B0400000000000000" pitchFamily="50" charset="-128"/>
            </a:endParaRPr>
          </a:p>
          <a:p>
            <a:r>
              <a:rPr lang="ja-JP" altLang="en-US" dirty="0">
                <a:solidFill>
                  <a:srgbClr val="212121"/>
                </a:solidFill>
                <a:latin typeface="游ゴシック" panose="020B0400000000000000" pitchFamily="50" charset="-128"/>
                <a:ea typeface="游ゴシック" panose="020B0400000000000000" pitchFamily="50" charset="-128"/>
              </a:rPr>
              <a:t>②　零からプログラムを作りだす</a:t>
            </a:r>
            <a:endParaRPr lang="en-US" altLang="ja-JP" dirty="0">
              <a:solidFill>
                <a:srgbClr val="212121"/>
              </a:solidFill>
              <a:latin typeface="游ゴシック" panose="020B0400000000000000" pitchFamily="50" charset="-128"/>
              <a:ea typeface="游ゴシック" panose="020B0400000000000000" pitchFamily="50" charset="-128"/>
            </a:endParaRPr>
          </a:p>
          <a:p>
            <a:r>
              <a:rPr lang="ja-JP" altLang="en-US" dirty="0">
                <a:solidFill>
                  <a:srgbClr val="212121"/>
                </a:solidFill>
                <a:latin typeface="游ゴシック" panose="020B0400000000000000" pitchFamily="50" charset="-128"/>
                <a:ea typeface="游ゴシック" panose="020B0400000000000000" pitchFamily="50" charset="-128"/>
              </a:rPr>
              <a:t>　初心者にできる方策は</a:t>
            </a:r>
            <a:r>
              <a:rPr lang="en-US" altLang="ja-JP" dirty="0">
                <a:solidFill>
                  <a:srgbClr val="212121"/>
                </a:solidFill>
                <a:latin typeface="游ゴシック" panose="020B0400000000000000" pitchFamily="50" charset="-128"/>
                <a:ea typeface="游ゴシック" panose="020B0400000000000000" pitchFamily="50" charset="-128"/>
              </a:rPr>
              <a:t>google</a:t>
            </a:r>
            <a:r>
              <a:rPr lang="ja-JP" altLang="en-US" dirty="0">
                <a:solidFill>
                  <a:srgbClr val="212121"/>
                </a:solidFill>
                <a:latin typeface="游ゴシック" panose="020B0400000000000000" pitchFamily="50" charset="-128"/>
                <a:ea typeface="游ゴシック" panose="020B0400000000000000" pitchFamily="50" charset="-128"/>
              </a:rPr>
              <a:t>で検索して、コピペして繋ぎ合わせる</a:t>
            </a:r>
            <a:endParaRPr lang="en-US" altLang="ja-JP" dirty="0">
              <a:solidFill>
                <a:srgbClr val="212121"/>
              </a:solidFill>
              <a:latin typeface="游ゴシック" panose="020B0400000000000000" pitchFamily="50" charset="-128"/>
              <a:ea typeface="游ゴシック" panose="020B0400000000000000" pitchFamily="50" charset="-128"/>
            </a:endParaRPr>
          </a:p>
          <a:p>
            <a:r>
              <a:rPr lang="ja-JP" altLang="en-US" dirty="0">
                <a:solidFill>
                  <a:srgbClr val="212121"/>
                </a:solidFill>
                <a:latin typeface="游ゴシック" panose="020B0400000000000000" pitchFamily="50" charset="-128"/>
                <a:ea typeface="游ゴシック" panose="020B0400000000000000" pitchFamily="50" charset="-128"/>
              </a:rPr>
              <a:t>　＊</a:t>
            </a:r>
            <a:r>
              <a:rPr lang="en-US" altLang="ja-JP" dirty="0">
                <a:solidFill>
                  <a:srgbClr val="212121"/>
                </a:solidFill>
                <a:latin typeface="游ゴシック" panose="020B0400000000000000" pitchFamily="50" charset="-128"/>
                <a:ea typeface="游ゴシック" panose="020B0400000000000000" pitchFamily="50" charset="-128"/>
              </a:rPr>
              <a:t>CSV</a:t>
            </a:r>
            <a:r>
              <a:rPr lang="ja-JP" altLang="en-US" dirty="0">
                <a:solidFill>
                  <a:srgbClr val="212121"/>
                </a:solidFill>
                <a:latin typeface="游ゴシック" panose="020B0400000000000000" pitchFamily="50" charset="-128"/>
                <a:ea typeface="游ゴシック" panose="020B0400000000000000" pitchFamily="50" charset="-128"/>
              </a:rPr>
              <a:t>ファイルを開くコード</a:t>
            </a:r>
            <a:endParaRPr lang="en-US" altLang="ja-JP" dirty="0">
              <a:solidFill>
                <a:srgbClr val="212121"/>
              </a:solidFill>
              <a:latin typeface="游ゴシック" panose="020B0400000000000000" pitchFamily="50" charset="-128"/>
              <a:ea typeface="游ゴシック" panose="020B0400000000000000" pitchFamily="50" charset="-128"/>
            </a:endParaRPr>
          </a:p>
          <a:p>
            <a:r>
              <a:rPr lang="ja-JP" altLang="en-US" dirty="0">
                <a:solidFill>
                  <a:srgbClr val="212121"/>
                </a:solidFill>
                <a:latin typeface="游ゴシック" panose="020B0400000000000000" pitchFamily="50" charset="-128"/>
                <a:ea typeface="游ゴシック" panose="020B0400000000000000" pitchFamily="50" charset="-128"/>
              </a:rPr>
              <a:t>　＊</a:t>
            </a:r>
            <a:r>
              <a:rPr lang="en-US" altLang="ja-JP" dirty="0">
                <a:solidFill>
                  <a:srgbClr val="212121"/>
                </a:solidFill>
                <a:latin typeface="游ゴシック" panose="020B0400000000000000" pitchFamily="50" charset="-128"/>
                <a:ea typeface="游ゴシック" panose="020B0400000000000000" pitchFamily="50" charset="-128"/>
              </a:rPr>
              <a:t>CSV</a:t>
            </a:r>
            <a:r>
              <a:rPr lang="ja-JP" altLang="en-US" dirty="0">
                <a:solidFill>
                  <a:srgbClr val="212121"/>
                </a:solidFill>
                <a:latin typeface="游ゴシック" panose="020B0400000000000000" pitchFamily="50" charset="-128"/>
                <a:ea typeface="游ゴシック" panose="020B0400000000000000" pitchFamily="50" charset="-128"/>
              </a:rPr>
              <a:t>の中身を読み込むコード</a:t>
            </a:r>
            <a:endParaRPr lang="en-US" altLang="ja-JP" dirty="0">
              <a:solidFill>
                <a:srgbClr val="212121"/>
              </a:solidFill>
              <a:latin typeface="游ゴシック" panose="020B0400000000000000" pitchFamily="50" charset="-128"/>
              <a:ea typeface="游ゴシック" panose="020B0400000000000000" pitchFamily="50" charset="-128"/>
            </a:endParaRPr>
          </a:p>
          <a:p>
            <a:r>
              <a:rPr lang="ja-JP" altLang="en-US" dirty="0">
                <a:solidFill>
                  <a:srgbClr val="212121"/>
                </a:solidFill>
                <a:latin typeface="游ゴシック" panose="020B0400000000000000" pitchFamily="50" charset="-128"/>
                <a:ea typeface="游ゴシック" panose="020B0400000000000000" pitchFamily="50" charset="-128"/>
              </a:rPr>
              <a:t>　＊新たな</a:t>
            </a:r>
            <a:r>
              <a:rPr lang="en-US" altLang="ja-JP" dirty="0">
                <a:solidFill>
                  <a:srgbClr val="212121"/>
                </a:solidFill>
                <a:latin typeface="游ゴシック" panose="020B0400000000000000" pitchFamily="50" charset="-128"/>
                <a:ea typeface="游ゴシック" panose="020B0400000000000000" pitchFamily="50" charset="-128"/>
              </a:rPr>
              <a:t>CSV</a:t>
            </a:r>
            <a:r>
              <a:rPr lang="ja-JP" altLang="en-US" dirty="0">
                <a:solidFill>
                  <a:srgbClr val="212121"/>
                </a:solidFill>
                <a:latin typeface="游ゴシック" panose="020B0400000000000000" pitchFamily="50" charset="-128"/>
                <a:ea typeface="游ゴシック" panose="020B0400000000000000" pitchFamily="50" charset="-128"/>
              </a:rPr>
              <a:t>に書き込むコード</a:t>
            </a:r>
            <a:endParaRPr lang="en-US" altLang="ja-JP" dirty="0">
              <a:solidFill>
                <a:srgbClr val="212121"/>
              </a:solidFill>
              <a:latin typeface="游ゴシック" panose="020B0400000000000000" pitchFamily="50" charset="-128"/>
              <a:ea typeface="游ゴシック" panose="020B0400000000000000" pitchFamily="50" charset="-128"/>
            </a:endParaRPr>
          </a:p>
          <a:p>
            <a:r>
              <a:rPr lang="ja-JP" altLang="en-US" dirty="0">
                <a:solidFill>
                  <a:srgbClr val="212121"/>
                </a:solidFill>
                <a:latin typeface="游ゴシック" panose="020B0400000000000000" pitchFamily="50" charset="-128"/>
                <a:ea typeface="游ゴシック" panose="020B0400000000000000" pitchFamily="50" charset="-128"/>
              </a:rPr>
              <a:t>　＊同じフォルダ内をループするコード</a:t>
            </a:r>
            <a:endParaRPr lang="en-US" altLang="ja-JP" dirty="0">
              <a:solidFill>
                <a:srgbClr val="212121"/>
              </a:solidFill>
              <a:latin typeface="游ゴシック" panose="020B0400000000000000" pitchFamily="50" charset="-128"/>
              <a:ea typeface="游ゴシック" panose="020B0400000000000000" pitchFamily="50" charset="-128"/>
            </a:endParaRPr>
          </a:p>
        </p:txBody>
      </p:sp>
      <p:sp>
        <p:nvSpPr>
          <p:cNvPr id="3" name="テキスト ボックス 2"/>
          <p:cNvSpPr txBox="1"/>
          <p:nvPr/>
        </p:nvSpPr>
        <p:spPr>
          <a:xfrm>
            <a:off x="1882803" y="5634245"/>
            <a:ext cx="4849404"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400" dirty="0"/>
              <a:t>まずは既存のプログラムの改良から</a:t>
            </a:r>
          </a:p>
        </p:txBody>
      </p:sp>
    </p:spTree>
    <p:extLst>
      <p:ext uri="{BB962C8B-B14F-4D97-AF65-F5344CB8AC3E}">
        <p14:creationId xmlns:p14="http://schemas.microsoft.com/office/powerpoint/2010/main" val="2568692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何を作るか</a:t>
            </a:r>
          </a:p>
        </p:txBody>
      </p:sp>
      <p:sp>
        <p:nvSpPr>
          <p:cNvPr id="4" name="角丸四角形 3"/>
          <p:cNvSpPr/>
          <p:nvPr/>
        </p:nvSpPr>
        <p:spPr>
          <a:xfrm>
            <a:off x="227884" y="1448780"/>
            <a:ext cx="4029082" cy="34203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①</a:t>
            </a:r>
            <a:r>
              <a:rPr kumimoji="1" lang="en-US" altLang="ja-JP" dirty="0"/>
              <a:t>GC5000</a:t>
            </a:r>
            <a:r>
              <a:rPr lang="ja-JP" altLang="en-US" dirty="0"/>
              <a:t>のデータを読み込む</a:t>
            </a:r>
            <a:endParaRPr lang="en-US" altLang="ja-JP" dirty="0"/>
          </a:p>
          <a:p>
            <a:pPr algn="ctr"/>
            <a:r>
              <a:rPr kumimoji="1" lang="ja-JP" altLang="en-US" dirty="0"/>
              <a:t>＊完成版は既に作成済</a:t>
            </a:r>
            <a:endParaRPr kumimoji="1" lang="en-US" altLang="ja-JP" dirty="0"/>
          </a:p>
          <a:p>
            <a:pPr algn="ctr"/>
            <a:endParaRPr lang="en-US" altLang="ja-JP" dirty="0"/>
          </a:p>
          <a:p>
            <a:pPr algn="ctr"/>
            <a:r>
              <a:rPr lang="ja-JP" altLang="en-US" dirty="0"/>
              <a:t>難易度：☆</a:t>
            </a:r>
            <a:endParaRPr lang="en-US" altLang="ja-JP" dirty="0"/>
          </a:p>
        </p:txBody>
      </p:sp>
      <p:sp>
        <p:nvSpPr>
          <p:cNvPr id="5" name="角丸四角形 4"/>
          <p:cNvSpPr/>
          <p:nvPr/>
        </p:nvSpPr>
        <p:spPr>
          <a:xfrm>
            <a:off x="4657718" y="1448780"/>
            <a:ext cx="4029082" cy="34203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①</a:t>
            </a:r>
            <a:r>
              <a:rPr lang="en-US" altLang="ja-JP" dirty="0"/>
              <a:t>SR5000</a:t>
            </a:r>
            <a:r>
              <a:rPr lang="ja-JP" altLang="en-US" dirty="0"/>
              <a:t>のデータを読み込む</a:t>
            </a:r>
            <a:endParaRPr lang="en-US" altLang="ja-JP" dirty="0"/>
          </a:p>
          <a:p>
            <a:pPr algn="ctr"/>
            <a:r>
              <a:rPr lang="ja-JP" altLang="en-US" dirty="0"/>
              <a:t>＊まだ作成途中</a:t>
            </a:r>
            <a:endParaRPr lang="en-US" altLang="ja-JP" dirty="0"/>
          </a:p>
          <a:p>
            <a:pPr algn="ctr"/>
            <a:endParaRPr lang="en-US" altLang="ja-JP" dirty="0"/>
          </a:p>
          <a:p>
            <a:pPr algn="ctr"/>
            <a:r>
              <a:rPr lang="ja-JP" altLang="en-US" dirty="0"/>
              <a:t>難易度：☆☆</a:t>
            </a:r>
            <a:endParaRPr lang="en-US" altLang="ja-JP" dirty="0"/>
          </a:p>
        </p:txBody>
      </p:sp>
    </p:spTree>
    <p:extLst>
      <p:ext uri="{BB962C8B-B14F-4D97-AF65-F5344CB8AC3E}">
        <p14:creationId xmlns:p14="http://schemas.microsoft.com/office/powerpoint/2010/main" val="2488457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①</a:t>
            </a:r>
            <a:r>
              <a:rPr kumimoji="1" lang="en-US" altLang="ja-JP" dirty="0"/>
              <a:t>GC5000</a:t>
            </a:r>
            <a:r>
              <a:rPr kumimoji="1" lang="ja-JP" altLang="en-US" dirty="0"/>
              <a:t>の測定データ抽出</a:t>
            </a:r>
          </a:p>
        </p:txBody>
      </p:sp>
      <p:sp>
        <p:nvSpPr>
          <p:cNvPr id="3" name="正方形/長方形 2"/>
          <p:cNvSpPr/>
          <p:nvPr/>
        </p:nvSpPr>
        <p:spPr>
          <a:xfrm>
            <a:off x="328949" y="1747772"/>
            <a:ext cx="8460940" cy="2123658"/>
          </a:xfrm>
          <a:prstGeom prst="rect">
            <a:avLst/>
          </a:prstGeom>
        </p:spPr>
        <p:txBody>
          <a:bodyPr wrap="square">
            <a:spAutoFit/>
          </a:bodyPr>
          <a:lstStyle/>
          <a:p>
            <a:r>
              <a:rPr lang="ja-JP" altLang="en-US" dirty="0">
                <a:solidFill>
                  <a:srgbClr val="212121"/>
                </a:solidFill>
                <a:latin typeface="游ゴシック" panose="020B0400000000000000" pitchFamily="50" charset="-128"/>
                <a:ea typeface="游ゴシック" panose="020B0400000000000000" pitchFamily="50" charset="-128"/>
              </a:rPr>
              <a:t>・</a:t>
            </a:r>
            <a:r>
              <a:rPr lang="en-US" altLang="ja-JP" dirty="0">
                <a:solidFill>
                  <a:srgbClr val="212121"/>
                </a:solidFill>
                <a:latin typeface="游ゴシック" panose="020B0400000000000000" pitchFamily="50" charset="-128"/>
                <a:ea typeface="游ゴシック" panose="020B0400000000000000" pitchFamily="50" charset="-128"/>
              </a:rPr>
              <a:t>GC5000</a:t>
            </a:r>
            <a:r>
              <a:rPr lang="ja-JP" altLang="en-US" dirty="0">
                <a:solidFill>
                  <a:srgbClr val="212121"/>
                </a:solidFill>
                <a:latin typeface="游ゴシック" panose="020B0400000000000000" pitchFamily="50" charset="-128"/>
                <a:ea typeface="游ゴシック" panose="020B0400000000000000" pitchFamily="50" charset="-128"/>
              </a:rPr>
              <a:t>のデータ</a:t>
            </a:r>
            <a:endParaRPr lang="ja-JP" altLang="en-US" sz="2000" dirty="0">
              <a:solidFill>
                <a:srgbClr val="212121"/>
              </a:solidFill>
              <a:latin typeface="ＭＳ Ｐゴシック" panose="020B0600070205080204" pitchFamily="50" charset="-128"/>
              <a:ea typeface="ＭＳ Ｐゴシック" panose="020B0600070205080204" pitchFamily="50" charset="-128"/>
            </a:endParaRPr>
          </a:p>
          <a:p>
            <a:endParaRPr lang="en-US" altLang="ja-JP" dirty="0">
              <a:solidFill>
                <a:srgbClr val="212121"/>
              </a:solidFill>
              <a:latin typeface="游ゴシック" panose="020B0400000000000000" pitchFamily="50" charset="-128"/>
              <a:ea typeface="游ゴシック" panose="020B0400000000000000" pitchFamily="50" charset="-128"/>
            </a:endParaRPr>
          </a:p>
          <a:p>
            <a:endParaRPr lang="en-US" altLang="ja-JP" dirty="0">
              <a:solidFill>
                <a:srgbClr val="212121"/>
              </a:solidFill>
              <a:latin typeface="游ゴシック" panose="020B0400000000000000" pitchFamily="50" charset="-128"/>
              <a:ea typeface="游ゴシック" panose="020B0400000000000000" pitchFamily="50" charset="-128"/>
            </a:endParaRPr>
          </a:p>
          <a:p>
            <a:r>
              <a:rPr lang="ja-JP" altLang="en-US" dirty="0">
                <a:solidFill>
                  <a:srgbClr val="212121"/>
                </a:solidFill>
                <a:latin typeface="游ゴシック" panose="020B0400000000000000" pitchFamily="50" charset="-128"/>
                <a:ea typeface="游ゴシック" panose="020B0400000000000000" pitchFamily="50" charset="-128"/>
              </a:rPr>
              <a:t>・</a:t>
            </a:r>
            <a:r>
              <a:rPr lang="en-US" altLang="ja-JP" dirty="0">
                <a:solidFill>
                  <a:srgbClr val="212121"/>
                </a:solidFill>
                <a:latin typeface="游ゴシック" panose="020B0400000000000000" pitchFamily="50" charset="-128"/>
                <a:ea typeface="游ゴシック" panose="020B0400000000000000" pitchFamily="50" charset="-128"/>
              </a:rPr>
              <a:t>X,Y,Z</a:t>
            </a:r>
            <a:r>
              <a:rPr lang="ja-JP" altLang="en-US" dirty="0">
                <a:solidFill>
                  <a:srgbClr val="212121"/>
                </a:solidFill>
                <a:latin typeface="游ゴシック" panose="020B0400000000000000" pitchFamily="50" charset="-128"/>
                <a:ea typeface="游ゴシック" panose="020B0400000000000000" pitchFamily="50" charset="-128"/>
              </a:rPr>
              <a:t>などの光学データをまとめる</a:t>
            </a:r>
            <a:endParaRPr lang="en-US" altLang="ja-JP" dirty="0">
              <a:solidFill>
                <a:srgbClr val="212121"/>
              </a:solidFill>
              <a:latin typeface="游ゴシック" panose="020B0400000000000000" pitchFamily="50" charset="-128"/>
              <a:ea typeface="游ゴシック" panose="020B0400000000000000" pitchFamily="50" charset="-128"/>
            </a:endParaRPr>
          </a:p>
          <a:p>
            <a:endParaRPr lang="en-US" altLang="ja-JP" sz="2000" b="0" i="0" dirty="0">
              <a:solidFill>
                <a:srgbClr val="212121"/>
              </a:solidFill>
              <a:effectLst/>
              <a:latin typeface="游ゴシック" panose="020B0400000000000000" pitchFamily="50" charset="-128"/>
              <a:ea typeface="游ゴシック" panose="020B0400000000000000" pitchFamily="50" charset="-128"/>
            </a:endParaRPr>
          </a:p>
          <a:p>
            <a:r>
              <a:rPr lang="ja-JP" altLang="en-US" sz="2000" dirty="0">
                <a:solidFill>
                  <a:srgbClr val="FF0000"/>
                </a:solidFill>
                <a:latin typeface="游ゴシック" panose="020B0400000000000000" pitchFamily="50" charset="-128"/>
                <a:ea typeface="游ゴシック" panose="020B0400000000000000" pitchFamily="50" charset="-128"/>
              </a:rPr>
              <a:t>・データのセル位置はどのファイルも固定　（→楽）</a:t>
            </a:r>
            <a:endParaRPr lang="en-US" altLang="ja-JP" sz="2000" dirty="0">
              <a:solidFill>
                <a:srgbClr val="FF0000"/>
              </a:solidFill>
              <a:latin typeface="游ゴシック" panose="020B0400000000000000" pitchFamily="50" charset="-128"/>
              <a:ea typeface="游ゴシック" panose="020B0400000000000000" pitchFamily="50" charset="-128"/>
            </a:endParaRPr>
          </a:p>
          <a:p>
            <a:endParaRPr lang="ja-JP" altLang="en-US" sz="2000" b="0" i="0" dirty="0">
              <a:solidFill>
                <a:srgbClr val="212121"/>
              </a:solidFill>
              <a:effectLst/>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436254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②</a:t>
            </a:r>
            <a:r>
              <a:rPr lang="en-US" altLang="ja-JP" dirty="0"/>
              <a:t>SR5000(</a:t>
            </a:r>
            <a:r>
              <a:rPr lang="ja-JP" altLang="en-US" dirty="0"/>
              <a:t>坂田さんのデータ</a:t>
            </a:r>
            <a:r>
              <a:rPr lang="en-US" altLang="ja-JP" dirty="0"/>
              <a:t>)</a:t>
            </a:r>
            <a:endParaRPr kumimoji="1" lang="ja-JP" altLang="en-US" dirty="0"/>
          </a:p>
        </p:txBody>
      </p:sp>
      <p:sp>
        <p:nvSpPr>
          <p:cNvPr id="3" name="正方形/長方形 2"/>
          <p:cNvSpPr/>
          <p:nvPr/>
        </p:nvSpPr>
        <p:spPr>
          <a:xfrm>
            <a:off x="328949" y="1747772"/>
            <a:ext cx="8460940" cy="2862322"/>
          </a:xfrm>
          <a:prstGeom prst="rect">
            <a:avLst/>
          </a:prstGeom>
        </p:spPr>
        <p:txBody>
          <a:bodyPr wrap="square">
            <a:spAutoFit/>
          </a:bodyPr>
          <a:lstStyle/>
          <a:p>
            <a:r>
              <a:rPr lang="ja-JP" altLang="en-US" dirty="0">
                <a:solidFill>
                  <a:srgbClr val="212121"/>
                </a:solidFill>
                <a:latin typeface="游ゴシック" panose="020B0400000000000000" pitchFamily="50" charset="-128"/>
                <a:ea typeface="游ゴシック" panose="020B0400000000000000" pitchFamily="50" charset="-128"/>
              </a:rPr>
              <a:t>・</a:t>
            </a:r>
            <a:r>
              <a:rPr lang="en-US" altLang="ja-JP" dirty="0">
                <a:solidFill>
                  <a:srgbClr val="212121"/>
                </a:solidFill>
                <a:latin typeface="游ゴシック" panose="020B0400000000000000" pitchFamily="50" charset="-128"/>
                <a:ea typeface="游ゴシック" panose="020B0400000000000000" pitchFamily="50" charset="-128"/>
              </a:rPr>
              <a:t>SR5000</a:t>
            </a:r>
            <a:r>
              <a:rPr lang="ja-JP" altLang="en-US" dirty="0">
                <a:solidFill>
                  <a:srgbClr val="212121"/>
                </a:solidFill>
                <a:latin typeface="游ゴシック" panose="020B0400000000000000" pitchFamily="50" charset="-128"/>
                <a:ea typeface="游ゴシック" panose="020B0400000000000000" pitchFamily="50" charset="-128"/>
              </a:rPr>
              <a:t>という</a:t>
            </a:r>
            <a:r>
              <a:rPr lang="en-US" altLang="ja-JP" dirty="0">
                <a:solidFill>
                  <a:srgbClr val="212121"/>
                </a:solidFill>
                <a:latin typeface="游ゴシック" panose="020B0400000000000000" pitchFamily="50" charset="-128"/>
                <a:ea typeface="游ゴシック" panose="020B0400000000000000" pitchFamily="50" charset="-128"/>
              </a:rPr>
              <a:t>2</a:t>
            </a:r>
            <a:r>
              <a:rPr lang="ja-JP" altLang="en-US" dirty="0">
                <a:solidFill>
                  <a:srgbClr val="212121"/>
                </a:solidFill>
                <a:latin typeface="游ゴシック" panose="020B0400000000000000" pitchFamily="50" charset="-128"/>
                <a:ea typeface="游ゴシック" panose="020B0400000000000000" pitchFamily="50" charset="-128"/>
              </a:rPr>
              <a:t>次元分光放射計のデータ</a:t>
            </a:r>
            <a:endParaRPr lang="ja-JP" altLang="en-US" sz="2000" dirty="0">
              <a:solidFill>
                <a:srgbClr val="212121"/>
              </a:solidFill>
              <a:latin typeface="ＭＳ Ｐゴシック" panose="020B0600070205080204" pitchFamily="50" charset="-128"/>
              <a:ea typeface="ＭＳ Ｐゴシック" panose="020B0600070205080204" pitchFamily="50" charset="-128"/>
            </a:endParaRPr>
          </a:p>
          <a:p>
            <a:endParaRPr lang="en-US" altLang="ja-JP" dirty="0">
              <a:solidFill>
                <a:srgbClr val="212121"/>
              </a:solidFill>
              <a:latin typeface="游ゴシック" panose="020B0400000000000000" pitchFamily="50" charset="-128"/>
              <a:ea typeface="游ゴシック" panose="020B0400000000000000" pitchFamily="50" charset="-128"/>
            </a:endParaRPr>
          </a:p>
          <a:p>
            <a:r>
              <a:rPr lang="ja-JP" altLang="en-US" dirty="0">
                <a:solidFill>
                  <a:srgbClr val="212121"/>
                </a:solidFill>
                <a:latin typeface="游ゴシック" panose="020B0400000000000000" pitchFamily="50" charset="-128"/>
                <a:ea typeface="游ゴシック" panose="020B0400000000000000" pitchFamily="50" charset="-128"/>
              </a:rPr>
              <a:t>・輝度データだけを抽出してまとめている</a:t>
            </a:r>
            <a:endParaRPr lang="ja-JP" altLang="en-US" sz="2000" dirty="0">
              <a:solidFill>
                <a:srgbClr val="212121"/>
              </a:solidFill>
              <a:latin typeface="ＭＳ Ｐゴシック" panose="020B0600070205080204" pitchFamily="50" charset="-128"/>
              <a:ea typeface="ＭＳ Ｐゴシック" panose="020B0600070205080204" pitchFamily="50" charset="-128"/>
            </a:endParaRPr>
          </a:p>
          <a:p>
            <a:r>
              <a:rPr lang="ja-JP" altLang="en-US" dirty="0">
                <a:solidFill>
                  <a:srgbClr val="212121"/>
                </a:solidFill>
                <a:latin typeface="游ゴシック" panose="020B0400000000000000" pitchFamily="50" charset="-128"/>
                <a:ea typeface="游ゴシック" panose="020B0400000000000000" pitchFamily="50" charset="-128"/>
              </a:rPr>
              <a:t>・他の分光測定結果は利用していない</a:t>
            </a:r>
            <a:endParaRPr lang="en-US" altLang="ja-JP" dirty="0">
              <a:solidFill>
                <a:srgbClr val="212121"/>
              </a:solidFill>
              <a:latin typeface="游ゴシック" panose="020B0400000000000000" pitchFamily="50" charset="-128"/>
              <a:ea typeface="游ゴシック" panose="020B0400000000000000" pitchFamily="50" charset="-128"/>
            </a:endParaRPr>
          </a:p>
          <a:p>
            <a:r>
              <a:rPr lang="ja-JP" altLang="en-US" dirty="0">
                <a:solidFill>
                  <a:srgbClr val="212121"/>
                </a:solidFill>
                <a:latin typeface="游ゴシック" panose="020B0400000000000000" pitchFamily="50" charset="-128"/>
                <a:ea typeface="ＭＳ Ｐゴシック" panose="020B0600070205080204" pitchFamily="50" charset="-128"/>
              </a:rPr>
              <a:t> </a:t>
            </a:r>
            <a:endParaRPr lang="ja-JP" altLang="en-US" sz="2000" dirty="0">
              <a:solidFill>
                <a:srgbClr val="212121"/>
              </a:solidFill>
              <a:latin typeface="ＭＳ Ｐゴシック" panose="020B0600070205080204" pitchFamily="50" charset="-128"/>
              <a:ea typeface="ＭＳ Ｐゴシック" panose="020B0600070205080204" pitchFamily="50" charset="-128"/>
            </a:endParaRPr>
          </a:p>
          <a:p>
            <a:r>
              <a:rPr lang="ja-JP" altLang="en-US" dirty="0">
                <a:solidFill>
                  <a:srgbClr val="212121"/>
                </a:solidFill>
                <a:latin typeface="游ゴシック" panose="020B0400000000000000" pitchFamily="50" charset="-128"/>
                <a:ea typeface="游ゴシック" panose="020B0400000000000000" pitchFamily="50" charset="-128"/>
              </a:rPr>
              <a:t>・ファイルの</a:t>
            </a:r>
            <a:r>
              <a:rPr lang="en-US" altLang="ja-JP" dirty="0">
                <a:solidFill>
                  <a:srgbClr val="212121"/>
                </a:solidFill>
                <a:latin typeface="游ゴシック" panose="020B0400000000000000" pitchFamily="50" charset="-128"/>
                <a:ea typeface="游ゴシック" panose="020B0400000000000000" pitchFamily="50" charset="-128"/>
              </a:rPr>
              <a:t>[Measurement]</a:t>
            </a:r>
            <a:r>
              <a:rPr lang="ja-JP" altLang="en-US" dirty="0">
                <a:solidFill>
                  <a:srgbClr val="212121"/>
                </a:solidFill>
                <a:latin typeface="游ゴシック" panose="020B0400000000000000" pitchFamily="50" charset="-128"/>
                <a:ea typeface="游ゴシック" panose="020B0400000000000000" pitchFamily="50" charset="-128"/>
              </a:rPr>
              <a:t>の</a:t>
            </a:r>
            <a:r>
              <a:rPr lang="en-US" altLang="ja-JP" dirty="0" err="1">
                <a:solidFill>
                  <a:srgbClr val="212121"/>
                </a:solidFill>
                <a:latin typeface="游ゴシック" panose="020B0400000000000000" pitchFamily="50" charset="-128"/>
                <a:ea typeface="游ゴシック" panose="020B0400000000000000" pitchFamily="50" charset="-128"/>
              </a:rPr>
              <a:t>Tristimulus</a:t>
            </a:r>
            <a:r>
              <a:rPr lang="en-US" altLang="ja-JP" dirty="0">
                <a:solidFill>
                  <a:srgbClr val="212121"/>
                </a:solidFill>
                <a:latin typeface="游ゴシック" panose="020B0400000000000000" pitchFamily="50" charset="-128"/>
                <a:ea typeface="游ゴシック" panose="020B0400000000000000" pitchFamily="50" charset="-128"/>
              </a:rPr>
              <a:t> Y(</a:t>
            </a:r>
            <a:r>
              <a:rPr lang="en-US" altLang="ja-JP" dirty="0" err="1">
                <a:solidFill>
                  <a:srgbClr val="212121"/>
                </a:solidFill>
                <a:latin typeface="游ゴシック" panose="020B0400000000000000" pitchFamily="50" charset="-128"/>
                <a:ea typeface="游ゴシック" panose="020B0400000000000000" pitchFamily="50" charset="-128"/>
              </a:rPr>
              <a:t>Avg</a:t>
            </a:r>
            <a:r>
              <a:rPr lang="en-US" altLang="ja-JP" dirty="0">
                <a:solidFill>
                  <a:srgbClr val="212121"/>
                </a:solidFill>
                <a:latin typeface="游ゴシック" panose="020B0400000000000000" pitchFamily="50" charset="-128"/>
                <a:ea typeface="游ゴシック" panose="020B0400000000000000" pitchFamily="50" charset="-128"/>
              </a:rPr>
              <a:t>)</a:t>
            </a:r>
            <a:r>
              <a:rPr lang="ja-JP" altLang="en-US" dirty="0">
                <a:solidFill>
                  <a:srgbClr val="212121"/>
                </a:solidFill>
                <a:latin typeface="游ゴシック" panose="020B0400000000000000" pitchFamily="50" charset="-128"/>
                <a:ea typeface="游ゴシック" panose="020B0400000000000000" pitchFamily="50" charset="-128"/>
              </a:rPr>
              <a:t>データ列だけが必要</a:t>
            </a:r>
            <a:endParaRPr lang="en-US" altLang="ja-JP" dirty="0">
              <a:solidFill>
                <a:srgbClr val="212121"/>
              </a:solidFill>
              <a:latin typeface="游ゴシック" panose="020B0400000000000000" pitchFamily="50" charset="-128"/>
              <a:ea typeface="游ゴシック" panose="020B0400000000000000" pitchFamily="50" charset="-128"/>
            </a:endParaRPr>
          </a:p>
          <a:p>
            <a:r>
              <a:rPr lang="ja-JP" altLang="en-US" dirty="0">
                <a:solidFill>
                  <a:srgbClr val="212121"/>
                </a:solidFill>
                <a:latin typeface="游ゴシック" panose="020B0400000000000000" pitchFamily="50" charset="-128"/>
                <a:ea typeface="游ゴシック" panose="020B0400000000000000" pitchFamily="50" charset="-128"/>
              </a:rPr>
              <a:t>・ファイルを開いてエクセルファイルにコピペして測定結果をまとめたい</a:t>
            </a:r>
            <a:r>
              <a:rPr lang="ja-JP" altLang="en-US" dirty="0">
                <a:solidFill>
                  <a:srgbClr val="212121"/>
                </a:solidFill>
                <a:latin typeface="游ゴシック" panose="020B0400000000000000" pitchFamily="50" charset="-128"/>
                <a:ea typeface="ＭＳ Ｐゴシック" panose="020B0600070205080204" pitchFamily="50" charset="-128"/>
              </a:rPr>
              <a:t> </a:t>
            </a:r>
            <a:endParaRPr lang="ja-JP" altLang="en-US" sz="2000" dirty="0">
              <a:solidFill>
                <a:srgbClr val="212121"/>
              </a:solidFill>
              <a:latin typeface="ＭＳ Ｐゴシック" panose="020B0600070205080204" pitchFamily="50" charset="-128"/>
              <a:ea typeface="ＭＳ Ｐゴシック" panose="020B0600070205080204" pitchFamily="50" charset="-128"/>
            </a:endParaRPr>
          </a:p>
          <a:p>
            <a:endParaRPr lang="en-US" altLang="ja-JP" dirty="0">
              <a:solidFill>
                <a:srgbClr val="212121"/>
              </a:solidFill>
              <a:latin typeface="游ゴシック" panose="020B0400000000000000" pitchFamily="50" charset="-128"/>
              <a:ea typeface="游ゴシック" panose="020B0400000000000000" pitchFamily="50" charset="-128"/>
            </a:endParaRPr>
          </a:p>
          <a:p>
            <a:r>
              <a:rPr lang="ja-JP" altLang="en-US" dirty="0">
                <a:solidFill>
                  <a:srgbClr val="212121"/>
                </a:solidFill>
                <a:latin typeface="游ゴシック" panose="020B0400000000000000" pitchFamily="50" charset="-128"/>
                <a:ea typeface="游ゴシック" panose="020B0400000000000000" pitchFamily="50" charset="-128"/>
              </a:rPr>
              <a:t>・サンプル数が多いと煩雑になる</a:t>
            </a:r>
            <a:endParaRPr lang="ja-JP" altLang="en-US" sz="2000" dirty="0">
              <a:solidFill>
                <a:srgbClr val="212121"/>
              </a:solidFill>
              <a:latin typeface="ＭＳ Ｐゴシック" panose="020B0600070205080204" pitchFamily="50" charset="-128"/>
              <a:ea typeface="ＭＳ Ｐゴシック" panose="020B0600070205080204" pitchFamily="50" charset="-128"/>
            </a:endParaRPr>
          </a:p>
          <a:p>
            <a:r>
              <a:rPr lang="ja-JP" altLang="en-US" dirty="0">
                <a:solidFill>
                  <a:srgbClr val="212121"/>
                </a:solidFill>
                <a:latin typeface="游ゴシック" panose="020B0400000000000000" pitchFamily="50" charset="-128"/>
                <a:ea typeface="ＭＳ Ｐゴシック" panose="020B0600070205080204" pitchFamily="50" charset="-128"/>
              </a:rPr>
              <a:t> </a:t>
            </a:r>
            <a:endParaRPr lang="ja-JP" altLang="en-US" sz="2000" b="0" i="0" dirty="0">
              <a:solidFill>
                <a:srgbClr val="212121"/>
              </a:solidFill>
              <a:effectLst/>
              <a:latin typeface="ＭＳ Ｐゴシック" panose="020B0600070205080204" pitchFamily="50" charset="-128"/>
              <a:ea typeface="ＭＳ Ｐゴシック" panose="020B0600070205080204" pitchFamily="50" charset="-128"/>
            </a:endParaRPr>
          </a:p>
        </p:txBody>
      </p:sp>
      <p:sp>
        <p:nvSpPr>
          <p:cNvPr id="5" name="雲 4"/>
          <p:cNvSpPr/>
          <p:nvPr/>
        </p:nvSpPr>
        <p:spPr>
          <a:xfrm>
            <a:off x="161510" y="953726"/>
            <a:ext cx="2925325" cy="540060"/>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2400" dirty="0"/>
              <a:t>要望</a:t>
            </a:r>
          </a:p>
        </p:txBody>
      </p:sp>
    </p:spTree>
    <p:extLst>
      <p:ext uri="{BB962C8B-B14F-4D97-AF65-F5344CB8AC3E}">
        <p14:creationId xmlns:p14="http://schemas.microsoft.com/office/powerpoint/2010/main" val="432809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仕様を決める　設計図を書く</a:t>
            </a:r>
            <a:endParaRPr kumimoji="1" lang="ja-JP" altLang="en-US" dirty="0"/>
          </a:p>
        </p:txBody>
      </p:sp>
      <p:sp>
        <p:nvSpPr>
          <p:cNvPr id="3" name="正方形/長方形 2"/>
          <p:cNvSpPr/>
          <p:nvPr/>
        </p:nvSpPr>
        <p:spPr>
          <a:xfrm>
            <a:off x="1196625" y="5958950"/>
            <a:ext cx="1269899" cy="215444"/>
          </a:xfrm>
          <a:prstGeom prst="rect">
            <a:avLst/>
          </a:prstGeom>
        </p:spPr>
        <p:txBody>
          <a:bodyPr wrap="none">
            <a:spAutoFit/>
          </a:bodyPr>
          <a:lstStyle/>
          <a:p>
            <a:r>
              <a:rPr lang="ja-JP" altLang="en-US" sz="800" dirty="0"/>
              <a:t>https://liginc.co.jp/261870</a:t>
            </a:r>
          </a:p>
        </p:txBody>
      </p:sp>
      <p:pic>
        <p:nvPicPr>
          <p:cNvPr id="1026" name="Picture 2" descr="ããã­ã¯ãã©ã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00" y="998730"/>
            <a:ext cx="6075675" cy="496022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5570386" y="1137319"/>
            <a:ext cx="2683748" cy="1015663"/>
          </a:xfrm>
          <a:prstGeom prst="rect">
            <a:avLst/>
          </a:prstGeom>
          <a:noFill/>
        </p:spPr>
        <p:txBody>
          <a:bodyPr wrap="none" rtlCol="0">
            <a:spAutoFit/>
          </a:bodyPr>
          <a:lstStyle/>
          <a:p>
            <a:r>
              <a:rPr kumimoji="1" lang="ja-JP" altLang="en-US" sz="2000" dirty="0"/>
              <a:t>どんな機能？</a:t>
            </a:r>
            <a:endParaRPr kumimoji="1" lang="en-US" altLang="ja-JP" sz="2000" dirty="0"/>
          </a:p>
          <a:p>
            <a:r>
              <a:rPr kumimoji="1" lang="ja-JP" altLang="en-US" sz="2000" dirty="0"/>
              <a:t>入力データは？</a:t>
            </a:r>
            <a:endParaRPr kumimoji="1" lang="en-US" altLang="ja-JP" sz="2000" dirty="0"/>
          </a:p>
          <a:p>
            <a:r>
              <a:rPr lang="ja-JP" altLang="en-US" sz="2000" dirty="0"/>
              <a:t>サンプルの最大数は？</a:t>
            </a:r>
            <a:endParaRPr lang="en-US" altLang="ja-JP" sz="2000" dirty="0"/>
          </a:p>
        </p:txBody>
      </p:sp>
      <p:sp>
        <p:nvSpPr>
          <p:cNvPr id="5" name="角丸四角形 4"/>
          <p:cNvSpPr/>
          <p:nvPr/>
        </p:nvSpPr>
        <p:spPr>
          <a:xfrm>
            <a:off x="836585" y="986427"/>
            <a:ext cx="8010890" cy="1317448"/>
          </a:xfrm>
          <a:prstGeom prst="roundRect">
            <a:avLst/>
          </a:prstGeom>
          <a:noFill/>
          <a:ln>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212723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ぼんやりと概要を描く</a:t>
            </a:r>
          </a:p>
        </p:txBody>
      </p:sp>
      <p:sp>
        <p:nvSpPr>
          <p:cNvPr id="3" name="フローチャート: 処理 2"/>
          <p:cNvSpPr/>
          <p:nvPr/>
        </p:nvSpPr>
        <p:spPr>
          <a:xfrm>
            <a:off x="795409" y="1244772"/>
            <a:ext cx="3960441" cy="612648"/>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選択した</a:t>
            </a:r>
            <a:r>
              <a:rPr kumimoji="1" lang="en-US" altLang="ja-JP" dirty="0"/>
              <a:t>CSV</a:t>
            </a:r>
            <a:r>
              <a:rPr kumimoji="1" lang="ja-JP" altLang="en-US" dirty="0"/>
              <a:t>ファイルを開く</a:t>
            </a:r>
          </a:p>
        </p:txBody>
      </p:sp>
      <p:sp>
        <p:nvSpPr>
          <p:cNvPr id="4" name="フローチャート: 処理 3"/>
          <p:cNvSpPr/>
          <p:nvPr/>
        </p:nvSpPr>
        <p:spPr>
          <a:xfrm>
            <a:off x="795409" y="2437404"/>
            <a:ext cx="3960441" cy="612648"/>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輝度データ列をコピーする</a:t>
            </a:r>
          </a:p>
        </p:txBody>
      </p:sp>
      <p:sp>
        <p:nvSpPr>
          <p:cNvPr id="5" name="フローチャート: 処理 4"/>
          <p:cNvSpPr/>
          <p:nvPr/>
        </p:nvSpPr>
        <p:spPr>
          <a:xfrm>
            <a:off x="795409" y="3630037"/>
            <a:ext cx="3960441" cy="612648"/>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まとめ用</a:t>
            </a:r>
            <a:r>
              <a:rPr lang="en-US" altLang="ja-JP" dirty="0"/>
              <a:t>CSV</a:t>
            </a:r>
            <a:r>
              <a:rPr lang="ja-JP" altLang="en-US" dirty="0"/>
              <a:t>ファイルへ書き込む</a:t>
            </a:r>
            <a:endParaRPr kumimoji="1" lang="ja-JP" altLang="en-US" dirty="0"/>
          </a:p>
        </p:txBody>
      </p:sp>
      <p:grpSp>
        <p:nvGrpSpPr>
          <p:cNvPr id="10" name="グループ化 9"/>
          <p:cNvGrpSpPr/>
          <p:nvPr/>
        </p:nvGrpSpPr>
        <p:grpSpPr>
          <a:xfrm>
            <a:off x="4977045" y="1043735"/>
            <a:ext cx="3632961" cy="3186644"/>
            <a:chOff x="4944484" y="1400180"/>
            <a:chExt cx="3632961" cy="3186644"/>
          </a:xfrm>
        </p:grpSpPr>
        <p:sp>
          <p:nvSpPr>
            <p:cNvPr id="7" name="右カーブ矢印 6"/>
            <p:cNvSpPr/>
            <p:nvPr/>
          </p:nvSpPr>
          <p:spPr>
            <a:xfrm rot="10800000">
              <a:off x="4944484" y="1400180"/>
              <a:ext cx="2070230" cy="3186644"/>
            </a:xfrm>
            <a:prstGeom prst="curved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solidFill>
                  <a:schemeClr val="tx1"/>
                </a:solidFill>
              </a:endParaRPr>
            </a:p>
          </p:txBody>
        </p:sp>
        <p:sp>
          <p:nvSpPr>
            <p:cNvPr id="8" name="テキスト ボックス 7"/>
            <p:cNvSpPr txBox="1"/>
            <p:nvPr/>
          </p:nvSpPr>
          <p:spPr>
            <a:xfrm>
              <a:off x="5281350" y="2963486"/>
              <a:ext cx="3296095" cy="461665"/>
            </a:xfrm>
            <a:prstGeom prst="rect">
              <a:avLst/>
            </a:prstGeom>
            <a:solidFill>
              <a:schemeClr val="bg1"/>
            </a:solidFill>
          </p:spPr>
          <p:txBody>
            <a:bodyPr wrap="none" rtlCol="0">
              <a:spAutoFit/>
            </a:bodyPr>
            <a:lstStyle/>
            <a:p>
              <a:r>
                <a:rPr lang="ja-JP" altLang="en-US" sz="2400" dirty="0"/>
                <a:t>ファイルの数だけループ</a:t>
              </a:r>
              <a:endParaRPr kumimoji="1" lang="ja-JP" altLang="en-US" sz="2400" dirty="0"/>
            </a:p>
          </p:txBody>
        </p:sp>
      </p:grpSp>
      <p:cxnSp>
        <p:nvCxnSpPr>
          <p:cNvPr id="12" name="直線矢印コネクタ 11"/>
          <p:cNvCxnSpPr>
            <a:stCxn id="3" idx="2"/>
            <a:endCxn id="4" idx="0"/>
          </p:cNvCxnSpPr>
          <p:nvPr/>
        </p:nvCxnSpPr>
        <p:spPr>
          <a:xfrm>
            <a:off x="2775630" y="1857420"/>
            <a:ext cx="0" cy="5799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4" idx="2"/>
            <a:endCxn id="5" idx="0"/>
          </p:cNvCxnSpPr>
          <p:nvPr/>
        </p:nvCxnSpPr>
        <p:spPr>
          <a:xfrm>
            <a:off x="2775630" y="3050052"/>
            <a:ext cx="0" cy="5799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476545" y="4554125"/>
            <a:ext cx="6710491" cy="1015663"/>
          </a:xfrm>
          <a:prstGeom prst="rect">
            <a:avLst/>
          </a:prstGeom>
          <a:noFill/>
        </p:spPr>
        <p:txBody>
          <a:bodyPr wrap="none" rtlCol="0">
            <a:spAutoFit/>
          </a:bodyPr>
          <a:lstStyle/>
          <a:p>
            <a:r>
              <a:rPr lang="ja-JP" altLang="en-US" sz="2000" dirty="0"/>
              <a:t>①　まず１ファイルを開き、処理を行う部分のプログラムを書く</a:t>
            </a:r>
            <a:endParaRPr lang="en-US" altLang="ja-JP" sz="2000" dirty="0"/>
          </a:p>
          <a:p>
            <a:endParaRPr kumimoji="1" lang="en-US" altLang="ja-JP" sz="2000" dirty="0"/>
          </a:p>
          <a:p>
            <a:r>
              <a:rPr lang="ja-JP" altLang="en-US" sz="2000" dirty="0"/>
              <a:t>②　①をループさせて全ファイルを処理させる</a:t>
            </a:r>
            <a:endParaRPr kumimoji="1" lang="ja-JP" altLang="en-US" sz="2000" dirty="0"/>
          </a:p>
        </p:txBody>
      </p:sp>
      <p:grpSp>
        <p:nvGrpSpPr>
          <p:cNvPr id="18" name="グループ化 17"/>
          <p:cNvGrpSpPr/>
          <p:nvPr/>
        </p:nvGrpSpPr>
        <p:grpSpPr>
          <a:xfrm>
            <a:off x="386535" y="5679250"/>
            <a:ext cx="8232261" cy="969240"/>
            <a:chOff x="386535" y="5679250"/>
            <a:chExt cx="8232261" cy="969240"/>
          </a:xfrm>
        </p:grpSpPr>
        <p:sp>
          <p:nvSpPr>
            <p:cNvPr id="16" name="テキスト ボックス 15"/>
            <p:cNvSpPr txBox="1"/>
            <p:nvPr/>
          </p:nvSpPr>
          <p:spPr>
            <a:xfrm>
              <a:off x="470412" y="6063715"/>
              <a:ext cx="8148384" cy="584775"/>
            </a:xfrm>
            <a:prstGeom prst="rect">
              <a:avLst/>
            </a:prstGeom>
            <a:ln w="38100"/>
          </p:spPr>
          <p:style>
            <a:lnRef idx="2">
              <a:schemeClr val="accent6"/>
            </a:lnRef>
            <a:fillRef idx="1">
              <a:schemeClr val="lt1"/>
            </a:fillRef>
            <a:effectRef idx="0">
              <a:schemeClr val="accent6"/>
            </a:effectRef>
            <a:fontRef idx="minor">
              <a:schemeClr val="dk1"/>
            </a:fontRef>
          </p:style>
          <p:txBody>
            <a:bodyPr wrap="none" rtlCol="0">
              <a:spAutoFit/>
            </a:bodyPr>
            <a:lstStyle/>
            <a:p>
              <a:pPr algn="ctr"/>
              <a:r>
                <a:rPr lang="ja-JP" altLang="en-US" sz="3200" dirty="0"/>
                <a:t>このプログラムを作製する。出来るだけ</a:t>
              </a:r>
              <a:r>
                <a:rPr lang="ja-JP" altLang="en-US" sz="3200" dirty="0" err="1"/>
                <a:t>楽して</a:t>
              </a:r>
              <a:endParaRPr kumimoji="1" lang="ja-JP" altLang="en-US" sz="3200" dirty="0"/>
            </a:p>
          </p:txBody>
        </p:sp>
        <p:sp>
          <p:nvSpPr>
            <p:cNvPr id="17" name="テキスト ボックス 16"/>
            <p:cNvSpPr txBox="1"/>
            <p:nvPr/>
          </p:nvSpPr>
          <p:spPr>
            <a:xfrm>
              <a:off x="386535" y="5679250"/>
              <a:ext cx="1467068" cy="400110"/>
            </a:xfrm>
            <a:prstGeom prst="rect">
              <a:avLst/>
            </a:prstGeom>
            <a:noFill/>
          </p:spPr>
          <p:txBody>
            <a:bodyPr wrap="none" rtlCol="0">
              <a:spAutoFit/>
            </a:bodyPr>
            <a:lstStyle/>
            <a:p>
              <a:r>
                <a:rPr kumimoji="1" lang="ja-JP" altLang="en-US" sz="2000" dirty="0"/>
                <a:t>今日の目標</a:t>
              </a:r>
            </a:p>
          </p:txBody>
        </p:sp>
      </p:grpSp>
    </p:spTree>
    <p:extLst>
      <p:ext uri="{BB962C8B-B14F-4D97-AF65-F5344CB8AC3E}">
        <p14:creationId xmlns:p14="http://schemas.microsoft.com/office/powerpoint/2010/main" val="425619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必要な機能を整理・仮定</a:t>
            </a:r>
          </a:p>
        </p:txBody>
      </p:sp>
      <p:sp>
        <p:nvSpPr>
          <p:cNvPr id="3" name="正方形/長方形 2"/>
          <p:cNvSpPr/>
          <p:nvPr/>
        </p:nvSpPr>
        <p:spPr>
          <a:xfrm>
            <a:off x="342947" y="1133745"/>
            <a:ext cx="8460940" cy="5416868"/>
          </a:xfrm>
          <a:prstGeom prst="rect">
            <a:avLst/>
          </a:prstGeom>
        </p:spPr>
        <p:txBody>
          <a:bodyPr wrap="square">
            <a:spAutoFit/>
          </a:bodyPr>
          <a:lstStyle/>
          <a:p>
            <a:r>
              <a:rPr lang="ja-JP" altLang="en-US" dirty="0">
                <a:solidFill>
                  <a:srgbClr val="212121"/>
                </a:solidFill>
                <a:latin typeface="游ゴシック" panose="020B0400000000000000" pitchFamily="50" charset="-128"/>
                <a:ea typeface="游ゴシック" panose="020B0400000000000000" pitchFamily="50" charset="-128"/>
              </a:rPr>
              <a:t>要件　</a:t>
            </a:r>
            <a:r>
              <a:rPr lang="ja-JP" altLang="en-US" dirty="0">
                <a:solidFill>
                  <a:srgbClr val="FF0000"/>
                </a:solidFill>
                <a:latin typeface="游ゴシック" panose="020B0400000000000000" pitchFamily="50" charset="-128"/>
                <a:ea typeface="游ゴシック" panose="020B0400000000000000" pitchFamily="50" charset="-128"/>
              </a:rPr>
              <a:t>＊赤字は堀江が追加した</a:t>
            </a:r>
            <a:endParaRPr lang="en-US" altLang="ja-JP" dirty="0">
              <a:solidFill>
                <a:srgbClr val="FF0000"/>
              </a:solidFill>
              <a:latin typeface="游ゴシック" panose="020B0400000000000000" pitchFamily="50" charset="-128"/>
              <a:ea typeface="游ゴシック" panose="020B0400000000000000" pitchFamily="50" charset="-128"/>
            </a:endParaRPr>
          </a:p>
          <a:p>
            <a:r>
              <a:rPr lang="ja-JP" altLang="en-US" dirty="0">
                <a:solidFill>
                  <a:srgbClr val="212121"/>
                </a:solidFill>
                <a:latin typeface="游ゴシック" panose="020B0400000000000000" pitchFamily="50" charset="-128"/>
                <a:ea typeface="游ゴシック" panose="020B0400000000000000" pitchFamily="50" charset="-128"/>
              </a:rPr>
              <a:t>①</a:t>
            </a:r>
            <a:r>
              <a:rPr lang="en-US" altLang="ja-JP" dirty="0">
                <a:solidFill>
                  <a:srgbClr val="212121"/>
                </a:solidFill>
                <a:latin typeface="游ゴシック" panose="020B0400000000000000" pitchFamily="50" charset="-128"/>
                <a:ea typeface="游ゴシック" panose="020B0400000000000000" pitchFamily="50" charset="-128"/>
              </a:rPr>
              <a:t>SR</a:t>
            </a:r>
            <a:r>
              <a:rPr lang="ja-JP" altLang="en-US" dirty="0">
                <a:solidFill>
                  <a:srgbClr val="212121"/>
                </a:solidFill>
                <a:latin typeface="游ゴシック" panose="020B0400000000000000" pitchFamily="50" charset="-128"/>
                <a:ea typeface="游ゴシック" panose="020B0400000000000000" pitchFamily="50" charset="-128"/>
              </a:rPr>
              <a:t>５０００のデータ解析</a:t>
            </a:r>
            <a:endParaRPr lang="en-US" altLang="ja-JP" dirty="0">
              <a:solidFill>
                <a:srgbClr val="212121"/>
              </a:solidFill>
              <a:latin typeface="游ゴシック" panose="020B0400000000000000" pitchFamily="50" charset="-128"/>
              <a:ea typeface="游ゴシック" panose="020B0400000000000000" pitchFamily="50" charset="-128"/>
            </a:endParaRPr>
          </a:p>
          <a:p>
            <a:r>
              <a:rPr lang="ja-JP" altLang="en-US" dirty="0">
                <a:solidFill>
                  <a:srgbClr val="212121"/>
                </a:solidFill>
                <a:latin typeface="游ゴシック" panose="020B0400000000000000" pitchFamily="50" charset="-128"/>
                <a:ea typeface="游ゴシック" panose="020B0400000000000000" pitchFamily="50" charset="-128"/>
              </a:rPr>
              <a:t>②</a:t>
            </a:r>
            <a:r>
              <a:rPr lang="ja-JP" altLang="en-US" dirty="0">
                <a:solidFill>
                  <a:srgbClr val="FF0000"/>
                </a:solidFill>
                <a:latin typeface="游ゴシック" panose="020B0400000000000000" pitchFamily="50" charset="-128"/>
                <a:ea typeface="游ゴシック" panose="020B0400000000000000" pitchFamily="50" charset="-128"/>
              </a:rPr>
              <a:t>サンプル名と</a:t>
            </a:r>
            <a:r>
              <a:rPr lang="ja-JP" altLang="en-US" dirty="0">
                <a:solidFill>
                  <a:srgbClr val="212121"/>
                </a:solidFill>
                <a:latin typeface="游ゴシック" panose="020B0400000000000000" pitchFamily="50" charset="-128"/>
                <a:ea typeface="游ゴシック" panose="020B0400000000000000" pitchFamily="50" charset="-128"/>
              </a:rPr>
              <a:t>輝度データ列（</a:t>
            </a:r>
            <a:r>
              <a:rPr lang="en-US" altLang="ja-JP" dirty="0" err="1">
                <a:solidFill>
                  <a:srgbClr val="212121"/>
                </a:solidFill>
                <a:latin typeface="游ゴシック" panose="020B0400000000000000" pitchFamily="50" charset="-128"/>
                <a:ea typeface="游ゴシック" panose="020B0400000000000000" pitchFamily="50" charset="-128"/>
              </a:rPr>
              <a:t>Tristimulus</a:t>
            </a:r>
            <a:r>
              <a:rPr lang="en-US" altLang="ja-JP" dirty="0">
                <a:solidFill>
                  <a:srgbClr val="212121"/>
                </a:solidFill>
                <a:latin typeface="游ゴシック" panose="020B0400000000000000" pitchFamily="50" charset="-128"/>
                <a:ea typeface="游ゴシック" panose="020B0400000000000000" pitchFamily="50" charset="-128"/>
              </a:rPr>
              <a:t> Y(</a:t>
            </a:r>
            <a:r>
              <a:rPr lang="en-US" altLang="ja-JP" dirty="0" err="1">
                <a:solidFill>
                  <a:srgbClr val="212121"/>
                </a:solidFill>
                <a:latin typeface="游ゴシック" panose="020B0400000000000000" pitchFamily="50" charset="-128"/>
                <a:ea typeface="游ゴシック" panose="020B0400000000000000" pitchFamily="50" charset="-128"/>
              </a:rPr>
              <a:t>Avg</a:t>
            </a:r>
            <a:r>
              <a:rPr lang="en-US" altLang="ja-JP" dirty="0">
                <a:solidFill>
                  <a:srgbClr val="212121"/>
                </a:solidFill>
                <a:latin typeface="游ゴシック" panose="020B0400000000000000" pitchFamily="50" charset="-128"/>
                <a:ea typeface="游ゴシック" panose="020B0400000000000000" pitchFamily="50" charset="-128"/>
              </a:rPr>
              <a:t>)</a:t>
            </a:r>
            <a:r>
              <a:rPr lang="ja-JP" altLang="en-US" dirty="0">
                <a:solidFill>
                  <a:srgbClr val="212121"/>
                </a:solidFill>
                <a:latin typeface="游ゴシック" panose="020B0400000000000000" pitchFamily="50" charset="-128"/>
                <a:ea typeface="游ゴシック" panose="020B0400000000000000" pitchFamily="50" charset="-128"/>
              </a:rPr>
              <a:t>）のみを抽出</a:t>
            </a:r>
            <a:endParaRPr lang="en-US" altLang="ja-JP" dirty="0">
              <a:solidFill>
                <a:srgbClr val="212121"/>
              </a:solidFill>
              <a:latin typeface="游ゴシック" panose="020B0400000000000000" pitchFamily="50" charset="-128"/>
              <a:ea typeface="游ゴシック" panose="020B0400000000000000" pitchFamily="50" charset="-128"/>
            </a:endParaRPr>
          </a:p>
          <a:p>
            <a:r>
              <a:rPr lang="ja-JP" altLang="en-US" dirty="0">
                <a:solidFill>
                  <a:srgbClr val="212121"/>
                </a:solidFill>
                <a:latin typeface="游ゴシック" panose="020B0400000000000000" pitchFamily="50" charset="-128"/>
                <a:ea typeface="游ゴシック" panose="020B0400000000000000" pitchFamily="50" charset="-128"/>
              </a:rPr>
              <a:t>③</a:t>
            </a:r>
            <a:r>
              <a:rPr lang="ja-JP" altLang="en-US" dirty="0">
                <a:solidFill>
                  <a:srgbClr val="FF0000"/>
                </a:solidFill>
                <a:latin typeface="游ゴシック" panose="020B0400000000000000" pitchFamily="50" charset="-128"/>
                <a:ea typeface="游ゴシック" panose="020B0400000000000000" pitchFamily="50" charset="-128"/>
              </a:rPr>
              <a:t>対象データは１つのフォルダにまとめられて入っていると仮定する</a:t>
            </a:r>
            <a:endParaRPr lang="en-US" altLang="ja-JP" dirty="0">
              <a:solidFill>
                <a:srgbClr val="FF0000"/>
              </a:solidFill>
              <a:latin typeface="游ゴシック" panose="020B0400000000000000" pitchFamily="50" charset="-128"/>
              <a:ea typeface="游ゴシック" panose="020B0400000000000000" pitchFamily="50" charset="-128"/>
            </a:endParaRPr>
          </a:p>
          <a:p>
            <a:r>
              <a:rPr lang="ja-JP" altLang="en-US" dirty="0">
                <a:solidFill>
                  <a:srgbClr val="212121"/>
                </a:solidFill>
                <a:latin typeface="游ゴシック" panose="020B0400000000000000" pitchFamily="50" charset="-128"/>
                <a:ea typeface="游ゴシック" panose="020B0400000000000000" pitchFamily="50" charset="-128"/>
              </a:rPr>
              <a:t>④全ての対象データを１つの</a:t>
            </a:r>
            <a:r>
              <a:rPr lang="en-US" altLang="ja-JP" dirty="0">
                <a:solidFill>
                  <a:srgbClr val="212121"/>
                </a:solidFill>
                <a:latin typeface="游ゴシック" panose="020B0400000000000000" pitchFamily="50" charset="-128"/>
                <a:ea typeface="游ゴシック" panose="020B0400000000000000" pitchFamily="50" charset="-128"/>
              </a:rPr>
              <a:t>CSV</a:t>
            </a:r>
            <a:r>
              <a:rPr lang="ja-JP" altLang="en-US" dirty="0">
                <a:solidFill>
                  <a:srgbClr val="212121"/>
                </a:solidFill>
                <a:latin typeface="游ゴシック" panose="020B0400000000000000" pitchFamily="50" charset="-128"/>
                <a:ea typeface="游ゴシック" panose="020B0400000000000000" pitchFamily="50" charset="-128"/>
              </a:rPr>
              <a:t>ファイルに保存する</a:t>
            </a:r>
            <a:endParaRPr lang="en-US" altLang="ja-JP" dirty="0">
              <a:solidFill>
                <a:srgbClr val="212121"/>
              </a:solidFill>
              <a:latin typeface="游ゴシック" panose="020B0400000000000000" pitchFamily="50" charset="-128"/>
              <a:ea typeface="游ゴシック" panose="020B0400000000000000" pitchFamily="50" charset="-128"/>
            </a:endParaRPr>
          </a:p>
          <a:p>
            <a:endParaRPr lang="en-US" altLang="ja-JP" dirty="0">
              <a:solidFill>
                <a:srgbClr val="212121"/>
              </a:solidFill>
              <a:latin typeface="游ゴシック" panose="020B0400000000000000" pitchFamily="50" charset="-128"/>
              <a:ea typeface="游ゴシック" panose="020B0400000000000000" pitchFamily="50" charset="-128"/>
            </a:endParaRPr>
          </a:p>
          <a:p>
            <a:r>
              <a:rPr lang="ja-JP" altLang="en-US" dirty="0">
                <a:solidFill>
                  <a:srgbClr val="212121"/>
                </a:solidFill>
                <a:latin typeface="游ゴシック" panose="020B0400000000000000" pitchFamily="50" charset="-128"/>
                <a:ea typeface="ＭＳ Ｐゴシック" panose="020B0600070205080204" pitchFamily="50" charset="-128"/>
              </a:rPr>
              <a:t> </a:t>
            </a:r>
            <a:endParaRPr lang="en-US" altLang="ja-JP" dirty="0">
              <a:solidFill>
                <a:srgbClr val="212121"/>
              </a:solidFill>
              <a:latin typeface="游ゴシック" panose="020B0400000000000000" pitchFamily="50" charset="-128"/>
              <a:ea typeface="ＭＳ Ｐゴシック" panose="020B0600070205080204" pitchFamily="50" charset="-128"/>
            </a:endParaRPr>
          </a:p>
          <a:p>
            <a:r>
              <a:rPr lang="ja-JP" altLang="en-US" sz="2000" dirty="0">
                <a:solidFill>
                  <a:srgbClr val="212121"/>
                </a:solidFill>
                <a:latin typeface="游ゴシック" panose="020B0400000000000000" pitchFamily="50" charset="-128"/>
                <a:ea typeface="ＭＳ Ｐゴシック" panose="020B0600070205080204" pitchFamily="50" charset="-128"/>
              </a:rPr>
              <a:t>要確認ポイント</a:t>
            </a:r>
            <a:endParaRPr lang="en-US" altLang="ja-JP" sz="2000" dirty="0">
              <a:solidFill>
                <a:srgbClr val="212121"/>
              </a:solidFill>
              <a:latin typeface="游ゴシック" panose="020B0400000000000000" pitchFamily="50" charset="-128"/>
              <a:ea typeface="ＭＳ Ｐゴシック" panose="020B0600070205080204" pitchFamily="50" charset="-128"/>
            </a:endParaRPr>
          </a:p>
          <a:p>
            <a:r>
              <a:rPr lang="ja-JP" altLang="en-US" sz="2000" dirty="0">
                <a:solidFill>
                  <a:srgbClr val="212121"/>
                </a:solidFill>
                <a:latin typeface="游ゴシック" panose="020B0400000000000000" pitchFamily="50" charset="-128"/>
                <a:ea typeface="ＭＳ Ｐゴシック" panose="020B0600070205080204" pitchFamily="50" charset="-128"/>
              </a:rPr>
              <a:t>①</a:t>
            </a:r>
            <a:r>
              <a:rPr lang="ja-JP" altLang="en-US" sz="2000" dirty="0">
                <a:solidFill>
                  <a:srgbClr val="212121"/>
                </a:solidFill>
                <a:latin typeface="游ゴシック" panose="020B0400000000000000" pitchFamily="50" charset="-128"/>
                <a:ea typeface="游ゴシック" panose="020B0400000000000000" pitchFamily="50" charset="-128"/>
              </a:rPr>
              <a:t>輝度データ列（</a:t>
            </a:r>
            <a:r>
              <a:rPr lang="en-US" altLang="ja-JP" sz="2000" dirty="0" err="1">
                <a:solidFill>
                  <a:srgbClr val="212121"/>
                </a:solidFill>
                <a:latin typeface="游ゴシック" panose="020B0400000000000000" pitchFamily="50" charset="-128"/>
                <a:ea typeface="游ゴシック" panose="020B0400000000000000" pitchFamily="50" charset="-128"/>
              </a:rPr>
              <a:t>Tristimulus</a:t>
            </a:r>
            <a:r>
              <a:rPr lang="en-US" altLang="ja-JP" sz="2000" dirty="0">
                <a:solidFill>
                  <a:srgbClr val="212121"/>
                </a:solidFill>
                <a:latin typeface="游ゴシック" panose="020B0400000000000000" pitchFamily="50" charset="-128"/>
                <a:ea typeface="游ゴシック" panose="020B0400000000000000" pitchFamily="50" charset="-128"/>
              </a:rPr>
              <a:t> Y(</a:t>
            </a:r>
            <a:r>
              <a:rPr lang="en-US" altLang="ja-JP" sz="2000" dirty="0" err="1">
                <a:solidFill>
                  <a:srgbClr val="212121"/>
                </a:solidFill>
                <a:latin typeface="游ゴシック" panose="020B0400000000000000" pitchFamily="50" charset="-128"/>
                <a:ea typeface="游ゴシック" panose="020B0400000000000000" pitchFamily="50" charset="-128"/>
              </a:rPr>
              <a:t>Avg</a:t>
            </a:r>
            <a:r>
              <a:rPr lang="en-US" altLang="ja-JP" sz="2000" dirty="0">
                <a:solidFill>
                  <a:srgbClr val="212121"/>
                </a:solidFill>
                <a:latin typeface="游ゴシック" panose="020B0400000000000000" pitchFamily="50" charset="-128"/>
                <a:ea typeface="游ゴシック" panose="020B0400000000000000" pitchFamily="50" charset="-128"/>
              </a:rPr>
              <a:t>)</a:t>
            </a:r>
            <a:r>
              <a:rPr lang="ja-JP" altLang="en-US" sz="2000" dirty="0">
                <a:solidFill>
                  <a:srgbClr val="212121"/>
                </a:solidFill>
                <a:latin typeface="游ゴシック" panose="020B0400000000000000" pitchFamily="50" charset="-128"/>
                <a:ea typeface="游ゴシック" panose="020B0400000000000000" pitchFamily="50" charset="-128"/>
              </a:rPr>
              <a:t>）が始行、終行は固定かどうか</a:t>
            </a:r>
            <a:endParaRPr lang="en-US" altLang="ja-JP" sz="2000" dirty="0">
              <a:solidFill>
                <a:srgbClr val="212121"/>
              </a:solidFill>
              <a:latin typeface="游ゴシック" panose="020B0400000000000000" pitchFamily="50" charset="-128"/>
              <a:ea typeface="游ゴシック" panose="020B0400000000000000" pitchFamily="50" charset="-128"/>
            </a:endParaRPr>
          </a:p>
          <a:p>
            <a:r>
              <a:rPr lang="ja-JP" altLang="en-US" sz="2000" dirty="0">
                <a:solidFill>
                  <a:srgbClr val="212121"/>
                </a:solidFill>
                <a:latin typeface="游ゴシック" panose="020B0400000000000000" pitchFamily="50" charset="-128"/>
                <a:ea typeface="游ゴシック" panose="020B0400000000000000" pitchFamily="50" charset="-128"/>
              </a:rPr>
              <a:t>　≒データ形式が毎回一定かどうか</a:t>
            </a:r>
            <a:endParaRPr lang="en-US" altLang="ja-JP" sz="2000" dirty="0">
              <a:solidFill>
                <a:srgbClr val="212121"/>
              </a:solidFill>
              <a:latin typeface="游ゴシック" panose="020B0400000000000000" pitchFamily="50" charset="-128"/>
              <a:ea typeface="游ゴシック" panose="020B0400000000000000" pitchFamily="50" charset="-128"/>
            </a:endParaRPr>
          </a:p>
          <a:p>
            <a:r>
              <a:rPr lang="ja-JP" altLang="en-US" sz="2000" dirty="0">
                <a:solidFill>
                  <a:srgbClr val="212121"/>
                </a:solidFill>
                <a:latin typeface="游ゴシック" panose="020B0400000000000000" pitchFamily="50" charset="-128"/>
                <a:ea typeface="游ゴシック" panose="020B0400000000000000" pitchFamily="50" charset="-128"/>
              </a:rPr>
              <a:t>②実行ファイル形式（</a:t>
            </a:r>
            <a:r>
              <a:rPr lang="en-US" altLang="ja-JP" sz="2000" dirty="0">
                <a:solidFill>
                  <a:srgbClr val="212121"/>
                </a:solidFill>
                <a:latin typeface="游ゴシック" panose="020B0400000000000000" pitchFamily="50" charset="-128"/>
                <a:ea typeface="游ゴシック" panose="020B0400000000000000" pitchFamily="50" charset="-128"/>
              </a:rPr>
              <a:t>exe</a:t>
            </a:r>
            <a:r>
              <a:rPr lang="ja-JP" altLang="en-US" sz="2000" dirty="0">
                <a:solidFill>
                  <a:srgbClr val="212121"/>
                </a:solidFill>
                <a:latin typeface="游ゴシック" panose="020B0400000000000000" pitchFamily="50" charset="-128"/>
                <a:ea typeface="游ゴシック" panose="020B0400000000000000" pitchFamily="50" charset="-128"/>
              </a:rPr>
              <a:t>）にするかどうか</a:t>
            </a:r>
            <a:endParaRPr lang="en-US" altLang="ja-JP" sz="2000" dirty="0">
              <a:solidFill>
                <a:srgbClr val="212121"/>
              </a:solidFill>
              <a:latin typeface="游ゴシック" panose="020B0400000000000000" pitchFamily="50" charset="-128"/>
              <a:ea typeface="游ゴシック" panose="020B0400000000000000" pitchFamily="50" charset="-128"/>
            </a:endParaRPr>
          </a:p>
          <a:p>
            <a:r>
              <a:rPr lang="ja-JP" altLang="en-US" sz="2000" dirty="0">
                <a:solidFill>
                  <a:srgbClr val="212121"/>
                </a:solidFill>
                <a:latin typeface="游ゴシック" panose="020B0400000000000000" pitchFamily="50" charset="-128"/>
                <a:ea typeface="游ゴシック" panose="020B0400000000000000" pitchFamily="50" charset="-128"/>
              </a:rPr>
              <a:t>　＊</a:t>
            </a:r>
            <a:r>
              <a:rPr lang="en-US" altLang="ja-JP" sz="2000" dirty="0">
                <a:solidFill>
                  <a:srgbClr val="212121"/>
                </a:solidFill>
                <a:latin typeface="游ゴシック" panose="020B0400000000000000" pitchFamily="50" charset="-128"/>
                <a:ea typeface="游ゴシック" panose="020B0400000000000000" pitchFamily="50" charset="-128"/>
              </a:rPr>
              <a:t>python</a:t>
            </a:r>
            <a:r>
              <a:rPr lang="ja-JP" altLang="en-US" sz="2000" dirty="0">
                <a:solidFill>
                  <a:srgbClr val="212121"/>
                </a:solidFill>
                <a:latin typeface="游ゴシック" panose="020B0400000000000000" pitchFamily="50" charset="-128"/>
                <a:ea typeface="游ゴシック" panose="020B0400000000000000" pitchFamily="50" charset="-128"/>
              </a:rPr>
              <a:t>をインストールしていないパソコンでも使いたいかどうか</a:t>
            </a:r>
            <a:endParaRPr lang="en-US" altLang="ja-JP" sz="2000" dirty="0">
              <a:solidFill>
                <a:srgbClr val="212121"/>
              </a:solidFill>
              <a:latin typeface="游ゴシック" panose="020B0400000000000000" pitchFamily="50" charset="-128"/>
              <a:ea typeface="游ゴシック" panose="020B0400000000000000" pitchFamily="50" charset="-128"/>
            </a:endParaRPr>
          </a:p>
          <a:p>
            <a:endParaRPr lang="en-US" altLang="ja-JP" sz="2000" dirty="0">
              <a:solidFill>
                <a:srgbClr val="212121"/>
              </a:solidFill>
              <a:latin typeface="游ゴシック" panose="020B0400000000000000" pitchFamily="50" charset="-128"/>
              <a:ea typeface="游ゴシック" panose="020B0400000000000000" pitchFamily="50" charset="-128"/>
            </a:endParaRPr>
          </a:p>
          <a:p>
            <a:endParaRPr lang="en-US" altLang="ja-JP" sz="2000" dirty="0">
              <a:solidFill>
                <a:srgbClr val="212121"/>
              </a:solidFill>
              <a:latin typeface="游ゴシック" panose="020B0400000000000000" pitchFamily="50" charset="-128"/>
              <a:ea typeface="游ゴシック" panose="020B0400000000000000" pitchFamily="50" charset="-128"/>
            </a:endParaRPr>
          </a:p>
          <a:p>
            <a:r>
              <a:rPr lang="ja-JP" altLang="en-US" sz="2000" dirty="0">
                <a:solidFill>
                  <a:srgbClr val="212121"/>
                </a:solidFill>
                <a:latin typeface="游ゴシック" panose="020B0400000000000000" pitchFamily="50" charset="-128"/>
                <a:ea typeface="游ゴシック" panose="020B0400000000000000" pitchFamily="50" charset="-128"/>
              </a:rPr>
              <a:t>細かい注意ポイント</a:t>
            </a:r>
            <a:endParaRPr lang="en-US" altLang="ja-JP" sz="2000" dirty="0">
              <a:solidFill>
                <a:srgbClr val="212121"/>
              </a:solidFill>
              <a:latin typeface="游ゴシック" panose="020B0400000000000000" pitchFamily="50" charset="-128"/>
              <a:ea typeface="游ゴシック" panose="020B0400000000000000" pitchFamily="50" charset="-128"/>
            </a:endParaRPr>
          </a:p>
          <a:p>
            <a:r>
              <a:rPr lang="ja-JP" altLang="en-US" sz="2000" dirty="0">
                <a:solidFill>
                  <a:srgbClr val="212121"/>
                </a:solidFill>
                <a:latin typeface="游ゴシック" panose="020B0400000000000000" pitchFamily="50" charset="-128"/>
                <a:ea typeface="游ゴシック" panose="020B0400000000000000" pitchFamily="50" charset="-128"/>
              </a:rPr>
              <a:t>①測定ファイル以外の</a:t>
            </a:r>
            <a:r>
              <a:rPr lang="en-US" altLang="ja-JP" sz="2000" dirty="0">
                <a:solidFill>
                  <a:srgbClr val="212121"/>
                </a:solidFill>
                <a:latin typeface="游ゴシック" panose="020B0400000000000000" pitchFamily="50" charset="-128"/>
                <a:ea typeface="游ゴシック" panose="020B0400000000000000" pitchFamily="50" charset="-128"/>
              </a:rPr>
              <a:t>CSV</a:t>
            </a:r>
            <a:r>
              <a:rPr lang="ja-JP" altLang="en-US" sz="2000" dirty="0">
                <a:solidFill>
                  <a:srgbClr val="212121"/>
                </a:solidFill>
                <a:latin typeface="游ゴシック" panose="020B0400000000000000" pitchFamily="50" charset="-128"/>
                <a:ea typeface="游ゴシック" panose="020B0400000000000000" pitchFamily="50" charset="-128"/>
              </a:rPr>
              <a:t>はフォルダに存在しないとする</a:t>
            </a:r>
            <a:endParaRPr lang="en-US" altLang="ja-JP" sz="2000" dirty="0">
              <a:solidFill>
                <a:srgbClr val="212121"/>
              </a:solidFill>
              <a:latin typeface="游ゴシック" panose="020B0400000000000000" pitchFamily="50" charset="-128"/>
              <a:ea typeface="ＭＳ Ｐゴシック" panose="020B0600070205080204" pitchFamily="50" charset="-128"/>
            </a:endParaRPr>
          </a:p>
          <a:p>
            <a:r>
              <a:rPr lang="ja-JP" altLang="en-US" sz="2000" dirty="0">
                <a:solidFill>
                  <a:srgbClr val="212121"/>
                </a:solidFill>
                <a:latin typeface="游ゴシック" panose="020B0400000000000000" pitchFamily="50" charset="-128"/>
                <a:ea typeface="游ゴシック" panose="020B0400000000000000" pitchFamily="50" charset="-128"/>
              </a:rPr>
              <a:t>②ファイル数は１≦ｎ≦１００００とする</a:t>
            </a:r>
            <a:endParaRPr lang="en-US" altLang="ja-JP" sz="2000" dirty="0">
              <a:solidFill>
                <a:srgbClr val="212121"/>
              </a:solidFill>
              <a:latin typeface="游ゴシック" panose="020B0400000000000000" pitchFamily="50" charset="-128"/>
              <a:ea typeface="游ゴシック" panose="020B0400000000000000" pitchFamily="50" charset="-128"/>
            </a:endParaRPr>
          </a:p>
          <a:p>
            <a:endParaRPr lang="ja-JP" altLang="en-US" sz="2000" b="0" i="0" dirty="0">
              <a:solidFill>
                <a:srgbClr val="212121"/>
              </a:solidFill>
              <a:effectLst/>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997691690"/>
      </p:ext>
    </p:extLst>
  </p:cSld>
  <p:clrMapOvr>
    <a:masterClrMapping/>
  </p:clrMapOvr>
</p:sld>
</file>

<file path=ppt/theme/theme1.xml><?xml version="1.0" encoding="utf-8"?>
<a:theme xmlns:a="http://schemas.openxmlformats.org/drawingml/2006/main" name="テンプレート">
  <a:themeElements>
    <a:clrScheme name="モジュール">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HGゴシックE-TimesNewRoman">
      <a:majorFont>
        <a:latin typeface="Times New Roman"/>
        <a:ea typeface="HGゴシックE"/>
        <a:cs typeface=""/>
      </a:majorFont>
      <a:minorFont>
        <a:latin typeface="Times New Roman"/>
        <a:ea typeface="HGゴシック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dirty="0" smtClean="0"/>
        </a:defPPr>
      </a:lstStyle>
      <a:style>
        <a:lnRef idx="1">
          <a:schemeClr val="accent4"/>
        </a:lnRef>
        <a:fillRef idx="2">
          <a:schemeClr val="accent4"/>
        </a:fillRef>
        <a:effectRef idx="1">
          <a:schemeClr val="accent4"/>
        </a:effectRef>
        <a:fontRef idx="minor">
          <a:schemeClr val="dk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kumimoji="1" sz="2000" dirty="0" smtClean="0"/>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テンプレート</Template>
  <TotalTime>37119</TotalTime>
  <Words>382</Words>
  <Application>Microsoft Office PowerPoint</Application>
  <PresentationFormat>画面に合わせる (4:3)</PresentationFormat>
  <Paragraphs>114</Paragraphs>
  <Slides>14</Slides>
  <Notes>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HGゴシックE</vt:lpstr>
      <vt:lpstr>ＭＳ Ｐゴシック</vt:lpstr>
      <vt:lpstr>游ゴシック</vt:lpstr>
      <vt:lpstr>Arial</vt:lpstr>
      <vt:lpstr>Calibri</vt:lpstr>
      <vt:lpstr>Times New Roman</vt:lpstr>
      <vt:lpstr>テンプレート</vt:lpstr>
      <vt:lpstr>機械学習実習会</vt:lpstr>
      <vt:lpstr>はじめに：見失ってはいけないこと</vt:lpstr>
      <vt:lpstr>プログラムを作製する</vt:lpstr>
      <vt:lpstr>何を作るか</vt:lpstr>
      <vt:lpstr>①GC5000の測定データ抽出</vt:lpstr>
      <vt:lpstr>②SR5000(坂田さんのデータ)</vt:lpstr>
      <vt:lpstr>仕様を決める　設計図を書く</vt:lpstr>
      <vt:lpstr>ぼんやりと概要を描く</vt:lpstr>
      <vt:lpstr>必要な機能を整理・仮定</vt:lpstr>
      <vt:lpstr>データの中身</vt:lpstr>
      <vt:lpstr>①csvファイルを１行ずつ読み込む</vt:lpstr>
      <vt:lpstr>②リストから必要なデータを読み込む</vt:lpstr>
      <vt:lpstr>③出力用データをまとめる</vt:lpstr>
      <vt:lpstr>PowerPoint プレゼンテーション</vt:lpstr>
    </vt:vector>
  </TitlesOfParts>
  <Company>セントラル硝子株式会社</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IRRの特性改善検討</dc:title>
  <dc:creator>．</dc:creator>
  <cp:lastModifiedBy>Horie, Yuki (堀江 裕樹)</cp:lastModifiedBy>
  <cp:revision>3218</cp:revision>
  <cp:lastPrinted>2018-12-17T06:48:00Z</cp:lastPrinted>
  <dcterms:created xsi:type="dcterms:W3CDTF">2014-09-11T05:43:51Z</dcterms:created>
  <dcterms:modified xsi:type="dcterms:W3CDTF">2019-03-18T02:54:17Z</dcterms:modified>
</cp:coreProperties>
</file>