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861" r:id="rId3"/>
    <p:sldId id="895" r:id="rId4"/>
    <p:sldId id="862" r:id="rId5"/>
    <p:sldId id="863" r:id="rId6"/>
    <p:sldId id="877" r:id="rId7"/>
    <p:sldId id="878" r:id="rId8"/>
    <p:sldId id="864" r:id="rId9"/>
    <p:sldId id="289" r:id="rId10"/>
    <p:sldId id="302" r:id="rId11"/>
    <p:sldId id="295" r:id="rId12"/>
    <p:sldId id="866" r:id="rId13"/>
    <p:sldId id="867" r:id="rId14"/>
    <p:sldId id="384" r:id="rId15"/>
    <p:sldId id="363" r:id="rId16"/>
    <p:sldId id="406" r:id="rId17"/>
    <p:sldId id="290" r:id="rId18"/>
    <p:sldId id="287" r:id="rId19"/>
    <p:sldId id="865" r:id="rId20"/>
    <p:sldId id="868" r:id="rId21"/>
    <p:sldId id="871" r:id="rId22"/>
    <p:sldId id="888" r:id="rId23"/>
    <p:sldId id="869" r:id="rId24"/>
    <p:sldId id="870" r:id="rId25"/>
    <p:sldId id="872" r:id="rId26"/>
    <p:sldId id="873" r:id="rId27"/>
    <p:sldId id="874" r:id="rId28"/>
    <p:sldId id="875" r:id="rId29"/>
    <p:sldId id="879" r:id="rId30"/>
    <p:sldId id="890" r:id="rId31"/>
    <p:sldId id="881" r:id="rId32"/>
    <p:sldId id="880" r:id="rId33"/>
    <p:sldId id="884" r:id="rId34"/>
    <p:sldId id="892" r:id="rId35"/>
    <p:sldId id="885" r:id="rId36"/>
    <p:sldId id="876" r:id="rId37"/>
    <p:sldId id="417" r:id="rId38"/>
    <p:sldId id="882" r:id="rId39"/>
    <p:sldId id="883" r:id="rId40"/>
    <p:sldId id="889" r:id="rId41"/>
    <p:sldId id="886" r:id="rId42"/>
    <p:sldId id="887" r:id="rId43"/>
    <p:sldId id="893" r:id="rId4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85167" autoAdjust="0"/>
  </p:normalViewPr>
  <p:slideViewPr>
    <p:cSldViewPr>
      <p:cViewPr varScale="1">
        <p:scale>
          <a:sx n="68" d="100"/>
          <a:sy n="68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CC54-3FFF-4A8D-AA37-893979DC91AC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DD5D-D736-447A-9810-26FA9A6EFDB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9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09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0620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0620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235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８：１１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では、ここまで、これはディープラーニングではない。と述べてきましたが、ディープとはこのように間に中間層をいれ</a:t>
            </a:r>
            <a:endParaRPr kumimoji="1" lang="en-US" altLang="ja-JP" dirty="0"/>
          </a:p>
          <a:p>
            <a:r>
              <a:rPr kumimoji="1" lang="ja-JP" altLang="en-US" dirty="0"/>
              <a:t>階層が深いということになります。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階層を深くすることで、表現力が向上します。　</a:t>
            </a:r>
            <a:endParaRPr kumimoji="1" lang="en-US" altLang="ja-JP" dirty="0"/>
          </a:p>
          <a:p>
            <a:r>
              <a:rPr kumimoji="1" lang="ja-JP" altLang="en-US" dirty="0"/>
              <a:t>ちなみに、入力層で近い層では、丸や四角、直線などの簡単な特徴を抽出し、</a:t>
            </a:r>
            <a:endParaRPr kumimoji="1" lang="en-US" altLang="ja-JP" dirty="0"/>
          </a:p>
          <a:p>
            <a:r>
              <a:rPr kumimoji="1" lang="ja-JP" altLang="en-US" dirty="0"/>
              <a:t>次の層では丸や四角を組み合わせて、目や鼻をいった特徴を抽出していく</a:t>
            </a:r>
            <a:endParaRPr kumimoji="1" lang="en-US" altLang="ja-JP" dirty="0"/>
          </a:p>
          <a:p>
            <a:r>
              <a:rPr kumimoji="1" lang="ja-JP" altLang="en-US" dirty="0"/>
              <a:t>というように、入力に近い側ほど、より概念的な特徴を、出力に近づくほど具体的な特徴を抽出するように</a:t>
            </a:r>
            <a:endParaRPr kumimoji="1" lang="en-US" altLang="ja-JP" dirty="0"/>
          </a:p>
          <a:p>
            <a:r>
              <a:rPr kumimoji="1" lang="ja-JP" altLang="en-US" dirty="0"/>
              <a:t>自動で学習することが知られています。</a:t>
            </a:r>
            <a:endParaRPr kumimoji="1"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52601-D97D-4E0D-8D25-E6F0E1412BCC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62074"/>
          </a:xfrm>
        </p:spPr>
        <p:txBody>
          <a:bodyPr>
            <a:no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9512" y="692696"/>
            <a:ext cx="8784976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0070C0">
                  <a:alpha val="34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BEFB-FC10-4BDA-8933-C32D8D3C42E6}" type="datetimeFigureOut">
              <a:rPr kumimoji="1" lang="ja-JP" altLang="en-US" smtClean="0"/>
              <a:pPr/>
              <a:t>2019/7/1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iita.com/t-tkd3a/items/d5f52212e3b941bc36cf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s.sint.co.jp/aisia/blog/vol1-16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s.sint.co.jp/aisia/blog/vol1-16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s.sint.co.jp/aisia/blog/vol1-16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32.jpeg"/><Relationship Id="rId2" Type="http://schemas.openxmlformats.org/officeDocument/2006/relationships/image" Target="../media/image17.jpe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5U4NgVGAwg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XWm6w4E5q0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Viy6kyiqs" TargetMode="External"/><Relationship Id="rId2" Type="http://schemas.openxmlformats.org/officeDocument/2006/relationships/hyperlink" Target="https://www.youtube.com/watch?v=D5VN56jQMW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Aut32pR5PQA" TargetMode="External"/><Relationship Id="rId5" Type="http://schemas.openxmlformats.org/officeDocument/2006/relationships/hyperlink" Target="https://www.youtube.com/watch?v=gg0F5JjKmhA" TargetMode="External"/><Relationship Id="rId4" Type="http://schemas.openxmlformats.org/officeDocument/2006/relationships/hyperlink" Target="https://www.youtube.com/watch?v=AmUC4m6w1w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212" y="1043735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機械学習</a:t>
            </a:r>
            <a:r>
              <a:rPr kumimoji="1" lang="ja-JP" altLang="en-US" sz="3600" dirty="0"/>
              <a:t>実習会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２０１９．０６．１９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ディープラーニング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45728" y="4465662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5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6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13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14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15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16</a:t>
                      </a:r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17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19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23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24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25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26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27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29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33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34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35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36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37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39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40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45728" y="2432864"/>
          <a:ext cx="1778000" cy="171450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12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13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14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16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.17.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18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19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21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22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23</a:t>
                      </a:r>
                      <a:r>
                        <a:rPr lang="ja-JP" altLang="en-US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24</a:t>
                      </a:r>
                      <a:r>
                        <a:rPr lang="ja-JP" altLang="en-US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25</a:t>
                      </a:r>
                      <a:r>
                        <a:rPr lang="ja-JP" altLang="en-US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26</a:t>
                      </a:r>
                      <a:r>
                        <a:rPr lang="ja-JP" altLang="en-US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27</a:t>
                      </a:r>
                      <a:r>
                        <a:rPr lang="ja-JP" altLang="en-US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28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29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31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32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33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34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35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36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solidFill>
                            <a:srgbClr val="FF0000"/>
                          </a:solidFill>
                          <a:latin typeface="ＭＳ Ｐゴシック"/>
                        </a:rPr>
                        <a:t>37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38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39</a:t>
                      </a:r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1547500"/>
            <a:ext cx="5840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を</a:t>
            </a:r>
            <a:r>
              <a:rPr lang="en-US" altLang="ja-JP" dirty="0"/>
              <a:t>9</a:t>
            </a:r>
            <a:r>
              <a:rPr kumimoji="1" lang="ja-JP" altLang="en-US" dirty="0"/>
              <a:t>ピクセルにわけ、</a:t>
            </a:r>
            <a:r>
              <a:rPr lang="ja-JP" altLang="en-US" dirty="0"/>
              <a:t>黒なら１、空白なら０とする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71330" y="3131676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baseline="-25000" dirty="0"/>
              <a:t>1</a:t>
            </a:r>
            <a:r>
              <a:rPr lang="en-US" altLang="ja-JP" dirty="0"/>
              <a:t>..p</a:t>
            </a:r>
            <a:r>
              <a:rPr lang="en-US" altLang="ja-JP" baseline="-25000" dirty="0"/>
              <a:t>22</a:t>
            </a:r>
            <a:r>
              <a:rPr lang="en-US" altLang="ja-JP" dirty="0"/>
              <a:t>=0, </a:t>
            </a:r>
            <a:r>
              <a:rPr lang="en-US" altLang="ja-JP" dirty="0">
                <a:solidFill>
                  <a:srgbClr val="FF0000"/>
                </a:solidFill>
              </a:rPr>
              <a:t>p</a:t>
            </a:r>
            <a:r>
              <a:rPr lang="en-US" altLang="ja-JP" baseline="-25000" dirty="0">
                <a:solidFill>
                  <a:srgbClr val="FF0000"/>
                </a:solidFill>
              </a:rPr>
              <a:t>23</a:t>
            </a:r>
            <a:r>
              <a:rPr lang="en-US" altLang="ja-JP" dirty="0">
                <a:solidFill>
                  <a:srgbClr val="FF0000"/>
                </a:solidFill>
              </a:rPr>
              <a:t>=1 … p</a:t>
            </a:r>
            <a:r>
              <a:rPr lang="en-US" altLang="ja-JP" baseline="-25000" dirty="0">
                <a:solidFill>
                  <a:srgbClr val="FF0000"/>
                </a:solidFill>
              </a:rPr>
              <a:t>27</a:t>
            </a:r>
            <a:r>
              <a:rPr lang="en-US" altLang="ja-JP" dirty="0">
                <a:solidFill>
                  <a:srgbClr val="FF0000"/>
                </a:solidFill>
              </a:rPr>
              <a:t>=1</a:t>
            </a:r>
            <a:r>
              <a:rPr lang="en-US" altLang="ja-JP" dirty="0"/>
              <a:t>,… </a:t>
            </a:r>
            <a:r>
              <a:rPr lang="en-US" altLang="ja-JP" dirty="0">
                <a:solidFill>
                  <a:srgbClr val="FF0000"/>
                </a:solidFill>
              </a:rPr>
              <a:t>p</a:t>
            </a:r>
            <a:r>
              <a:rPr lang="en-US" altLang="ja-JP" baseline="-25000" dirty="0">
                <a:solidFill>
                  <a:srgbClr val="FF0000"/>
                </a:solidFill>
              </a:rPr>
              <a:t>33</a:t>
            </a:r>
            <a:r>
              <a:rPr lang="en-US" altLang="ja-JP" dirty="0">
                <a:solidFill>
                  <a:srgbClr val="FF0000"/>
                </a:solidFill>
              </a:rPr>
              <a:t>=1, p</a:t>
            </a:r>
            <a:r>
              <a:rPr lang="en-US" altLang="ja-JP" baseline="-25000" dirty="0">
                <a:solidFill>
                  <a:srgbClr val="FF0000"/>
                </a:solidFill>
              </a:rPr>
              <a:t>37</a:t>
            </a:r>
            <a:r>
              <a:rPr lang="en-US" altLang="ja-JP" dirty="0">
                <a:solidFill>
                  <a:srgbClr val="FF0000"/>
                </a:solidFill>
              </a:rPr>
              <a:t>=1,</a:t>
            </a:r>
            <a:r>
              <a:rPr lang="en-US" altLang="ja-JP" dirty="0"/>
              <a:t>…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p</a:t>
            </a:r>
            <a:r>
              <a:rPr lang="en-US" altLang="ja-JP" baseline="-25000" dirty="0"/>
              <a:t>99</a:t>
            </a:r>
            <a:r>
              <a:rPr lang="en-US" altLang="ja-JP" dirty="0"/>
              <a:t>=0, p</a:t>
            </a:r>
            <a:r>
              <a:rPr lang="en-US" altLang="ja-JP" baseline="-25000" dirty="0"/>
              <a:t>100</a:t>
            </a:r>
            <a:r>
              <a:rPr lang="en-US" altLang="ja-JP" dirty="0"/>
              <a:t>=0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1330" y="5219908"/>
            <a:ext cx="61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baseline="-25000" dirty="0"/>
              <a:t>1</a:t>
            </a:r>
            <a:r>
              <a:rPr lang="en-US" altLang="ja-JP" dirty="0"/>
              <a:t>=0,…</a:t>
            </a:r>
            <a:r>
              <a:rPr lang="en-US" altLang="ja-JP" dirty="0">
                <a:solidFill>
                  <a:srgbClr val="FF0000"/>
                </a:solidFill>
              </a:rPr>
              <a:t>p</a:t>
            </a:r>
            <a:r>
              <a:rPr lang="en-US" altLang="ja-JP" baseline="-25000" dirty="0">
                <a:solidFill>
                  <a:srgbClr val="FF0000"/>
                </a:solidFill>
              </a:rPr>
              <a:t>5</a:t>
            </a:r>
            <a:r>
              <a:rPr lang="en-US" altLang="ja-JP" dirty="0">
                <a:solidFill>
                  <a:srgbClr val="FF0000"/>
                </a:solidFill>
              </a:rPr>
              <a:t>=1,p</a:t>
            </a:r>
            <a:r>
              <a:rPr lang="en-US" altLang="ja-JP" baseline="-25000" dirty="0">
                <a:solidFill>
                  <a:srgbClr val="FF0000"/>
                </a:solidFill>
              </a:rPr>
              <a:t>6</a:t>
            </a:r>
            <a:r>
              <a:rPr lang="en-US" altLang="ja-JP" dirty="0">
                <a:solidFill>
                  <a:srgbClr val="FF0000"/>
                </a:solidFill>
              </a:rPr>
              <a:t>=1</a:t>
            </a:r>
            <a:r>
              <a:rPr lang="en-US" altLang="ja-JP" dirty="0"/>
              <a:t>,p</a:t>
            </a:r>
            <a:r>
              <a:rPr lang="en-US" altLang="ja-JP" baseline="-25000" dirty="0"/>
              <a:t>11</a:t>
            </a:r>
            <a:r>
              <a:rPr lang="en-US" altLang="ja-JP" dirty="0"/>
              <a:t>...p</a:t>
            </a:r>
            <a:r>
              <a:rPr lang="en-US" altLang="ja-JP" baseline="-25000" dirty="0"/>
              <a:t>14</a:t>
            </a:r>
            <a:r>
              <a:rPr lang="en-US" altLang="ja-JP" dirty="0"/>
              <a:t>=0,</a:t>
            </a:r>
            <a:r>
              <a:rPr lang="en-US" altLang="ja-JP" dirty="0">
                <a:solidFill>
                  <a:srgbClr val="FF0000"/>
                </a:solidFill>
              </a:rPr>
              <a:t>p</a:t>
            </a:r>
            <a:r>
              <a:rPr lang="en-US" altLang="ja-JP" baseline="-25000" dirty="0">
                <a:solidFill>
                  <a:srgbClr val="FF0000"/>
                </a:solidFill>
              </a:rPr>
              <a:t>15</a:t>
            </a:r>
            <a:r>
              <a:rPr lang="en-US" altLang="ja-JP" dirty="0">
                <a:solidFill>
                  <a:srgbClr val="FF0000"/>
                </a:solidFill>
              </a:rPr>
              <a:t>=1,p</a:t>
            </a:r>
            <a:r>
              <a:rPr lang="en-US" altLang="ja-JP" baseline="-25000" dirty="0">
                <a:solidFill>
                  <a:srgbClr val="FF0000"/>
                </a:solidFill>
              </a:rPr>
              <a:t>16</a:t>
            </a:r>
            <a:r>
              <a:rPr lang="en-US" altLang="ja-JP" dirty="0">
                <a:solidFill>
                  <a:srgbClr val="FF0000"/>
                </a:solidFill>
              </a:rPr>
              <a:t>=1</a:t>
            </a:r>
            <a:r>
              <a:rPr lang="en-US" altLang="ja-JP" dirty="0"/>
              <a:t>,p</a:t>
            </a:r>
            <a:r>
              <a:rPr lang="en-US" altLang="ja-JP" baseline="-25000" dirty="0"/>
              <a:t>17</a:t>
            </a:r>
            <a:r>
              <a:rPr lang="en-US" altLang="ja-JP" dirty="0"/>
              <a:t>=0,…, p</a:t>
            </a:r>
            <a:r>
              <a:rPr lang="en-US" altLang="ja-JP" baseline="-25000" dirty="0"/>
              <a:t>100</a:t>
            </a:r>
            <a:r>
              <a:rPr lang="en-US" altLang="ja-JP" dirty="0"/>
              <a:t>=0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>
          <a:xfrm>
            <a:off x="2339752" y="2492896"/>
            <a:ext cx="432048" cy="16561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>
            <a:off x="2339752" y="4581128"/>
            <a:ext cx="432048" cy="16561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31640" y="836712"/>
            <a:ext cx="626469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手書きの０と１を見分けたい！！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ディープラーニング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82373"/>
              </p:ext>
            </p:extLst>
          </p:nvPr>
        </p:nvGraphicFramePr>
        <p:xfrm>
          <a:off x="345728" y="4249638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24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ＭＳ Ｐゴシック"/>
                        </a:rPr>
                        <a:t>56</a:t>
                      </a:r>
                      <a:endParaRPr lang="ja-JP" alt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58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483768" y="1484784"/>
            <a:ext cx="5032147" cy="2952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＊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真ん中のピクセル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56</a:t>
            </a:r>
            <a:r>
              <a:rPr lang="ja-JP" altLang="en-US" dirty="0"/>
              <a:t>が黒いとき</a:t>
            </a:r>
            <a:endParaRPr lang="en-US" altLang="ja-JP" dirty="0"/>
          </a:p>
          <a:p>
            <a:r>
              <a:rPr lang="ja-JP" altLang="en-US" dirty="0"/>
              <a:t>　０の可能性は少ない　（</a:t>
            </a:r>
            <a:r>
              <a:rPr lang="ja-JP" altLang="en-US" dirty="0">
                <a:solidFill>
                  <a:srgbClr val="FF0000"/>
                </a:solidFill>
              </a:rPr>
              <a:t>マイナス</a:t>
            </a:r>
            <a:r>
              <a:rPr lang="ja-JP" altLang="en-US" dirty="0"/>
              <a:t>の点数）</a:t>
            </a:r>
            <a:endParaRPr lang="en-US" altLang="ja-JP" dirty="0"/>
          </a:p>
          <a:p>
            <a:r>
              <a:rPr lang="ja-JP" altLang="en-US" dirty="0"/>
              <a:t>　１の可能性が高い　　（</a:t>
            </a:r>
            <a:r>
              <a:rPr lang="ja-JP" altLang="en-US" dirty="0">
                <a:solidFill>
                  <a:srgbClr val="0070C0"/>
                </a:solidFill>
              </a:rPr>
              <a:t>プラス</a:t>
            </a:r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ja-JP" altLang="en-US" dirty="0"/>
              <a:t>の点数）</a:t>
            </a:r>
            <a:endParaRPr lang="en-US" altLang="ja-JP" dirty="0"/>
          </a:p>
          <a:p>
            <a:endParaRPr lang="en-US" altLang="ja-JP" baseline="-25000" dirty="0"/>
          </a:p>
          <a:p>
            <a:r>
              <a:rPr lang="ja-JP" altLang="en-US" dirty="0"/>
              <a:t>＊</a:t>
            </a:r>
            <a:r>
              <a:rPr lang="ja-JP" altLang="en-US" b="1" dirty="0">
                <a:solidFill>
                  <a:srgbClr val="7030A0"/>
                </a:solidFill>
              </a:rPr>
              <a:t>中央右のピクセル</a:t>
            </a:r>
            <a:r>
              <a:rPr lang="en-US" altLang="ja-JP" b="1" dirty="0">
                <a:solidFill>
                  <a:srgbClr val="7030A0"/>
                </a:solidFill>
              </a:rPr>
              <a:t>58</a:t>
            </a:r>
            <a:r>
              <a:rPr lang="ja-JP" altLang="en-US" dirty="0"/>
              <a:t>が黒いとき</a:t>
            </a:r>
            <a:endParaRPr lang="en-US" altLang="ja-JP" dirty="0"/>
          </a:p>
          <a:p>
            <a:r>
              <a:rPr lang="ja-JP" altLang="en-US" dirty="0"/>
              <a:t>　０の可能性が高い　　（</a:t>
            </a:r>
            <a:r>
              <a:rPr lang="ja-JP" altLang="en-US" dirty="0">
                <a:solidFill>
                  <a:srgbClr val="0070C0"/>
                </a:solidFill>
              </a:rPr>
              <a:t>プラス</a:t>
            </a:r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ja-JP" altLang="en-US" dirty="0"/>
              <a:t>の点数）</a:t>
            </a:r>
            <a:endParaRPr lang="en-US" altLang="ja-JP" dirty="0"/>
          </a:p>
          <a:p>
            <a:r>
              <a:rPr lang="ja-JP" altLang="en-US" dirty="0"/>
              <a:t>　１の可能性は少ない　（</a:t>
            </a:r>
            <a:r>
              <a:rPr lang="ja-JP" altLang="en-US" dirty="0">
                <a:solidFill>
                  <a:srgbClr val="FF0000"/>
                </a:solidFill>
              </a:rPr>
              <a:t>マイナス</a:t>
            </a:r>
            <a:r>
              <a:rPr lang="ja-JP" altLang="en-US" dirty="0"/>
              <a:t>の点数）</a:t>
            </a:r>
            <a:endParaRPr lang="en-US" altLang="ja-JP" dirty="0"/>
          </a:p>
          <a:p>
            <a:endParaRPr lang="en-US" altLang="ja-JP" baseline="30000" dirty="0"/>
          </a:p>
          <a:p>
            <a:r>
              <a:rPr lang="ja-JP" altLang="en-US" dirty="0"/>
              <a:t>＊</a:t>
            </a:r>
            <a:r>
              <a:rPr lang="ja-JP" altLang="en-US" b="1" dirty="0">
                <a:solidFill>
                  <a:srgbClr val="00B050"/>
                </a:solidFill>
              </a:rPr>
              <a:t>左上のピクセル１</a:t>
            </a:r>
            <a:r>
              <a:rPr lang="ja-JP" altLang="en-US" dirty="0"/>
              <a:t>から推測できる情報はない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画像の端に意味のあるデータはない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</a:t>
            </a:r>
            <a:r>
              <a:rPr lang="ja-JP" altLang="en-US" dirty="0"/>
              <a:t>０と１、どちらも点数は０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6204"/>
              </p:ext>
            </p:extLst>
          </p:nvPr>
        </p:nvGraphicFramePr>
        <p:xfrm>
          <a:off x="2483768" y="4554125"/>
          <a:ext cx="5832648" cy="215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ピクセル</a:t>
                      </a:r>
                      <a:r>
                        <a:rPr kumimoji="1" lang="en-US" altLang="ja-JP" sz="1600" dirty="0"/>
                        <a:t> (p)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点数（重み付け、</a:t>
                      </a:r>
                      <a:r>
                        <a:rPr kumimoji="1" lang="en-US" altLang="ja-JP" sz="1600" dirty="0"/>
                        <a:t>weight)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数字の０、</a:t>
                      </a:r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数字の１</a:t>
                      </a:r>
                      <a:r>
                        <a:rPr kumimoji="1" lang="en-US" altLang="ja-JP" sz="1600" dirty="0"/>
                        <a:t>,w(1)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423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58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55576" y="836712"/>
            <a:ext cx="799288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１００個のピクセル</a:t>
            </a:r>
            <a:r>
              <a:rPr lang="ja-JP" altLang="en-US" sz="2400" b="1" dirty="0"/>
              <a:t>からどんな情報が得られるか？</a:t>
            </a:r>
            <a:endParaRPr kumimoji="1" lang="en-US" altLang="ja-JP" sz="2400" b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00469"/>
              </p:ext>
            </p:extLst>
          </p:nvPr>
        </p:nvGraphicFramePr>
        <p:xfrm>
          <a:off x="345728" y="1873374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1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24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ＭＳ Ｐゴシック"/>
                        </a:rPr>
                        <a:t>56</a:t>
                      </a:r>
                      <a:endParaRPr lang="ja-JP" alt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58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ディープラーニング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345728" y="4249638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ＭＳ Ｐゴシック"/>
                        </a:rPr>
                        <a:t>56</a:t>
                      </a:r>
                      <a:endParaRPr lang="ja-JP" alt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58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55576" y="836712"/>
            <a:ext cx="799288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１００個のピクセル</a:t>
            </a:r>
            <a:r>
              <a:rPr lang="ja-JP" altLang="en-US" sz="2400" b="1" dirty="0"/>
              <a:t>からどんな情報が得られるか？</a:t>
            </a:r>
            <a:endParaRPr kumimoji="1" lang="en-US" altLang="ja-JP" sz="2400" b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345728" y="1873374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1</a:t>
                      </a:r>
                      <a:endParaRPr lang="ja-JP" altLang="en-US" sz="1100" b="1" i="0" u="none" strike="noStrike" dirty="0">
                        <a:solidFill>
                          <a:schemeClr val="bg1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1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ＭＳ Ｐゴシック"/>
                        </a:rPr>
                        <a:t>56</a:t>
                      </a:r>
                      <a:endParaRPr lang="ja-JP" altLang="en-US" sz="11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chemeClr val="bg1"/>
                          </a:solidFill>
                          <a:latin typeface="ＭＳ Ｐゴシック"/>
                        </a:rPr>
                        <a:t>58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841239-09A7-4608-96A7-965EC61F8606}"/>
              </a:ext>
            </a:extLst>
          </p:cNvPr>
          <p:cNvSpPr txBox="1"/>
          <p:nvPr/>
        </p:nvSpPr>
        <p:spPr>
          <a:xfrm>
            <a:off x="2329835" y="1673805"/>
            <a:ext cx="64684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に対する重みづけ</a:t>
            </a:r>
            <a:r>
              <a:rPr lang="ja-JP" altLang="en-US" sz="2000" dirty="0"/>
              <a:t>（その画像が「</a:t>
            </a:r>
            <a:r>
              <a:rPr lang="en-US" altLang="ja-JP" sz="2000" dirty="0"/>
              <a:t>0</a:t>
            </a:r>
            <a:r>
              <a:rPr lang="ja-JP" altLang="en-US" sz="2000" dirty="0"/>
              <a:t>」らしいか）</a:t>
            </a:r>
            <a:endParaRPr kumimoji="1" lang="en-US" altLang="ja-JP" sz="2000" dirty="0"/>
          </a:p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に対する重みづけ</a:t>
            </a:r>
            <a:r>
              <a:rPr lang="ja-JP" altLang="en-US" sz="2000" dirty="0"/>
              <a:t>（その画像が「</a:t>
            </a:r>
            <a:r>
              <a:rPr lang="en-US" altLang="ja-JP" sz="2000" dirty="0"/>
              <a:t>1</a:t>
            </a:r>
            <a:r>
              <a:rPr lang="ja-JP" altLang="en-US" sz="2000" dirty="0"/>
              <a:t>」らしいか）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を全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ピクセルについてコンピュータに学習させよう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en-US" altLang="ja-JP" sz="2000" b="1" dirty="0">
                <a:solidFill>
                  <a:srgbClr val="00B050"/>
                </a:solidFill>
              </a:rPr>
              <a:t>100</a:t>
            </a:r>
            <a:r>
              <a:rPr lang="ja-JP" altLang="en-US" sz="2000" b="1" dirty="0">
                <a:solidFill>
                  <a:srgbClr val="00B050"/>
                </a:solidFill>
              </a:rPr>
              <a:t>ピクセルの重みづけデータ</a:t>
            </a:r>
            <a:r>
              <a:rPr lang="ja-JP" altLang="en-US" sz="2000" dirty="0"/>
              <a:t>を基に</a:t>
            </a:r>
            <a:endParaRPr lang="en-US" altLang="ja-JP" sz="2000" dirty="0"/>
          </a:p>
          <a:p>
            <a:r>
              <a:rPr lang="ja-JP" altLang="en-US" sz="2000" dirty="0"/>
              <a:t>学習時に使っていない画像も分類できる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026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D1323-9B7D-4952-8EC7-E96DBBC2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９ピクセルの場合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F9CC8DD-B065-486A-8246-8DDD9DE9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47432"/>
              </p:ext>
            </p:extLst>
          </p:nvPr>
        </p:nvGraphicFramePr>
        <p:xfrm>
          <a:off x="621668" y="2714870"/>
          <a:ext cx="1028700" cy="71437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9034902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5008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8973458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769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850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3441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D2F252B-566A-43ED-9DFA-F38948AC4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28695"/>
              </p:ext>
            </p:extLst>
          </p:nvPr>
        </p:nvGraphicFramePr>
        <p:xfrm>
          <a:off x="621668" y="4377865"/>
          <a:ext cx="1028700" cy="714375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1000709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4745072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275887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410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778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412994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AAC14E0-15F3-4344-8DA7-73FE4C122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54517"/>
              </p:ext>
            </p:extLst>
          </p:nvPr>
        </p:nvGraphicFramePr>
        <p:xfrm>
          <a:off x="1991112" y="1902590"/>
          <a:ext cx="6822250" cy="3596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4102">
                  <a:extLst>
                    <a:ext uri="{9D8B030D-6E8A-4147-A177-3AD203B41FA5}">
                      <a16:colId xmlns:a16="http://schemas.microsoft.com/office/drawing/2014/main" val="111381356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らしさ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らしさ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このマスが黒ければ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0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」「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」どちらもありうる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#7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#8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」「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」どちらもありうる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#9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0</a:t>
                      </a:r>
                      <a:r>
                        <a:rPr kumimoji="1" lang="ja-JP" altLang="en-US" sz="1600" dirty="0"/>
                        <a:t>」だろう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820B1-5501-413C-9403-C62899B9D043}"/>
              </a:ext>
            </a:extLst>
          </p:cNvPr>
          <p:cNvSpPr txBox="1"/>
          <p:nvPr/>
        </p:nvSpPr>
        <p:spPr>
          <a:xfrm>
            <a:off x="3791312" y="1070055"/>
            <a:ext cx="206659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0</a:t>
            </a:r>
            <a:r>
              <a:rPr lang="ja-JP" altLang="en-US" sz="2400" dirty="0"/>
              <a:t>と</a:t>
            </a:r>
            <a:r>
              <a:rPr lang="en-US" altLang="ja-JP" sz="2400" dirty="0"/>
              <a:t>1</a:t>
            </a:r>
            <a:r>
              <a:rPr lang="ja-JP" altLang="en-US" sz="2400" dirty="0" err="1"/>
              <a:t>の識</a:t>
            </a:r>
            <a:r>
              <a:rPr lang="ja-JP" altLang="en-US" sz="2400" dirty="0"/>
              <a:t>別表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92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ディープラーニング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95536" y="1628800"/>
          <a:ext cx="2232248" cy="4693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99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563888" y="1628800"/>
          <a:ext cx="1440160" cy="4693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x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99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3563888" y="836712"/>
          <a:ext cx="631730" cy="643440"/>
        </p:xfrm>
        <a:graphic>
          <a:graphicData uri="http://schemas.openxmlformats.org/drawingml/2006/table">
            <a:tbl>
              <a:tblPr/>
              <a:tblGrid>
                <a:gridCol w="6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3384" marR="3384" marT="33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67544" y="1023119"/>
            <a:ext cx="206659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0</a:t>
            </a:r>
            <a:r>
              <a:rPr lang="ja-JP" altLang="en-US" sz="2400" dirty="0"/>
              <a:t>と</a:t>
            </a:r>
            <a:r>
              <a:rPr lang="en-US" altLang="ja-JP" sz="2400" dirty="0"/>
              <a:t>1</a:t>
            </a:r>
            <a:r>
              <a:rPr lang="ja-JP" altLang="en-US" sz="2400" dirty="0" err="1"/>
              <a:t>の識</a:t>
            </a:r>
            <a:r>
              <a:rPr lang="ja-JP" altLang="en-US" sz="2400" dirty="0"/>
              <a:t>別表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297516" y="9807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未知の画像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0972" y="3421762"/>
            <a:ext cx="740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/>
              <a:t>×</a:t>
            </a:r>
            <a:endParaRPr kumimoji="1" lang="ja-JP" altLang="en-US" sz="5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300193" y="1628800"/>
          <a:ext cx="2448271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w(0)*x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w(1)*x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99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合計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-2.2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11.2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207005" y="342900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/>
              <a:t>＝</a:t>
            </a:r>
            <a:endParaRPr kumimoji="1" lang="ja-JP" altLang="en-US" sz="5400" dirty="0"/>
          </a:p>
        </p:txBody>
      </p:sp>
      <p:sp>
        <p:nvSpPr>
          <p:cNvPr id="12" name="角丸四角形 11"/>
          <p:cNvSpPr/>
          <p:nvPr/>
        </p:nvSpPr>
        <p:spPr>
          <a:xfrm>
            <a:off x="7092280" y="1988840"/>
            <a:ext cx="648072" cy="4320480"/>
          </a:xfrm>
          <a:prstGeom prst="round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7956376" y="1988840"/>
            <a:ext cx="648072" cy="4320480"/>
          </a:xfrm>
          <a:prstGeom prst="round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機械学習のイメージ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216025" y="2047448"/>
          <a:ext cx="2160240" cy="4693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98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99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831977" y="2047448"/>
          <a:ext cx="2160240" cy="4693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98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99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447929" y="2047448"/>
          <a:ext cx="2160240" cy="4693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98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99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8063880" y="2047448"/>
          <a:ext cx="2160240" cy="4693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w(0)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w(1)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…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98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99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-0.1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56423" y="908720"/>
            <a:ext cx="839204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/>
              <a:t>数千回繰り返し、正確な予測ができるパラメータ（識別表）を自動探索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608" y="14656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1st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2354" y="14656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2nd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65295" y="146562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3rd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59306" y="146562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4th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835696" y="1783269"/>
            <a:ext cx="1800200" cy="1368152"/>
            <a:chOff x="1907704" y="1340768"/>
            <a:chExt cx="1800200" cy="1368152"/>
          </a:xfrm>
        </p:grpSpPr>
        <p:sp>
          <p:nvSpPr>
            <p:cNvPr id="6" name="下カーブ矢印 5"/>
            <p:cNvSpPr/>
            <p:nvPr/>
          </p:nvSpPr>
          <p:spPr>
            <a:xfrm>
              <a:off x="1907704" y="1617360"/>
              <a:ext cx="1800200" cy="1091560"/>
            </a:xfrm>
            <a:prstGeom prst="curved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C:\Users\1310202\Desktop\2014年度\002_自己研修\ディープラーニング\画像類\computer商用フリー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1340768"/>
              <a:ext cx="720080" cy="621728"/>
            </a:xfrm>
            <a:prstGeom prst="rect">
              <a:avLst/>
            </a:prstGeom>
            <a:noFill/>
          </p:spPr>
        </p:pic>
      </p:grpSp>
      <p:grpSp>
        <p:nvGrpSpPr>
          <p:cNvPr id="17" name="グループ化 16"/>
          <p:cNvGrpSpPr/>
          <p:nvPr/>
        </p:nvGrpSpPr>
        <p:grpSpPr>
          <a:xfrm>
            <a:off x="4572000" y="1783269"/>
            <a:ext cx="1800200" cy="1368152"/>
            <a:chOff x="1907704" y="1340768"/>
            <a:chExt cx="1800200" cy="1368152"/>
          </a:xfrm>
        </p:grpSpPr>
        <p:sp>
          <p:nvSpPr>
            <p:cNvPr id="18" name="下カーブ矢印 17"/>
            <p:cNvSpPr/>
            <p:nvPr/>
          </p:nvSpPr>
          <p:spPr>
            <a:xfrm>
              <a:off x="1907704" y="1617360"/>
              <a:ext cx="1800200" cy="1091560"/>
            </a:xfrm>
            <a:prstGeom prst="curved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pic>
          <p:nvPicPr>
            <p:cNvPr id="19" name="Picture 2" descr="C:\Users\1310202\Desktop\2014年度\002_自己研修\ディープラーニング\画像類\computer商用フリー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1340768"/>
              <a:ext cx="720080" cy="621728"/>
            </a:xfrm>
            <a:prstGeom prst="rect">
              <a:avLst/>
            </a:prstGeom>
            <a:noFill/>
          </p:spPr>
        </p:pic>
      </p:grpSp>
      <p:grpSp>
        <p:nvGrpSpPr>
          <p:cNvPr id="20" name="グループ化 19"/>
          <p:cNvGrpSpPr/>
          <p:nvPr/>
        </p:nvGrpSpPr>
        <p:grpSpPr>
          <a:xfrm>
            <a:off x="7164288" y="1783269"/>
            <a:ext cx="1800200" cy="1368152"/>
            <a:chOff x="1907704" y="1340768"/>
            <a:chExt cx="1800200" cy="1368152"/>
          </a:xfrm>
        </p:grpSpPr>
        <p:sp>
          <p:nvSpPr>
            <p:cNvPr id="21" name="下カーブ矢印 20"/>
            <p:cNvSpPr/>
            <p:nvPr/>
          </p:nvSpPr>
          <p:spPr>
            <a:xfrm>
              <a:off x="1907704" y="1617360"/>
              <a:ext cx="1800200" cy="1091560"/>
            </a:xfrm>
            <a:prstGeom prst="curved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pic>
          <p:nvPicPr>
            <p:cNvPr id="22" name="Picture 2" descr="C:\Users\1310202\Desktop\2014年度\002_自己研修\ディープラーニング\画像類\computer商用フリー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1340768"/>
              <a:ext cx="720080" cy="62172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1400175"/>
            <a:ext cx="66389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学習済みのモデル（重み付けの点数）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59632" y="5425479"/>
            <a:ext cx="331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https://www.tensorflow.org/</a:t>
            </a:r>
            <a:endParaRPr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ディープラーニング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756699" y="1340768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756699" y="1772816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2756699" y="2204864"/>
            <a:ext cx="360040" cy="3600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2756699" y="2636912"/>
            <a:ext cx="360040" cy="3600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2756699" y="3068960"/>
            <a:ext cx="360040" cy="3600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2756699" y="3501008"/>
            <a:ext cx="360040" cy="3600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756699" y="3933056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2936719" y="4283804"/>
            <a:ext cx="0" cy="7107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5739229" y="1619508"/>
            <a:ext cx="1080120" cy="10801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-2.2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5739229" y="4571836"/>
            <a:ext cx="1080120" cy="10801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11.2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27504" y="138228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27504" y="181433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7504" y="224638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27504" y="267843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27504" y="3110481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27504" y="354252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27504" y="397457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7</a:t>
            </a:r>
            <a:endParaRPr kumimoji="1" lang="ja-JP" altLang="en-US" sz="1200" dirty="0"/>
          </a:p>
        </p:txBody>
      </p:sp>
      <p:sp>
        <p:nvSpPr>
          <p:cNvPr id="42" name="円/楕円 41"/>
          <p:cNvSpPr/>
          <p:nvPr/>
        </p:nvSpPr>
        <p:spPr>
          <a:xfrm>
            <a:off x="2756699" y="4903565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2756699" y="5335613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2756699" y="5767661"/>
            <a:ext cx="360040" cy="3600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727504" y="494508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98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27504" y="5377134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99</a:t>
            </a:r>
            <a:endParaRPr kumimoji="1" lang="ja-JP" altLang="en-US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27504" y="580918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ピクセル</a:t>
            </a:r>
            <a:r>
              <a:rPr lang="en-US" altLang="ja-JP" sz="1200" dirty="0"/>
              <a:t>100</a:t>
            </a:r>
            <a:endParaRPr kumimoji="1" lang="ja-JP" altLang="en-US" sz="1200" dirty="0"/>
          </a:p>
        </p:txBody>
      </p:sp>
      <p:cxnSp>
        <p:nvCxnSpPr>
          <p:cNvPr id="49" name="直線コネクタ 48"/>
          <p:cNvCxnSpPr>
            <a:stCxn id="3" idx="6"/>
            <a:endCxn id="29" idx="2"/>
          </p:cNvCxnSpPr>
          <p:nvPr/>
        </p:nvCxnSpPr>
        <p:spPr>
          <a:xfrm>
            <a:off x="3116739" y="1520788"/>
            <a:ext cx="2622490" cy="63878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" idx="6"/>
            <a:endCxn id="30" idx="2"/>
          </p:cNvCxnSpPr>
          <p:nvPr/>
        </p:nvCxnSpPr>
        <p:spPr>
          <a:xfrm>
            <a:off x="3116739" y="1520788"/>
            <a:ext cx="2622490" cy="3591108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/>
          <p:cNvGrpSpPr/>
          <p:nvPr/>
        </p:nvGrpSpPr>
        <p:grpSpPr>
          <a:xfrm>
            <a:off x="3116739" y="2231576"/>
            <a:ext cx="2622490" cy="2952328"/>
            <a:chOff x="1979712" y="1871536"/>
            <a:chExt cx="2622490" cy="2952328"/>
          </a:xfrm>
        </p:grpSpPr>
        <p:cxnSp>
          <p:nvCxnSpPr>
            <p:cNvPr id="58" name="直線コネクタ 57"/>
            <p:cNvCxnSpPr>
              <a:stCxn id="15" idx="6"/>
              <a:endCxn id="29" idx="2"/>
            </p:cNvCxnSpPr>
            <p:nvPr/>
          </p:nvCxnSpPr>
          <p:spPr>
            <a:xfrm flipV="1">
              <a:off x="1979712" y="1871536"/>
              <a:ext cx="2622490" cy="65736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15" idx="6"/>
              <a:endCxn id="30" idx="2"/>
            </p:cNvCxnSpPr>
            <p:nvPr/>
          </p:nvCxnSpPr>
          <p:spPr>
            <a:xfrm>
              <a:off x="1979712" y="2528900"/>
              <a:ext cx="2622490" cy="2294964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/>
          <p:cNvGrpSpPr/>
          <p:nvPr/>
        </p:nvGrpSpPr>
        <p:grpSpPr>
          <a:xfrm>
            <a:off x="3116739" y="2231576"/>
            <a:ext cx="2622490" cy="2952328"/>
            <a:chOff x="1979712" y="1871536"/>
            <a:chExt cx="2622490" cy="2952328"/>
          </a:xfrm>
        </p:grpSpPr>
        <p:cxnSp>
          <p:nvCxnSpPr>
            <p:cNvPr id="67" name="直線コネクタ 66"/>
            <p:cNvCxnSpPr>
              <a:stCxn id="17" idx="6"/>
              <a:endCxn id="29" idx="2"/>
            </p:cNvCxnSpPr>
            <p:nvPr/>
          </p:nvCxnSpPr>
          <p:spPr>
            <a:xfrm flipV="1">
              <a:off x="1979712" y="1871536"/>
              <a:ext cx="2622490" cy="152146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17" idx="6"/>
              <a:endCxn id="30" idx="2"/>
            </p:cNvCxnSpPr>
            <p:nvPr/>
          </p:nvCxnSpPr>
          <p:spPr>
            <a:xfrm>
              <a:off x="1979712" y="3392996"/>
              <a:ext cx="2622490" cy="1430868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/>
          <p:cNvSpPr txBox="1"/>
          <p:nvPr/>
        </p:nvSpPr>
        <p:spPr>
          <a:xfrm>
            <a:off x="5855077" y="2771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「０」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855077" y="5723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「１」</a:t>
            </a:r>
            <a:endParaRPr kumimoji="1" lang="ja-JP" altLang="en-US" dirty="0"/>
          </a:p>
        </p:txBody>
      </p:sp>
      <p:cxnSp>
        <p:nvCxnSpPr>
          <p:cNvPr id="83" name="直線コネクタ 82"/>
          <p:cNvCxnSpPr>
            <a:stCxn id="44" idx="6"/>
            <a:endCxn id="29" idx="2"/>
          </p:cNvCxnSpPr>
          <p:nvPr/>
        </p:nvCxnSpPr>
        <p:spPr>
          <a:xfrm flipV="1">
            <a:off x="3116739" y="2159568"/>
            <a:ext cx="2622490" cy="37881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4" idx="6"/>
            <a:endCxn id="30" idx="2"/>
          </p:cNvCxnSpPr>
          <p:nvPr/>
        </p:nvCxnSpPr>
        <p:spPr>
          <a:xfrm flipV="1">
            <a:off x="3116739" y="5111896"/>
            <a:ext cx="2622490" cy="8357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吹き出し 47"/>
          <p:cNvSpPr/>
          <p:nvPr/>
        </p:nvSpPr>
        <p:spPr>
          <a:xfrm>
            <a:off x="7236296" y="1547500"/>
            <a:ext cx="1691680" cy="720080"/>
          </a:xfrm>
          <a:prstGeom prst="wedgeRoundRectCallout">
            <a:avLst>
              <a:gd name="adj1" fmla="val -70146"/>
              <a:gd name="adj2" fmla="val 4284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０ではないな</a:t>
            </a:r>
            <a:endParaRPr kumimoji="1" lang="ja-JP" altLang="en-US" b="1" dirty="0"/>
          </a:p>
        </p:txBody>
      </p:sp>
      <p:sp>
        <p:nvSpPr>
          <p:cNvPr id="50" name="テキスト ボックス 49"/>
          <p:cNvSpPr txBox="1"/>
          <p:nvPr/>
        </p:nvSpPr>
        <p:spPr>
          <a:xfrm rot="17808727">
            <a:off x="3299119" y="495924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×0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 rot="20047778">
            <a:off x="3512335" y="58511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×0.2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 rot="19689265">
            <a:off x="3470044" y="294159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7030A0"/>
                </a:solidFill>
              </a:rPr>
              <a:t>× (-0.7)</a:t>
            </a:r>
            <a:endParaRPr kumimoji="1" lang="ja-JP" altLang="en-US" sz="1200" b="1" dirty="0">
              <a:solidFill>
                <a:srgbClr val="7030A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2021358">
            <a:off x="3448884" y="420243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7030A0"/>
                </a:solidFill>
              </a:rPr>
              <a:t>× 0.4</a:t>
            </a:r>
            <a:endParaRPr kumimoji="1" lang="ja-JP" altLang="en-US" sz="1200" b="1" dirty="0">
              <a:solidFill>
                <a:srgbClr val="7030A0"/>
              </a:solidFill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7236296" y="4787860"/>
            <a:ext cx="1691680" cy="720080"/>
          </a:xfrm>
          <a:prstGeom prst="wedgeRoundRectCallout">
            <a:avLst>
              <a:gd name="adj1" fmla="val -69374"/>
              <a:gd name="adj2" fmla="val 475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１かな</a:t>
            </a:r>
            <a:endParaRPr kumimoji="1" lang="ja-JP" altLang="en-US" b="1" dirty="0"/>
          </a:p>
        </p:txBody>
      </p:sp>
      <p:sp>
        <p:nvSpPr>
          <p:cNvPr id="68" name="テキスト ボックス 67"/>
          <p:cNvSpPr txBox="1"/>
          <p:nvPr/>
        </p:nvSpPr>
        <p:spPr>
          <a:xfrm rot="687301">
            <a:off x="3291544" y="127344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× 0</a:t>
            </a:r>
            <a:endParaRPr kumimoji="1" lang="ja-JP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 rot="3149557">
            <a:off x="3171662" y="207325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× 0</a:t>
            </a:r>
            <a:endParaRPr kumimoji="1" lang="ja-JP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 rot="20466126">
            <a:off x="3161352" y="249119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× 0.2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 rot="2612306">
            <a:off x="3920016" y="352039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× 0.5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87474" y="630002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∑</a:t>
            </a:r>
            <a:r>
              <a:rPr lang="en-US" altLang="ja-JP" dirty="0"/>
              <a:t>(p×</a:t>
            </a:r>
            <a:r>
              <a:rPr lang="ja-JP" altLang="en-US" dirty="0" err="1"/>
              <a:t>ｗ</a:t>
            </a:r>
            <a:r>
              <a:rPr lang="en-US" altLang="ja-JP" dirty="0"/>
              <a:t>eight)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763688" y="630002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ピクセル値</a:t>
            </a:r>
            <a:r>
              <a:rPr kumimoji="1" lang="en-US" altLang="ja-JP" dirty="0"/>
              <a:t> (p)  </a:t>
            </a:r>
            <a:r>
              <a:rPr kumimoji="1" lang="ja-JP" altLang="en-US" dirty="0"/>
              <a:t>　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80844" y="2915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未知の</a:t>
            </a:r>
            <a:r>
              <a:rPr kumimoji="1" lang="ja-JP" altLang="en-US" dirty="0"/>
              <a:t>画像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39552" y="3573016"/>
          <a:ext cx="845200" cy="855300"/>
        </p:xfrm>
        <a:graphic>
          <a:graphicData uri="http://schemas.openxmlformats.org/drawingml/2006/table">
            <a:tbl>
              <a:tblPr/>
              <a:tblGrid>
                <a:gridCol w="8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528" marR="4528" marT="4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テキスト ボックス 61"/>
          <p:cNvSpPr txBox="1"/>
          <p:nvPr/>
        </p:nvSpPr>
        <p:spPr>
          <a:xfrm>
            <a:off x="2267744" y="836712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ニューロン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 rot="836900">
            <a:off x="4198714" y="1504782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シナプス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580112" y="827420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ニューロン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 rot="20740722">
            <a:off x="3861970" y="5180649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シナプス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 rot="20883803">
            <a:off x="4018004" y="2167090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シナプス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851920" y="630002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重み付け（</a:t>
            </a:r>
            <a:r>
              <a:rPr lang="en-US" altLang="ja-JP" dirty="0"/>
              <a:t>w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ディープラーニングとは</a:t>
            </a:r>
          </a:p>
        </p:txBody>
      </p:sp>
      <p:pic>
        <p:nvPicPr>
          <p:cNvPr id="3" name="Picture 3" descr="C:\Users\1310202\Desktop\2014年度\002_自己研修\ディープラーニング\画像類\模式図（..thinkit.co.jp^story^2015^08^31^6364）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80728"/>
            <a:ext cx="6192688" cy="5548426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529089" y="3164775"/>
            <a:ext cx="75713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ディープ（</a:t>
            </a:r>
            <a:r>
              <a:rPr kumimoji="1" lang="ja-JP" altLang="en-US" sz="3600" dirty="0">
                <a:solidFill>
                  <a:srgbClr val="FF0000"/>
                </a:solidFill>
              </a:rPr>
              <a:t>階層が深い</a:t>
            </a:r>
            <a:r>
              <a:rPr kumimoji="1" lang="ja-JP" altLang="en-US" sz="3600" dirty="0"/>
              <a:t>）ラーニング</a:t>
            </a:r>
            <a:endParaRPr kumimoji="1" lang="en-US" altLang="ja-JP" sz="3600" dirty="0"/>
          </a:p>
          <a:p>
            <a:r>
              <a:rPr lang="ja-JP" altLang="en-US" sz="3600" dirty="0"/>
              <a:t>⇒表現力が向上</a:t>
            </a:r>
            <a:endParaRPr kumimoji="1" lang="en-US" altLang="ja-JP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196752"/>
            <a:ext cx="1584176" cy="64807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648C-3FA3-45A3-BC66-53D75F42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D585FA-56B6-4EC0-BAF0-25D0F2DA9E36}"/>
              </a:ext>
            </a:extLst>
          </p:cNvPr>
          <p:cNvSpPr txBox="1"/>
          <p:nvPr/>
        </p:nvSpPr>
        <p:spPr>
          <a:xfrm>
            <a:off x="701570" y="99873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画像認識のディープラーニングは階層が深い・・・</a:t>
            </a:r>
            <a:r>
              <a:rPr kumimoji="1" lang="ja-JP" altLang="en-US" sz="2000" dirty="0">
                <a:solidFill>
                  <a:srgbClr val="FF0000"/>
                </a:solidFill>
              </a:rPr>
              <a:t>だけではない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3941A08-F978-40B7-8D78-A496D0155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39528"/>
              </p:ext>
            </p:extLst>
          </p:nvPr>
        </p:nvGraphicFramePr>
        <p:xfrm>
          <a:off x="611560" y="1704673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8FA3D1F-6FD1-49BF-AE0E-4E5385BFE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80137"/>
              </p:ext>
            </p:extLst>
          </p:nvPr>
        </p:nvGraphicFramePr>
        <p:xfrm>
          <a:off x="5292080" y="1722040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57057201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302790845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B2CBB4E-53C3-4C0C-9FCD-B66C5D78D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5269"/>
              </p:ext>
            </p:extLst>
          </p:nvPr>
        </p:nvGraphicFramePr>
        <p:xfrm>
          <a:off x="3176845" y="1704673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693A5AA-3EEA-42DC-ADC5-F565EB31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27106"/>
              </p:ext>
            </p:extLst>
          </p:nvPr>
        </p:nvGraphicFramePr>
        <p:xfrm>
          <a:off x="7347726" y="1722040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1B66AD-06FD-4088-BBE9-F04329B33379}"/>
              </a:ext>
            </a:extLst>
          </p:cNvPr>
          <p:cNvSpPr txBox="1"/>
          <p:nvPr/>
        </p:nvSpPr>
        <p:spPr>
          <a:xfrm>
            <a:off x="247739" y="3799523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実際の文字は移動、回転など様々なパターンが存在する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100</a:t>
            </a:r>
            <a:r>
              <a:rPr kumimoji="1" lang="ja-JP" altLang="en-US" sz="2000" dirty="0"/>
              <a:t>ピクセルのそれぞれの白・黒を学習するだけで</a:t>
            </a:r>
            <a:r>
              <a:rPr lang="ja-JP" altLang="en-US" sz="2000" dirty="0"/>
              <a:t>は不十分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「こういう形がこの辺にあれば１っぽい」という「形」を学習する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9974D2A-96EB-4D73-AC55-4F77A5118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31637"/>
              </p:ext>
            </p:extLst>
          </p:nvPr>
        </p:nvGraphicFramePr>
        <p:xfrm>
          <a:off x="815150" y="5921625"/>
          <a:ext cx="533400" cy="53149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F12755-0F68-4F67-ADD5-10B4F04995EF}"/>
              </a:ext>
            </a:extLst>
          </p:cNvPr>
          <p:cNvSpPr txBox="1"/>
          <p:nvPr/>
        </p:nvSpPr>
        <p:spPr>
          <a:xfrm>
            <a:off x="1561212" y="59873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が左上に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80233B2-775D-4369-BF61-A81516086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33299"/>
              </p:ext>
            </p:extLst>
          </p:nvPr>
        </p:nvGraphicFramePr>
        <p:xfrm>
          <a:off x="3138500" y="5921625"/>
          <a:ext cx="533400" cy="53149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37156B-5DD7-4212-967E-2203BC16806C}"/>
              </a:ext>
            </a:extLst>
          </p:cNvPr>
          <p:cNvSpPr txBox="1"/>
          <p:nvPr/>
        </p:nvSpPr>
        <p:spPr>
          <a:xfrm>
            <a:off x="3762689" y="5987317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が真ん中にあれば「１」の可能性大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7F09291-AD8B-40CF-AF9C-AF94B99C09AC}"/>
              </a:ext>
            </a:extLst>
          </p:cNvPr>
          <p:cNvSpPr/>
          <p:nvPr/>
        </p:nvSpPr>
        <p:spPr>
          <a:xfrm>
            <a:off x="3555625" y="4845548"/>
            <a:ext cx="1035115" cy="36840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6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第５回のまとめ</a:t>
            </a:r>
            <a:endParaRPr kumimoji="1" lang="ja-JP" altLang="en-US" dirty="0"/>
          </a:p>
        </p:txBody>
      </p:sp>
      <p:sp>
        <p:nvSpPr>
          <p:cNvPr id="7" name="AutoShape 2" descr="ããã­ã°ã©ãã¼ ããªã¼ ç´ æãã®ç»åæ¤ç´¢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D65401-7E6F-472E-B26E-77E995D96BD3}"/>
              </a:ext>
            </a:extLst>
          </p:cNvPr>
          <p:cNvSpPr txBox="1"/>
          <p:nvPr/>
        </p:nvSpPr>
        <p:spPr>
          <a:xfrm>
            <a:off x="77787" y="939801"/>
            <a:ext cx="90240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2012</a:t>
            </a:r>
            <a:r>
              <a:rPr lang="ja-JP" altLang="en-US" sz="2400" dirty="0"/>
              <a:t>年以降の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ブームは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ディープラーニング（畳み込みニューラルネットワーク）による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endParaRPr lang="en-US" altLang="ja-JP" sz="2400" dirty="0">
              <a:solidFill>
                <a:srgbClr val="0070C0"/>
              </a:solidFill>
            </a:endParaRPr>
          </a:p>
          <a:p>
            <a:r>
              <a:rPr lang="ja-JP" altLang="en-US" sz="2400" dirty="0">
                <a:solidFill>
                  <a:srgbClr val="0070C0"/>
                </a:solidFill>
              </a:rPr>
              <a:t>画像分野 </a:t>
            </a:r>
            <a:r>
              <a:rPr lang="ja-JP" altLang="en-US" sz="1400" dirty="0">
                <a:solidFill>
                  <a:srgbClr val="0070C0"/>
                </a:solidFill>
              </a:rPr>
              <a:t>他</a:t>
            </a:r>
            <a:r>
              <a:rPr lang="ja-JP" altLang="en-US" sz="2400" dirty="0">
                <a:solidFill>
                  <a:srgbClr val="0070C0"/>
                </a:solidFill>
              </a:rPr>
              <a:t>では、従来手法を凌駕する性能</a:t>
            </a:r>
            <a:r>
              <a:rPr lang="ja-JP" altLang="en-US" sz="2400" dirty="0"/>
              <a:t>を手に入れた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逆に</a:t>
            </a:r>
            <a:endParaRPr lang="en-US" altLang="ja-JP" sz="2400" dirty="0"/>
          </a:p>
          <a:p>
            <a:r>
              <a:rPr lang="ja-JP" altLang="en-US" sz="2400" dirty="0"/>
              <a:t>「</a:t>
            </a:r>
            <a:r>
              <a:rPr lang="en-US" altLang="ja-JP" sz="2400" dirty="0"/>
              <a:t>AI</a:t>
            </a:r>
            <a:r>
              <a:rPr lang="ja-JP" altLang="en-US" sz="2400" dirty="0"/>
              <a:t>を使って～～」というニュースで画像分野以外であれば</a:t>
            </a:r>
            <a:endParaRPr lang="en-US" altLang="ja-JP" sz="2400" dirty="0"/>
          </a:p>
          <a:p>
            <a:r>
              <a:rPr lang="ja-JP" altLang="en-US" sz="2400" dirty="0"/>
              <a:t>以前でも実現できた内容を、</a:t>
            </a:r>
            <a:r>
              <a:rPr lang="en-US" altLang="ja-JP" sz="2400" dirty="0"/>
              <a:t>AI</a:t>
            </a:r>
            <a:r>
              <a:rPr lang="ja-JP" altLang="en-US" sz="2400" dirty="0"/>
              <a:t>ブームに乗っているに過ぎない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畳込</a:t>
            </a:r>
            <a:r>
              <a:rPr lang="en-US" altLang="ja-JP" sz="2400" dirty="0"/>
              <a:t>NN</a:t>
            </a:r>
            <a:r>
              <a:rPr lang="ja-JP" altLang="en-US" sz="2400" dirty="0"/>
              <a:t>が活用できる分野 は</a:t>
            </a:r>
            <a:r>
              <a:rPr lang="ja-JP" altLang="en-US" sz="2400" dirty="0">
                <a:solidFill>
                  <a:srgbClr val="FF0000"/>
                </a:solidFill>
              </a:rPr>
              <a:t>画像（動画）、化合物、言語、囲碁</a:t>
            </a:r>
            <a:endParaRPr lang="en-US" altLang="ja-JP" sz="2400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畳込</a:t>
            </a:r>
            <a:r>
              <a:rPr lang="en-US" altLang="ja-JP" sz="2400" dirty="0"/>
              <a:t>NN</a:t>
            </a:r>
            <a:r>
              <a:rPr lang="ja-JP" altLang="en-US" sz="2400" dirty="0"/>
              <a:t>とは、隣り合う画素の影響を加味する</a:t>
            </a:r>
            <a:endParaRPr lang="en-US" altLang="ja-JP" sz="2400" dirty="0"/>
          </a:p>
          <a:p>
            <a:r>
              <a:rPr lang="ja-JP" altLang="en-US" sz="2400" dirty="0"/>
              <a:t>つまり、形として画像を</a:t>
            </a:r>
            <a:r>
              <a:rPr lang="ja-JP" altLang="en-US" sz="2400"/>
              <a:t>とらえる技術といえる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3547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6844-9D37-4C5E-BB43-75EFE1D9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フィルターについて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2BBD8D9-62D3-48D2-8F72-F4904DC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40347"/>
              </p:ext>
            </p:extLst>
          </p:nvPr>
        </p:nvGraphicFramePr>
        <p:xfrm>
          <a:off x="751075" y="2037654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39FB6D-84DD-46B3-BABD-AC1318A59AD3}"/>
              </a:ext>
            </a:extLst>
          </p:cNvPr>
          <p:cNvSpPr txBox="1"/>
          <p:nvPr/>
        </p:nvSpPr>
        <p:spPr>
          <a:xfrm>
            <a:off x="1421650" y="14085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5F7A15-86E1-4167-84E1-E9543B75EF45}"/>
              </a:ext>
            </a:extLst>
          </p:cNvPr>
          <p:cNvSpPr txBox="1"/>
          <p:nvPr/>
        </p:nvSpPr>
        <p:spPr>
          <a:xfrm>
            <a:off x="3707509" y="140854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940F09D-6C95-442A-9F00-A0642A521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15557"/>
              </p:ext>
            </p:extLst>
          </p:nvPr>
        </p:nvGraphicFramePr>
        <p:xfrm>
          <a:off x="3883423" y="2481586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6FAC1-D24C-439B-8518-ADC61C665E5B}"/>
              </a:ext>
            </a:extLst>
          </p:cNvPr>
          <p:cNvSpPr txBox="1"/>
          <p:nvPr/>
        </p:nvSpPr>
        <p:spPr>
          <a:xfrm>
            <a:off x="3298261" y="3028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169E5D-C182-45E2-A838-70B69192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81689"/>
              </p:ext>
            </p:extLst>
          </p:nvPr>
        </p:nvGraphicFramePr>
        <p:xfrm>
          <a:off x="6777245" y="2481586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B5425A-B6B0-438E-8605-4219A44E2AB0}"/>
              </a:ext>
            </a:extLst>
          </p:cNvPr>
          <p:cNvSpPr txBox="1"/>
          <p:nvPr/>
        </p:nvSpPr>
        <p:spPr>
          <a:xfrm>
            <a:off x="254904" y="4886682"/>
            <a:ext cx="4100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 =  0*0 + 0*0.2 + 3*0</a:t>
            </a:r>
          </a:p>
          <a:p>
            <a:r>
              <a:rPr lang="en-US" altLang="ja-JP" sz="2000" dirty="0"/>
              <a:t>    + 0*0.2 + 3*0.2 + 3 *0.2</a:t>
            </a:r>
          </a:p>
          <a:p>
            <a:r>
              <a:rPr kumimoji="1" lang="en-US" altLang="ja-JP" sz="2000" dirty="0"/>
              <a:t>   </a:t>
            </a:r>
            <a:r>
              <a:rPr lang="en-US" altLang="ja-JP" sz="2000" dirty="0"/>
              <a:t> + 0*0 + 0*0.2 + 3 *0</a:t>
            </a:r>
          </a:p>
          <a:p>
            <a:r>
              <a:rPr kumimoji="1" lang="en-US" altLang="ja-JP" sz="2000" dirty="0"/>
              <a:t>   = 1.2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63D2C0-3B7D-44EC-8C79-BBECAFB1102F}"/>
              </a:ext>
            </a:extLst>
          </p:cNvPr>
          <p:cNvSpPr txBox="1"/>
          <p:nvPr/>
        </p:nvSpPr>
        <p:spPr>
          <a:xfrm>
            <a:off x="4905039" y="4794964"/>
            <a:ext cx="4100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b</a:t>
            </a:r>
            <a:r>
              <a:rPr kumimoji="1" lang="en-US" altLang="ja-JP" sz="2000" dirty="0"/>
              <a:t> =  0*0 + 3*0.2 + 3*0</a:t>
            </a:r>
          </a:p>
          <a:p>
            <a:r>
              <a:rPr lang="en-US" altLang="ja-JP" sz="2000" dirty="0"/>
              <a:t>    + 3*0.2 + 3*0.2 + 3 *0.2</a:t>
            </a:r>
          </a:p>
          <a:p>
            <a:r>
              <a:rPr kumimoji="1" lang="en-US" altLang="ja-JP" sz="2000" dirty="0"/>
              <a:t>   </a:t>
            </a:r>
            <a:r>
              <a:rPr lang="en-US" altLang="ja-JP" sz="2000" dirty="0"/>
              <a:t> + 0*0 + 3*0.2 + 3 *0</a:t>
            </a:r>
          </a:p>
          <a:p>
            <a:r>
              <a:rPr kumimoji="1" lang="en-US" altLang="ja-JP" sz="2000" dirty="0"/>
              <a:t>   = </a:t>
            </a:r>
            <a:r>
              <a:rPr lang="en-US" altLang="ja-JP" sz="2000" dirty="0"/>
              <a:t>3.0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8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083D4-32DB-4A59-9E9C-A0EBD850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畳み込みとは</a:t>
            </a:r>
          </a:p>
        </p:txBody>
      </p:sp>
      <p:pic>
        <p:nvPicPr>
          <p:cNvPr id="5122" name="Picture 2" descr="Convolution_schematic.gif">
            <a:extLst>
              <a:ext uri="{FF2B5EF4-FFF2-40B4-BE49-F238E27FC236}">
                <a16:creationId xmlns:a16="http://schemas.microsoft.com/office/drawing/2014/main" id="{E0E1167C-0778-4CA9-9A4A-651A176405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002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3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6844-9D37-4C5E-BB43-75EFE1D9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畳み込みについて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2BBD8D9-62D3-48D2-8F72-F4904DC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28160"/>
              </p:ext>
            </p:extLst>
          </p:nvPr>
        </p:nvGraphicFramePr>
        <p:xfrm>
          <a:off x="751075" y="2037654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39FB6D-84DD-46B3-BABD-AC1318A59AD3}"/>
              </a:ext>
            </a:extLst>
          </p:cNvPr>
          <p:cNvSpPr txBox="1"/>
          <p:nvPr/>
        </p:nvSpPr>
        <p:spPr>
          <a:xfrm>
            <a:off x="1421650" y="14085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5F7A15-86E1-4167-84E1-E9543B75EF45}"/>
              </a:ext>
            </a:extLst>
          </p:cNvPr>
          <p:cNvSpPr txBox="1"/>
          <p:nvPr/>
        </p:nvSpPr>
        <p:spPr>
          <a:xfrm>
            <a:off x="3707509" y="140854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940F09D-6C95-442A-9F00-A0642A5216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3423" y="2481586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6FAC1-D24C-439B-8518-ADC61C665E5B}"/>
              </a:ext>
            </a:extLst>
          </p:cNvPr>
          <p:cNvSpPr txBox="1"/>
          <p:nvPr/>
        </p:nvSpPr>
        <p:spPr>
          <a:xfrm>
            <a:off x="3298261" y="3028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169E5D-C182-45E2-A838-70B69192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07384"/>
              </p:ext>
            </p:extLst>
          </p:nvPr>
        </p:nvGraphicFramePr>
        <p:xfrm>
          <a:off x="5793855" y="2281531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B5425A-B6B0-438E-8605-4219A44E2AB0}"/>
              </a:ext>
            </a:extLst>
          </p:cNvPr>
          <p:cNvSpPr txBox="1"/>
          <p:nvPr/>
        </p:nvSpPr>
        <p:spPr>
          <a:xfrm>
            <a:off x="254904" y="4886682"/>
            <a:ext cx="4100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 =  0*0 + 0*0.2 + 3*0</a:t>
            </a:r>
          </a:p>
          <a:p>
            <a:r>
              <a:rPr lang="en-US" altLang="ja-JP" sz="2000" dirty="0"/>
              <a:t>    + 0*0.2 + 3*0.2 + 3 *0.2</a:t>
            </a:r>
          </a:p>
          <a:p>
            <a:r>
              <a:rPr kumimoji="1" lang="en-US" altLang="ja-JP" sz="2000" dirty="0"/>
              <a:t>   </a:t>
            </a:r>
            <a:r>
              <a:rPr lang="en-US" altLang="ja-JP" sz="2000" dirty="0"/>
              <a:t> + 0*0 + 0*0.2 + 3 *0</a:t>
            </a:r>
          </a:p>
          <a:p>
            <a:r>
              <a:rPr kumimoji="1" lang="en-US" altLang="ja-JP" sz="2000" dirty="0"/>
              <a:t>   = 1.2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63D2C0-3B7D-44EC-8C79-BBECAFB1102F}"/>
              </a:ext>
            </a:extLst>
          </p:cNvPr>
          <p:cNvSpPr txBox="1"/>
          <p:nvPr/>
        </p:nvSpPr>
        <p:spPr>
          <a:xfrm>
            <a:off x="4905039" y="4794964"/>
            <a:ext cx="4100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b</a:t>
            </a:r>
            <a:r>
              <a:rPr kumimoji="1" lang="en-US" altLang="ja-JP" sz="2000" dirty="0"/>
              <a:t> =  0*0 + 3*0.2 + 3*0</a:t>
            </a:r>
          </a:p>
          <a:p>
            <a:r>
              <a:rPr lang="en-US" altLang="ja-JP" sz="2000" dirty="0"/>
              <a:t>    + 3*0.2 + 3*0.2 + 3 *0.2</a:t>
            </a:r>
          </a:p>
          <a:p>
            <a:r>
              <a:rPr kumimoji="1" lang="en-US" altLang="ja-JP" sz="2000" dirty="0"/>
              <a:t>   </a:t>
            </a:r>
            <a:r>
              <a:rPr lang="en-US" altLang="ja-JP" sz="2000" dirty="0"/>
              <a:t> + 0*0 + 3*0.2 + 3 *0</a:t>
            </a:r>
          </a:p>
          <a:p>
            <a:r>
              <a:rPr kumimoji="1" lang="en-US" altLang="ja-JP" sz="2000" dirty="0"/>
              <a:t>   = </a:t>
            </a:r>
            <a:r>
              <a:rPr lang="en-US" altLang="ja-JP" sz="2000" dirty="0"/>
              <a:t>3.0</a:t>
            </a:r>
            <a:endParaRPr kumimoji="1" lang="ja-JP" altLang="en-US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E62F04-1290-4254-BD5D-0A35D544A74D}"/>
              </a:ext>
            </a:extLst>
          </p:cNvPr>
          <p:cNvSpPr/>
          <p:nvPr/>
        </p:nvSpPr>
        <p:spPr>
          <a:xfrm>
            <a:off x="751075" y="2037654"/>
            <a:ext cx="1354451" cy="12710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E509A4-6ACC-4029-9BB8-9E21C499A9E9}"/>
              </a:ext>
            </a:extLst>
          </p:cNvPr>
          <p:cNvSpPr/>
          <p:nvPr/>
        </p:nvSpPr>
        <p:spPr>
          <a:xfrm>
            <a:off x="1671554" y="2037654"/>
            <a:ext cx="1354451" cy="12710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8DAE97-015B-4F01-A34B-87DC9CE804D3}"/>
              </a:ext>
            </a:extLst>
          </p:cNvPr>
          <p:cNvSpPr/>
          <p:nvPr/>
        </p:nvSpPr>
        <p:spPr>
          <a:xfrm>
            <a:off x="1671553" y="2886811"/>
            <a:ext cx="1354451" cy="1271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A9DE4E-B238-44CE-8C4E-32B84099F97A}"/>
              </a:ext>
            </a:extLst>
          </p:cNvPr>
          <p:cNvSpPr txBox="1"/>
          <p:nvPr/>
        </p:nvSpPr>
        <p:spPr>
          <a:xfrm>
            <a:off x="6482432" y="408376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計算してみよう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0D731EB-1340-4DE3-A3B8-7DE5C34D1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34762"/>
              </p:ext>
            </p:extLst>
          </p:nvPr>
        </p:nvGraphicFramePr>
        <p:xfrm>
          <a:off x="7446650" y="2270149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2.4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4.6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35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6844-9D37-4C5E-BB43-75EFE1D9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畳み込みについて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2BBD8D9-62D3-48D2-8F72-F4904DC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1975"/>
              </p:ext>
            </p:extLst>
          </p:nvPr>
        </p:nvGraphicFramePr>
        <p:xfrm>
          <a:off x="751075" y="2037654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39FB6D-84DD-46B3-BABD-AC1318A59AD3}"/>
              </a:ext>
            </a:extLst>
          </p:cNvPr>
          <p:cNvSpPr txBox="1"/>
          <p:nvPr/>
        </p:nvSpPr>
        <p:spPr>
          <a:xfrm>
            <a:off x="1421650" y="14085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5F7A15-86E1-4167-84E1-E9543B75EF45}"/>
              </a:ext>
            </a:extLst>
          </p:cNvPr>
          <p:cNvSpPr txBox="1"/>
          <p:nvPr/>
        </p:nvSpPr>
        <p:spPr>
          <a:xfrm>
            <a:off x="3774344" y="140854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6FAC1-D24C-439B-8518-ADC61C665E5B}"/>
              </a:ext>
            </a:extLst>
          </p:cNvPr>
          <p:cNvSpPr txBox="1"/>
          <p:nvPr/>
        </p:nvSpPr>
        <p:spPr>
          <a:xfrm>
            <a:off x="3298261" y="3028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169E5D-C182-45E2-A838-70B69192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69027"/>
              </p:ext>
            </p:extLst>
          </p:nvPr>
        </p:nvGraphicFramePr>
        <p:xfrm>
          <a:off x="6777245" y="2481586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2.8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3.6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4.6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B94244-2485-4397-9531-4FDF1F4108B7}"/>
              </a:ext>
            </a:extLst>
          </p:cNvPr>
          <p:cNvSpPr txBox="1"/>
          <p:nvPr/>
        </p:nvSpPr>
        <p:spPr>
          <a:xfrm>
            <a:off x="5834606" y="123721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元の画像</a:t>
            </a:r>
            <a:r>
              <a:rPr lang="ja-JP" altLang="en-US" sz="2000" dirty="0"/>
              <a:t>とフィルタの特徴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を合わせた新たな画像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A578C7C-0783-4A19-8CCE-071ED92E2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57928"/>
              </p:ext>
            </p:extLst>
          </p:nvPr>
        </p:nvGraphicFramePr>
        <p:xfrm>
          <a:off x="3883423" y="2481586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C2B1D-D44B-4F28-A17B-82FB9E05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フィルタ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BAC56F-D5E7-49F6-B0A6-B0D7C058CF9C}"/>
              </a:ext>
            </a:extLst>
          </p:cNvPr>
          <p:cNvSpPr txBox="1"/>
          <p:nvPr/>
        </p:nvSpPr>
        <p:spPr>
          <a:xfrm>
            <a:off x="405651" y="86371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BE714F2-8F79-4E1A-8D6E-FF7421EA9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3327"/>
              </p:ext>
            </p:extLst>
          </p:nvPr>
        </p:nvGraphicFramePr>
        <p:xfrm>
          <a:off x="514730" y="167380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5A7AA7-2C77-4A17-A093-B733AD4424A3}"/>
              </a:ext>
            </a:extLst>
          </p:cNvPr>
          <p:cNvSpPr txBox="1"/>
          <p:nvPr/>
        </p:nvSpPr>
        <p:spPr>
          <a:xfrm>
            <a:off x="341530" y="33255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元画像と同じ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E03C98-2CE7-4D6B-8346-490BC668DBD6}"/>
              </a:ext>
            </a:extLst>
          </p:cNvPr>
          <p:cNvSpPr txBox="1"/>
          <p:nvPr/>
        </p:nvSpPr>
        <p:spPr>
          <a:xfrm>
            <a:off x="2949592" y="332234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</a:t>
            </a:r>
            <a:r>
              <a:rPr lang="ja-JP" altLang="en-US" sz="2000" dirty="0"/>
              <a:t>倍</a:t>
            </a:r>
            <a:r>
              <a:rPr kumimoji="1" lang="ja-JP" altLang="en-US" sz="2000" dirty="0"/>
              <a:t>濃く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CA5F108-3A87-4F25-A9AA-A5BE41A3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66941"/>
              </p:ext>
            </p:extLst>
          </p:nvPr>
        </p:nvGraphicFramePr>
        <p:xfrm>
          <a:off x="2803270" y="167380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88DB5-FC4C-411E-8F39-EAAB42BA15F2}"/>
              </a:ext>
            </a:extLst>
          </p:cNvPr>
          <p:cNvSpPr txBox="1"/>
          <p:nvPr/>
        </p:nvSpPr>
        <p:spPr>
          <a:xfrm>
            <a:off x="2796671" y="86371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198AC7-5151-42F9-9A01-E6D89AC20622}"/>
              </a:ext>
            </a:extLst>
          </p:cNvPr>
          <p:cNvSpPr txBox="1"/>
          <p:nvPr/>
        </p:nvSpPr>
        <p:spPr>
          <a:xfrm>
            <a:off x="5074376" y="306896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ぼかす</a:t>
            </a:r>
            <a:endParaRPr kumimoji="1" lang="en-US" altLang="ja-JP" sz="2000" dirty="0"/>
          </a:p>
          <a:p>
            <a:r>
              <a:rPr kumimoji="1" lang="ja-JP" altLang="en-US" sz="2000" dirty="0"/>
              <a:t>隣のピクセルの情報も含める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0DB1472-7301-41DA-8918-DAA1AD40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16445"/>
              </p:ext>
            </p:extLst>
          </p:nvPr>
        </p:nvGraphicFramePr>
        <p:xfrm>
          <a:off x="5085106" y="167380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14BC2-F8EF-46F7-9129-4DCFBEBD1D40}"/>
              </a:ext>
            </a:extLst>
          </p:cNvPr>
          <p:cNvSpPr txBox="1"/>
          <p:nvPr/>
        </p:nvSpPr>
        <p:spPr>
          <a:xfrm>
            <a:off x="5001916" y="86371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2AEF3B-AF32-4311-ADA5-84A1F8DEBC1C}"/>
              </a:ext>
            </a:extLst>
          </p:cNvPr>
          <p:cNvSpPr txBox="1"/>
          <p:nvPr/>
        </p:nvSpPr>
        <p:spPr>
          <a:xfrm>
            <a:off x="527778" y="419408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03509A-1199-4C01-AADA-39D47593F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471"/>
              </p:ext>
            </p:extLst>
          </p:nvPr>
        </p:nvGraphicFramePr>
        <p:xfrm>
          <a:off x="612792" y="4799112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-0.25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80CB1B-A90C-4D49-B5FE-0B9C3F645375}"/>
              </a:ext>
            </a:extLst>
          </p:cNvPr>
          <p:cNvSpPr txBox="1"/>
          <p:nvPr/>
        </p:nvSpPr>
        <p:spPr>
          <a:xfrm>
            <a:off x="2276745" y="4737012"/>
            <a:ext cx="48013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これはどんなフィルタ？</a:t>
            </a:r>
            <a:endParaRPr kumimoji="1" lang="en-US" altLang="ja-JP" sz="2000" dirty="0"/>
          </a:p>
          <a:p>
            <a:r>
              <a:rPr lang="ja-JP" altLang="en-US" sz="2000" dirty="0"/>
              <a:t>値が大きくなるのは、どんなとき？</a:t>
            </a:r>
            <a:endParaRPr lang="en-US" altLang="ja-JP" sz="2000" dirty="0"/>
          </a:p>
          <a:p>
            <a:r>
              <a:rPr lang="ja-JP" altLang="en-US" sz="2000" dirty="0"/>
              <a:t>→中心の値と近傍の値が大きく異なる時</a:t>
            </a:r>
            <a:endParaRPr lang="en-US" altLang="ja-JP" sz="2000" dirty="0"/>
          </a:p>
          <a:p>
            <a:r>
              <a:rPr kumimoji="1" lang="ja-JP" altLang="en-US" sz="2000" dirty="0"/>
              <a:t>値が０となるのは</a:t>
            </a:r>
            <a:endParaRPr kumimoji="1" lang="en-US" altLang="ja-JP" sz="2000" dirty="0"/>
          </a:p>
          <a:p>
            <a:r>
              <a:rPr lang="ja-JP" altLang="en-US" sz="2000" dirty="0"/>
              <a:t>→中心の値と近傍の値が等しい時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637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1A07377C-2E02-452B-966E-70EEFFE07463}"/>
              </a:ext>
            </a:extLst>
          </p:cNvPr>
          <p:cNvSpPr/>
          <p:nvPr/>
        </p:nvSpPr>
        <p:spPr>
          <a:xfrm>
            <a:off x="3086835" y="2348880"/>
            <a:ext cx="2745305" cy="720080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8B8F74-71E7-47CE-A689-95873F5C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フィルタ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CC33DC-6F7D-4A1B-8E0F-53DB50592CC5}"/>
              </a:ext>
            </a:extLst>
          </p:cNvPr>
          <p:cNvSpPr/>
          <p:nvPr/>
        </p:nvSpPr>
        <p:spPr>
          <a:xfrm>
            <a:off x="1376645" y="773705"/>
            <a:ext cx="741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https://qiita.com/t-tkd3a/items/d5f52212e3b941bc36cf</a:t>
            </a:r>
            <a:endParaRPr lang="ja-JP" altLang="en-US" dirty="0"/>
          </a:p>
        </p:txBody>
      </p:sp>
      <p:pic>
        <p:nvPicPr>
          <p:cNvPr id="8194" name="Picture 2" descr="04_01.png">
            <a:extLst>
              <a:ext uri="{FF2B5EF4-FFF2-40B4-BE49-F238E27FC236}">
                <a16:creationId xmlns:a16="http://schemas.microsoft.com/office/drawing/2014/main" id="{DBEC4E1C-AF29-4CA7-8850-6C9D96DF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3068960"/>
            <a:ext cx="4886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8AC7EE-75EB-4BA4-B6BD-4AC93AD0839D}"/>
              </a:ext>
            </a:extLst>
          </p:cNvPr>
          <p:cNvSpPr txBox="1"/>
          <p:nvPr/>
        </p:nvSpPr>
        <p:spPr>
          <a:xfrm>
            <a:off x="3561756" y="104373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F1C84A-A333-4C54-A453-3BEE297B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79933"/>
              </p:ext>
            </p:extLst>
          </p:nvPr>
        </p:nvGraphicFramePr>
        <p:xfrm>
          <a:off x="3659210" y="135763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-0.25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-0.25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DFDCBB-4BEF-43B5-9F9B-E4A7E320E8CD}"/>
              </a:ext>
            </a:extLst>
          </p:cNvPr>
          <p:cNvSpPr txBox="1"/>
          <p:nvPr/>
        </p:nvSpPr>
        <p:spPr>
          <a:xfrm>
            <a:off x="178264" y="5594175"/>
            <a:ext cx="863176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隣の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ピクセルと値が同じであれば、合計は０になる（真っ黒）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5F181B-3941-40FA-9D8C-BCD0D4873329}"/>
              </a:ext>
            </a:extLst>
          </p:cNvPr>
          <p:cNvSpPr txBox="1"/>
          <p:nvPr/>
        </p:nvSpPr>
        <p:spPr>
          <a:xfrm>
            <a:off x="161510" y="6044225"/>
            <a:ext cx="903324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隣の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ピクセルと値が異なれば、合計は大きくなる　（明るくなる）</a:t>
            </a:r>
            <a:endParaRPr kumimoji="1" lang="en-US" altLang="ja-JP" sz="2000" dirty="0"/>
          </a:p>
          <a:p>
            <a:r>
              <a:rPr lang="ja-JP" altLang="en-US" sz="2000" dirty="0"/>
              <a:t>隣の</a:t>
            </a:r>
            <a:r>
              <a:rPr lang="en-US" altLang="ja-JP" sz="2000" dirty="0"/>
              <a:t>4</a:t>
            </a:r>
            <a:r>
              <a:rPr lang="ja-JP" altLang="en-US" sz="2000" dirty="0"/>
              <a:t>ピクセルと値が異なる、即ち境界線上の画素を明るくする　エッジ抽出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2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E1611-E231-44F9-BA7E-6F6A943D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ディープラーニングに戻ります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1149EF-F670-47C1-BC5E-5A9A600AE742}"/>
              </a:ext>
            </a:extLst>
          </p:cNvPr>
          <p:cNvSpPr/>
          <p:nvPr/>
        </p:nvSpPr>
        <p:spPr>
          <a:xfrm>
            <a:off x="77858" y="71940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https://products.sint.co.jp/aisia/blog/vol1-16</a:t>
            </a:r>
            <a:endParaRPr lang="ja-JP" altLang="en-US" dirty="0"/>
          </a:p>
        </p:txBody>
      </p:sp>
      <p:pic>
        <p:nvPicPr>
          <p:cNvPr id="9218" name="Picture 2" descr="16_4">
            <a:extLst>
              <a:ext uri="{FF2B5EF4-FFF2-40B4-BE49-F238E27FC236}">
                <a16:creationId xmlns:a16="http://schemas.microsoft.com/office/drawing/2014/main" id="{70348272-17DF-46D2-8DCA-D0853234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" y="1048553"/>
            <a:ext cx="4722865" cy="5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FCE5653-5A16-4B44-94D5-EB25C42BE9F8}"/>
              </a:ext>
            </a:extLst>
          </p:cNvPr>
          <p:cNvSpPr/>
          <p:nvPr/>
        </p:nvSpPr>
        <p:spPr>
          <a:xfrm rot="20027200">
            <a:off x="2288182" y="2602452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97404D-68A6-4E25-A862-6D12E70745A1}"/>
              </a:ext>
            </a:extLst>
          </p:cNvPr>
          <p:cNvSpPr/>
          <p:nvPr/>
        </p:nvSpPr>
        <p:spPr>
          <a:xfrm rot="2813302">
            <a:off x="2331607" y="4670795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E164D8-76AD-4DC5-B214-7842C7979F96}"/>
              </a:ext>
            </a:extLst>
          </p:cNvPr>
          <p:cNvSpPr txBox="1"/>
          <p:nvPr/>
        </p:nvSpPr>
        <p:spPr>
          <a:xfrm>
            <a:off x="5067055" y="146097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左上で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kumimoji="1" lang="ja-JP" altLang="en-US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D2AD27-FB99-4B96-A4A2-864F10106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04" y="1456486"/>
            <a:ext cx="388966" cy="4090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6FBF0F5-6BE8-4295-8052-10241C4F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739" y="3490435"/>
            <a:ext cx="440575" cy="40504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A8A8E-AAFF-4327-A52B-9851B7658736}"/>
              </a:ext>
            </a:extLst>
          </p:cNvPr>
          <p:cNvSpPr txBox="1"/>
          <p:nvPr/>
        </p:nvSpPr>
        <p:spPr>
          <a:xfrm>
            <a:off x="5067055" y="351901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左下で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A77F21-BBB5-4CE3-BB3B-CE14288D60B3}"/>
              </a:ext>
            </a:extLst>
          </p:cNvPr>
          <p:cNvSpPr txBox="1"/>
          <p:nvPr/>
        </p:nvSpPr>
        <p:spPr>
          <a:xfrm>
            <a:off x="5077510" y="527985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真中で</a:t>
            </a:r>
            <a:r>
              <a:rPr kumimoji="1" lang="ja-JP" altLang="en-US" sz="2000" dirty="0"/>
              <a:t>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4AA5F8-B40A-4782-A76A-DC96723E8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905" y="5285381"/>
            <a:ext cx="388966" cy="355942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F1505E51-0A07-48EC-9EEF-C759650A840C}"/>
              </a:ext>
            </a:extLst>
          </p:cNvPr>
          <p:cNvSpPr/>
          <p:nvPr/>
        </p:nvSpPr>
        <p:spPr>
          <a:xfrm>
            <a:off x="2767418" y="1385149"/>
            <a:ext cx="211346" cy="21134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A22C5E7-C2F2-4824-A1D6-E209DC0202E9}"/>
              </a:ext>
            </a:extLst>
          </p:cNvPr>
          <p:cNvSpPr/>
          <p:nvPr/>
        </p:nvSpPr>
        <p:spPr>
          <a:xfrm>
            <a:off x="191227" y="2730731"/>
            <a:ext cx="113920" cy="11392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4ADAC6-D6A8-4338-9877-01468D949032}"/>
              </a:ext>
            </a:extLst>
          </p:cNvPr>
          <p:cNvSpPr/>
          <p:nvPr/>
        </p:nvSpPr>
        <p:spPr>
          <a:xfrm>
            <a:off x="3053168" y="1112099"/>
            <a:ext cx="211346" cy="2113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EC991CD-86E0-43FB-A092-BBD8B81D859C}"/>
              </a:ext>
            </a:extLst>
          </p:cNvPr>
          <p:cNvSpPr/>
          <p:nvPr/>
        </p:nvSpPr>
        <p:spPr>
          <a:xfrm>
            <a:off x="337277" y="2597381"/>
            <a:ext cx="113920" cy="1139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16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E1611-E231-44F9-BA7E-6F6A943D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ディープラーニングに戻ります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1149EF-F670-47C1-BC5E-5A9A600AE742}"/>
              </a:ext>
            </a:extLst>
          </p:cNvPr>
          <p:cNvSpPr/>
          <p:nvPr/>
        </p:nvSpPr>
        <p:spPr>
          <a:xfrm>
            <a:off x="77858" y="71940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https://products.sint.co.jp/aisia/blog/vol1-16</a:t>
            </a:r>
            <a:endParaRPr lang="ja-JP" altLang="en-US" dirty="0"/>
          </a:p>
        </p:txBody>
      </p:sp>
      <p:pic>
        <p:nvPicPr>
          <p:cNvPr id="9218" name="Picture 2" descr="16_4">
            <a:extLst>
              <a:ext uri="{FF2B5EF4-FFF2-40B4-BE49-F238E27FC236}">
                <a16:creationId xmlns:a16="http://schemas.microsoft.com/office/drawing/2014/main" id="{70348272-17DF-46D2-8DCA-D0853234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" y="1048553"/>
            <a:ext cx="4722865" cy="5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FCE5653-5A16-4B44-94D5-EB25C42BE9F8}"/>
              </a:ext>
            </a:extLst>
          </p:cNvPr>
          <p:cNvSpPr/>
          <p:nvPr/>
        </p:nvSpPr>
        <p:spPr>
          <a:xfrm rot="20027200">
            <a:off x="2288182" y="2602452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97404D-68A6-4E25-A862-6D12E70745A1}"/>
              </a:ext>
            </a:extLst>
          </p:cNvPr>
          <p:cNvSpPr/>
          <p:nvPr/>
        </p:nvSpPr>
        <p:spPr>
          <a:xfrm rot="2813302">
            <a:off x="2331607" y="4670795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E164D8-76AD-4DC5-B214-7842C7979F96}"/>
              </a:ext>
            </a:extLst>
          </p:cNvPr>
          <p:cNvSpPr txBox="1"/>
          <p:nvPr/>
        </p:nvSpPr>
        <p:spPr>
          <a:xfrm>
            <a:off x="5067055" y="1460974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左上で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lang="en-US" altLang="ja-JP" sz="2000" dirty="0"/>
          </a:p>
          <a:p>
            <a:r>
              <a:rPr kumimoji="1" lang="ja-JP" altLang="en-US" sz="2000" b="1" dirty="0"/>
              <a:t>→この判断基準が一番よさそう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D2AD27-FB99-4B96-A4A2-864F10106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04" y="1456486"/>
            <a:ext cx="388966" cy="4090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6FBF0F5-6BE8-4295-8052-10241C4F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739" y="3490435"/>
            <a:ext cx="440575" cy="40504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A8A8E-AAFF-4327-A52B-9851B7658736}"/>
              </a:ext>
            </a:extLst>
          </p:cNvPr>
          <p:cNvSpPr txBox="1"/>
          <p:nvPr/>
        </p:nvSpPr>
        <p:spPr>
          <a:xfrm>
            <a:off x="5067055" y="3519010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左下で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lang="en-US" altLang="ja-JP" sz="2000" dirty="0"/>
          </a:p>
          <a:p>
            <a:r>
              <a:rPr kumimoji="1" lang="ja-JP" altLang="en-US" sz="2000" dirty="0"/>
              <a:t>→</a:t>
            </a:r>
            <a:r>
              <a:rPr kumimoji="1" lang="en-US" altLang="ja-JP" sz="2000" dirty="0"/>
              <a:t>×</a:t>
            </a:r>
            <a:r>
              <a:rPr kumimoji="1" lang="ja-JP" altLang="en-US" sz="2000" dirty="0"/>
              <a:t>でも似た形はありうる</a:t>
            </a:r>
            <a:endParaRPr kumimoji="1" lang="en-US" altLang="ja-JP" sz="2000" dirty="0"/>
          </a:p>
          <a:p>
            <a:r>
              <a:rPr lang="ja-JP" altLang="en-US" sz="2000" dirty="0"/>
              <a:t>　信頼性が低い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A77F21-BBB5-4CE3-BB3B-CE14288D60B3}"/>
              </a:ext>
            </a:extLst>
          </p:cNvPr>
          <p:cNvSpPr txBox="1"/>
          <p:nvPr/>
        </p:nvSpPr>
        <p:spPr>
          <a:xfrm>
            <a:off x="5077510" y="5279854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真中で</a:t>
            </a:r>
            <a:r>
              <a:rPr kumimoji="1" lang="ja-JP" altLang="en-US" sz="2000" dirty="0"/>
              <a:t>　　　フィルタに反応</a:t>
            </a:r>
            <a:endParaRPr kumimoji="1" lang="en-US" altLang="ja-JP" sz="2000" dirty="0"/>
          </a:p>
          <a:p>
            <a:r>
              <a:rPr lang="ja-JP" altLang="en-US" sz="2000" dirty="0"/>
              <a:t>していれば〇かもしれない</a:t>
            </a:r>
            <a:endParaRPr lang="en-US" altLang="ja-JP" sz="2000" dirty="0"/>
          </a:p>
          <a:p>
            <a:r>
              <a:rPr kumimoji="1" lang="ja-JP" altLang="en-US" sz="2000" dirty="0"/>
              <a:t>→</a:t>
            </a:r>
            <a:r>
              <a:rPr kumimoji="1" lang="en-US" altLang="ja-JP" sz="2000" dirty="0"/>
              <a:t>×</a:t>
            </a:r>
            <a:r>
              <a:rPr kumimoji="1" lang="ja-JP" altLang="en-US" sz="2000" dirty="0"/>
              <a:t>でも似た形はありうる</a:t>
            </a:r>
            <a:endParaRPr kumimoji="1" lang="en-US" altLang="ja-JP" sz="2000" dirty="0"/>
          </a:p>
          <a:p>
            <a:r>
              <a:rPr lang="ja-JP" altLang="en-US" sz="2000" dirty="0"/>
              <a:t>　信頼性が低い</a:t>
            </a:r>
            <a:endParaRPr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4AA5F8-B40A-4782-A76A-DC96723E8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905" y="5285381"/>
            <a:ext cx="388966" cy="3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E1611-E231-44F9-BA7E-6F6A943D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ディープラーニングに戻ります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1149EF-F670-47C1-BC5E-5A9A600AE742}"/>
              </a:ext>
            </a:extLst>
          </p:cNvPr>
          <p:cNvSpPr/>
          <p:nvPr/>
        </p:nvSpPr>
        <p:spPr>
          <a:xfrm>
            <a:off x="77858" y="71940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https://products.sint.co.jp/aisia/blog/vol1-16</a:t>
            </a:r>
            <a:endParaRPr lang="ja-JP" altLang="en-US" dirty="0"/>
          </a:p>
        </p:txBody>
      </p:sp>
      <p:pic>
        <p:nvPicPr>
          <p:cNvPr id="9218" name="Picture 2" descr="16_4">
            <a:extLst>
              <a:ext uri="{FF2B5EF4-FFF2-40B4-BE49-F238E27FC236}">
                <a16:creationId xmlns:a16="http://schemas.microsoft.com/office/drawing/2014/main" id="{70348272-17DF-46D2-8DCA-D0853234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" y="1048553"/>
            <a:ext cx="4722865" cy="5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FCE5653-5A16-4B44-94D5-EB25C42BE9F8}"/>
              </a:ext>
            </a:extLst>
          </p:cNvPr>
          <p:cNvSpPr/>
          <p:nvPr/>
        </p:nvSpPr>
        <p:spPr>
          <a:xfrm rot="20027200">
            <a:off x="2288182" y="2602452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97404D-68A6-4E25-A862-6D12E70745A1}"/>
              </a:ext>
            </a:extLst>
          </p:cNvPr>
          <p:cNvSpPr/>
          <p:nvPr/>
        </p:nvSpPr>
        <p:spPr>
          <a:xfrm rot="2813302">
            <a:off x="2331607" y="4670795"/>
            <a:ext cx="215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5A389AD-C209-493C-98F4-21FE30050A7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890363" y="2744118"/>
            <a:ext cx="1996237" cy="113493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8436BF2-8D04-4763-9668-22B93DA8BFF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4953" y="2158215"/>
            <a:ext cx="1951647" cy="5859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2191AB-A910-4E47-858B-7FD60ADC1FF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934953" y="2744118"/>
            <a:ext cx="1951647" cy="2955373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CA5F13D-4862-4B72-8921-1864345683E5}"/>
              </a:ext>
            </a:extLst>
          </p:cNvPr>
          <p:cNvSpPr/>
          <p:nvPr/>
        </p:nvSpPr>
        <p:spPr>
          <a:xfrm>
            <a:off x="6886600" y="1851570"/>
            <a:ext cx="1800200" cy="1785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〇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8DD4BA-2EF9-4118-B0D2-CB3A49231B97}"/>
              </a:ext>
            </a:extLst>
          </p:cNvPr>
          <p:cNvSpPr txBox="1"/>
          <p:nvPr/>
        </p:nvSpPr>
        <p:spPr>
          <a:xfrm>
            <a:off x="4737963" y="115850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信頼性が高いフィルタの重みを太く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1EE3E8B-1CC3-425F-8DFE-DF3613059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42163"/>
              </p:ext>
            </p:extLst>
          </p:nvPr>
        </p:nvGraphicFramePr>
        <p:xfrm>
          <a:off x="5247173" y="6019646"/>
          <a:ext cx="533400" cy="53149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503F83-CCA4-4AC5-AC4B-4BA9A0B197AC}"/>
              </a:ext>
            </a:extLst>
          </p:cNvPr>
          <p:cNvSpPr txBox="1"/>
          <p:nvPr/>
        </p:nvSpPr>
        <p:spPr>
          <a:xfrm>
            <a:off x="5810068" y="59314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フィルタをかけて、</a:t>
            </a:r>
            <a:endParaRPr kumimoji="1" lang="en-US" altLang="ja-JP" sz="2000" dirty="0"/>
          </a:p>
          <a:p>
            <a:r>
              <a:rPr lang="ja-JP" altLang="en-US" sz="2000" dirty="0"/>
              <a:t>左上の反応があれば「０」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137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515B1-6174-4F75-9DB5-FE4DEDDA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678AD2-B3BD-49AD-A1D6-08EF46E5E36D}"/>
              </a:ext>
            </a:extLst>
          </p:cNvPr>
          <p:cNvSpPr txBox="1"/>
          <p:nvPr/>
        </p:nvSpPr>
        <p:spPr>
          <a:xfrm>
            <a:off x="92248" y="1470121"/>
            <a:ext cx="895950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①畳み込みを使わない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左上のあるピクセルが黒だったら「１」　白だったら「０」を学ぶ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②畳み込みを使う場合　ディープラーニング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左上に　　　　の形があれば「１」　なければ「０」を学ぶ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形で判断できるのが畳み込み層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どんなフィルタを適用するか、を学ぶのが畳み込みニューラルネットワーク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111CBDE-2072-49BC-9DE2-694BCA57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90577"/>
              </p:ext>
            </p:extLst>
          </p:nvPr>
        </p:nvGraphicFramePr>
        <p:xfrm>
          <a:off x="1421650" y="3516835"/>
          <a:ext cx="533400" cy="53149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0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ディープラーニング概論</a:t>
            </a:r>
          </a:p>
        </p:txBody>
      </p:sp>
      <p:sp>
        <p:nvSpPr>
          <p:cNvPr id="7" name="AutoShape 2" descr="ããã­ã°ã©ãã¼ ããªã¼ ç´ æãã®ç»åæ¤ç´¢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6" name="Picture 2" descr="ããããã¨ãããã½ã³ã³ãã®ç»åæ¤ç´¢çµæ">
            <a:extLst>
              <a:ext uri="{FF2B5EF4-FFF2-40B4-BE49-F238E27FC236}">
                <a16:creationId xmlns:a16="http://schemas.microsoft.com/office/drawing/2014/main" id="{EB0E6DE7-DA93-4BFB-813E-2AD67BFB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9" y="1242511"/>
            <a:ext cx="25360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ãããã¨ããç ç©¶èãã®ç»åæ¤ç´¢çµæ">
            <a:extLst>
              <a:ext uri="{FF2B5EF4-FFF2-40B4-BE49-F238E27FC236}">
                <a16:creationId xmlns:a16="http://schemas.microsoft.com/office/drawing/2014/main" id="{61DB68AC-9391-440F-91E5-36E7B37A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7" y="4077826"/>
            <a:ext cx="2549315" cy="23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DDA0ECD-329E-45F0-9E3D-CBF16111FE6F}"/>
              </a:ext>
            </a:extLst>
          </p:cNvPr>
          <p:cNvSpPr/>
          <p:nvPr/>
        </p:nvSpPr>
        <p:spPr>
          <a:xfrm>
            <a:off x="3356865" y="1138576"/>
            <a:ext cx="5535615" cy="1679109"/>
          </a:xfrm>
          <a:prstGeom prst="wedgeRoundRectCallout">
            <a:avLst>
              <a:gd name="adj1" fmla="val -64616"/>
              <a:gd name="adj2" fmla="val 2622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ディープラーニング以外は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AI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じゃない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（でぃー</a:t>
            </a:r>
            <a:r>
              <a:rPr lang="ja-JP" altLang="en-US" dirty="0" err="1">
                <a:solidFill>
                  <a:srgbClr val="00B05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ぷら</a:t>
            </a:r>
            <a:r>
              <a:rPr lang="ja-JP" altLang="en-US" dirty="0">
                <a:solidFill>
                  <a:srgbClr val="00B05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</a:t>
            </a:r>
            <a:r>
              <a:rPr lang="ja-JP" altLang="en-US" dirty="0" err="1">
                <a:solidFill>
                  <a:srgbClr val="00B05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にんぐ</a:t>
            </a:r>
            <a:r>
              <a:rPr lang="ja-JP" altLang="en-US" dirty="0">
                <a:solidFill>
                  <a:srgbClr val="00B05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過激派）</a:t>
            </a:r>
            <a:endParaRPr kumimoji="1" lang="ja-JP" altLang="en-US" dirty="0">
              <a:solidFill>
                <a:srgbClr val="00B050"/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0E9747C-D302-46F8-BA09-7A759C82D472}"/>
              </a:ext>
            </a:extLst>
          </p:cNvPr>
          <p:cNvSpPr/>
          <p:nvPr/>
        </p:nvSpPr>
        <p:spPr>
          <a:xfrm>
            <a:off x="3356864" y="4257846"/>
            <a:ext cx="5535615" cy="1679109"/>
          </a:xfrm>
          <a:prstGeom prst="wedgeRoundRectCallout">
            <a:avLst>
              <a:gd name="adj1" fmla="val -64616"/>
              <a:gd name="adj2" fmla="val 2622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ディープラーニングも精度はよくない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（でぃー</a:t>
            </a:r>
            <a:r>
              <a:rPr lang="ja-JP" altLang="en-US" dirty="0" err="1">
                <a:solidFill>
                  <a:schemeClr val="accent3">
                    <a:lumMod val="7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ぷら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</a:t>
            </a:r>
            <a:r>
              <a:rPr lang="ja-JP" altLang="en-US" dirty="0" err="1">
                <a:solidFill>
                  <a:schemeClr val="accent3">
                    <a:lumMod val="7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にんぐ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不要派）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673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6844-9D37-4C5E-BB43-75EFE1D9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畳み込みについて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2BBD8D9-62D3-48D2-8F72-F4904DC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2652"/>
              </p:ext>
            </p:extLst>
          </p:nvPr>
        </p:nvGraphicFramePr>
        <p:xfrm>
          <a:off x="751075" y="2942385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39FB6D-84DD-46B3-BABD-AC1318A59AD3}"/>
              </a:ext>
            </a:extLst>
          </p:cNvPr>
          <p:cNvSpPr txBox="1"/>
          <p:nvPr/>
        </p:nvSpPr>
        <p:spPr>
          <a:xfrm>
            <a:off x="1421650" y="939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5F7A15-86E1-4167-84E1-E9543B75EF45}"/>
              </a:ext>
            </a:extLst>
          </p:cNvPr>
          <p:cNvSpPr txBox="1"/>
          <p:nvPr/>
        </p:nvSpPr>
        <p:spPr>
          <a:xfrm>
            <a:off x="3966801" y="9397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6FAC1-D24C-439B-8518-ADC61C665E5B}"/>
              </a:ext>
            </a:extLst>
          </p:cNvPr>
          <p:cNvSpPr txBox="1"/>
          <p:nvPr/>
        </p:nvSpPr>
        <p:spPr>
          <a:xfrm>
            <a:off x="3403999" y="478230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169E5D-C182-45E2-A838-70B69192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73202"/>
              </p:ext>
            </p:extLst>
          </p:nvPr>
        </p:nvGraphicFramePr>
        <p:xfrm>
          <a:off x="6777245" y="2390681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B94244-2485-4397-9531-4FDF1F4108B7}"/>
              </a:ext>
            </a:extLst>
          </p:cNvPr>
          <p:cNvSpPr txBox="1"/>
          <p:nvPr/>
        </p:nvSpPr>
        <p:spPr>
          <a:xfrm>
            <a:off x="5834606" y="78589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元の画像</a:t>
            </a:r>
            <a:r>
              <a:rPr lang="ja-JP" altLang="en-US" sz="2000" dirty="0"/>
              <a:t>とフィルタの特徴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を合わせた新たな画像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A578C7C-0783-4A19-8CCE-071ED92E2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8982"/>
              </p:ext>
            </p:extLst>
          </p:nvPr>
        </p:nvGraphicFramePr>
        <p:xfrm>
          <a:off x="4074759" y="2387478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DCC5E6DA-DE54-4202-A7FD-871C3D53A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14638"/>
              </p:ext>
            </p:extLst>
          </p:nvPr>
        </p:nvGraphicFramePr>
        <p:xfrm>
          <a:off x="6777245" y="425315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AAEFA51-E03A-4876-B2E8-A228608E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03137"/>
              </p:ext>
            </p:extLst>
          </p:nvPr>
        </p:nvGraphicFramePr>
        <p:xfrm>
          <a:off x="4074759" y="4249952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921C3C90-A773-4A92-ACCC-498AE35BE716}"/>
              </a:ext>
            </a:extLst>
          </p:cNvPr>
          <p:cNvSpPr/>
          <p:nvPr/>
        </p:nvSpPr>
        <p:spPr>
          <a:xfrm>
            <a:off x="5791711" y="2790702"/>
            <a:ext cx="645735" cy="484632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EFA4FCC2-1970-493B-B264-8D17F5743A8F}"/>
              </a:ext>
            </a:extLst>
          </p:cNvPr>
          <p:cNvSpPr/>
          <p:nvPr/>
        </p:nvSpPr>
        <p:spPr>
          <a:xfrm>
            <a:off x="5791711" y="4656379"/>
            <a:ext cx="645735" cy="484632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3F0819-1D78-41DA-97DB-791DA0D68288}"/>
              </a:ext>
            </a:extLst>
          </p:cNvPr>
          <p:cNvSpPr txBox="1"/>
          <p:nvPr/>
        </p:nvSpPr>
        <p:spPr>
          <a:xfrm>
            <a:off x="3403999" y="29405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013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114FE-9C97-47DC-AA6C-78E81897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畳み込みの弱点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EEB300-748C-46D0-8E02-4B8F19C4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8559"/>
              </p:ext>
            </p:extLst>
          </p:nvPr>
        </p:nvGraphicFramePr>
        <p:xfrm>
          <a:off x="656565" y="2033845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06FB855-4C0E-4A51-9F87-4B4C7E68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5551"/>
              </p:ext>
            </p:extLst>
          </p:nvPr>
        </p:nvGraphicFramePr>
        <p:xfrm>
          <a:off x="656562" y="4274809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1659882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152164797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163733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977474B-096C-4772-AC05-A6645E53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6228"/>
              </p:ext>
            </p:extLst>
          </p:nvPr>
        </p:nvGraphicFramePr>
        <p:xfrm>
          <a:off x="3131840" y="3805495"/>
          <a:ext cx="533400" cy="53149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25F4C-852B-42DC-97C4-90E78BE603B5}"/>
              </a:ext>
            </a:extLst>
          </p:cNvPr>
          <p:cNvSpPr txBox="1"/>
          <p:nvPr/>
        </p:nvSpPr>
        <p:spPr>
          <a:xfrm>
            <a:off x="926595" y="956165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ただし、畳み込みだけでは、位置のずれには対応できない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B07446-68E0-45EA-835F-1F7D58E21E1A}"/>
              </a:ext>
            </a:extLst>
          </p:cNvPr>
          <p:cNvSpPr txBox="1"/>
          <p:nvPr/>
        </p:nvSpPr>
        <p:spPr>
          <a:xfrm>
            <a:off x="3806915" y="387469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のフィルタが反応する場所が異なる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A9A2717-6845-4AC2-A9FA-B8C92B0E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8702"/>
              </p:ext>
            </p:extLst>
          </p:nvPr>
        </p:nvGraphicFramePr>
        <p:xfrm>
          <a:off x="4931437" y="1929717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415330E-0E2E-431F-9FEF-89AAAEE18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30065"/>
              </p:ext>
            </p:extLst>
          </p:nvPr>
        </p:nvGraphicFramePr>
        <p:xfrm>
          <a:off x="4931437" y="4348078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27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4224A-C4CB-438E-A656-56781B6B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プーリング層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2F4ACA8-0307-40C8-B910-A410EFA8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178750"/>
            <a:ext cx="7027281" cy="42304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0E7A3B-EF75-46D0-AA01-B829750F501C}"/>
              </a:ext>
            </a:extLst>
          </p:cNvPr>
          <p:cNvSpPr txBox="1"/>
          <p:nvPr/>
        </p:nvSpPr>
        <p:spPr>
          <a:xfrm>
            <a:off x="1256016" y="5049180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２＊２ピクセル　の最大値を１のピクセルに変換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位置が多少ずれていても補正できる</a:t>
            </a:r>
          </a:p>
        </p:txBody>
      </p:sp>
    </p:spTree>
    <p:extLst>
      <p:ext uri="{BB962C8B-B14F-4D97-AF65-F5344CB8AC3E}">
        <p14:creationId xmlns:p14="http://schemas.microsoft.com/office/powerpoint/2010/main" val="127264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8D5E26F6-4A47-453E-8B6D-8C9AF66542B2}"/>
              </a:ext>
            </a:extLst>
          </p:cNvPr>
          <p:cNvSpPr/>
          <p:nvPr/>
        </p:nvSpPr>
        <p:spPr>
          <a:xfrm>
            <a:off x="2951821" y="3519011"/>
            <a:ext cx="3600400" cy="106818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12F58A-9D74-4DCE-A02C-2FD6AD49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プーリング層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6BB80B-6FFB-4CA0-BA00-4E75CF205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9736"/>
              </p:ext>
            </p:extLst>
          </p:nvPr>
        </p:nvGraphicFramePr>
        <p:xfrm>
          <a:off x="566555" y="1929717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F32FCC1-6DFA-4AEF-AABD-BDF343E95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04736"/>
              </p:ext>
            </p:extLst>
          </p:nvPr>
        </p:nvGraphicFramePr>
        <p:xfrm>
          <a:off x="566555" y="4348078"/>
          <a:ext cx="1778000" cy="177165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B39DF3-6D00-4E1E-BE3C-AE18F66FE03A}"/>
              </a:ext>
            </a:extLst>
          </p:cNvPr>
          <p:cNvSpPr/>
          <p:nvPr/>
        </p:nvSpPr>
        <p:spPr>
          <a:xfrm>
            <a:off x="926595" y="1929717"/>
            <a:ext cx="347374" cy="3610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5CF13D-7B42-4E6E-8E99-E8B10ABD9561}"/>
              </a:ext>
            </a:extLst>
          </p:cNvPr>
          <p:cNvSpPr/>
          <p:nvPr/>
        </p:nvSpPr>
        <p:spPr>
          <a:xfrm>
            <a:off x="926595" y="4348078"/>
            <a:ext cx="347374" cy="3610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E5F8C1-ED3C-488E-AB02-9852C4F32928}"/>
              </a:ext>
            </a:extLst>
          </p:cNvPr>
          <p:cNvSpPr txBox="1"/>
          <p:nvPr/>
        </p:nvSpPr>
        <p:spPr>
          <a:xfrm>
            <a:off x="3524735" y="3853047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2×2</a:t>
            </a:r>
            <a:r>
              <a:rPr kumimoji="1" lang="ja-JP" altLang="en-US" sz="2000" dirty="0"/>
              <a:t>のプーリング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7F0CE13-9AA1-4EE2-9FA6-EB0DD1E5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24498"/>
              </p:ext>
            </p:extLst>
          </p:nvPr>
        </p:nvGraphicFramePr>
        <p:xfrm>
          <a:off x="6957265" y="3642776"/>
          <a:ext cx="889000" cy="885825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853362-33D5-4F94-ABBB-C81AB3152ABB}"/>
              </a:ext>
            </a:extLst>
          </p:cNvPr>
          <p:cNvSpPr txBox="1"/>
          <p:nvPr/>
        </p:nvSpPr>
        <p:spPr>
          <a:xfrm>
            <a:off x="3761910" y="5715063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多少位置が異なっても同じ結果が得られる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FF0E591-43FF-49DC-AF4B-2554BD3418C3}"/>
              </a:ext>
            </a:extLst>
          </p:cNvPr>
          <p:cNvSpPr/>
          <p:nvPr/>
        </p:nvSpPr>
        <p:spPr>
          <a:xfrm>
            <a:off x="1997181" y="3338990"/>
            <a:ext cx="347374" cy="361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60B8C5-AD11-4531-825C-CF326E53E6C1}"/>
              </a:ext>
            </a:extLst>
          </p:cNvPr>
          <p:cNvSpPr/>
          <p:nvPr/>
        </p:nvSpPr>
        <p:spPr>
          <a:xfrm>
            <a:off x="1977891" y="5750226"/>
            <a:ext cx="347374" cy="361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07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38F498-FBA3-497B-A834-10ED2084B472}"/>
              </a:ext>
            </a:extLst>
          </p:cNvPr>
          <p:cNvCxnSpPr>
            <a:cxnSpLocks/>
          </p:cNvCxnSpPr>
          <p:nvPr/>
        </p:nvCxnSpPr>
        <p:spPr>
          <a:xfrm>
            <a:off x="2726795" y="2888940"/>
            <a:ext cx="3798424" cy="184520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42F80FB-BC2F-4CEA-BBE7-B6B707D5CCDE}"/>
              </a:ext>
            </a:extLst>
          </p:cNvPr>
          <p:cNvCxnSpPr/>
          <p:nvPr/>
        </p:nvCxnSpPr>
        <p:spPr>
          <a:xfrm>
            <a:off x="2726795" y="2888940"/>
            <a:ext cx="3825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536844-9D37-4C5E-BB43-75EFE1D9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人力でディープラーニング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2BBD8D9-62D3-48D2-8F72-F4904DCB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17436"/>
              </p:ext>
            </p:extLst>
          </p:nvPr>
        </p:nvGraphicFramePr>
        <p:xfrm>
          <a:off x="323528" y="1654607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39FB6D-84DD-46B3-BABD-AC1318A59AD3}"/>
              </a:ext>
            </a:extLst>
          </p:cNvPr>
          <p:cNvSpPr txBox="1"/>
          <p:nvPr/>
        </p:nvSpPr>
        <p:spPr>
          <a:xfrm>
            <a:off x="1151620" y="939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元画像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5F7A15-86E1-4167-84E1-E9543B75EF45}"/>
              </a:ext>
            </a:extLst>
          </p:cNvPr>
          <p:cNvSpPr txBox="1"/>
          <p:nvPr/>
        </p:nvSpPr>
        <p:spPr>
          <a:xfrm>
            <a:off x="3356865" y="9397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3×3</a:t>
            </a:r>
            <a:r>
              <a:rPr kumimoji="1" lang="ja-JP" altLang="en-US" sz="2000" dirty="0"/>
              <a:t>フィルタ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169E5D-C182-45E2-A838-70B69192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15724"/>
              </p:ext>
            </p:extLst>
          </p:nvPr>
        </p:nvGraphicFramePr>
        <p:xfrm>
          <a:off x="6660232" y="2390681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B94244-2485-4397-9531-4FDF1F4108B7}"/>
              </a:ext>
            </a:extLst>
          </p:cNvPr>
          <p:cNvSpPr txBox="1"/>
          <p:nvPr/>
        </p:nvSpPr>
        <p:spPr>
          <a:xfrm>
            <a:off x="5834606" y="78589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元の画像</a:t>
            </a:r>
            <a:r>
              <a:rPr lang="ja-JP" altLang="en-US" sz="2000" dirty="0"/>
              <a:t>とフィルタの特徴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を合わせた新たな画像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A578C7C-0783-4A19-8CCE-071ED92E2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98575"/>
              </p:ext>
            </p:extLst>
          </p:nvPr>
        </p:nvGraphicFramePr>
        <p:xfrm>
          <a:off x="3352550" y="2387478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DCC5E6DA-DE54-4202-A7FD-871C3D53A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6989"/>
              </p:ext>
            </p:extLst>
          </p:nvPr>
        </p:nvGraphicFramePr>
        <p:xfrm>
          <a:off x="6660232" y="4253155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AAEFA51-E03A-4876-B2E8-A228608E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64134"/>
              </p:ext>
            </p:extLst>
          </p:nvPr>
        </p:nvGraphicFramePr>
        <p:xfrm>
          <a:off x="3352550" y="4249952"/>
          <a:ext cx="1377153" cy="129108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1716CDC-5D89-4447-BEF0-36E133C5C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72660"/>
              </p:ext>
            </p:extLst>
          </p:nvPr>
        </p:nvGraphicFramePr>
        <p:xfrm>
          <a:off x="325430" y="4249952"/>
          <a:ext cx="2295255" cy="2151800"/>
        </p:xfrm>
        <a:graphic>
          <a:graphicData uri="http://schemas.openxmlformats.org/drawingml/2006/table">
            <a:tbl>
              <a:tblPr/>
              <a:tblGrid>
                <a:gridCol w="459051">
                  <a:extLst>
                    <a:ext uri="{9D8B030D-6E8A-4147-A177-3AD203B41FA5}">
                      <a16:colId xmlns:a16="http://schemas.microsoft.com/office/drawing/2014/main" val="1470435917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160232558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65198084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1273663482"/>
                    </a:ext>
                  </a:extLst>
                </a:gridCol>
                <a:gridCol w="459051">
                  <a:extLst>
                    <a:ext uri="{9D8B030D-6E8A-4147-A177-3AD203B41FA5}">
                      <a16:colId xmlns:a16="http://schemas.microsoft.com/office/drawing/2014/main" val="2024131982"/>
                    </a:ext>
                  </a:extLst>
                </a:gridCol>
              </a:tblGrid>
              <a:tr h="430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859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90893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43096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551831"/>
                  </a:ext>
                </a:extLst>
              </a:tr>
              <a:tr h="430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0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</a:t>
                      </a:r>
                    </a:p>
                  </a:txBody>
                  <a:tcPr marL="17214" marR="17214" marT="172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54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79BAD-76E7-4531-8E59-AAE0C580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畳み込みニューラルネットワークの例</a:t>
            </a:r>
          </a:p>
        </p:txBody>
      </p:sp>
      <p:pic>
        <p:nvPicPr>
          <p:cNvPr id="2050" name="Picture 2" descr="ãæé é¡ãä¼¸ç¸®ãã®ç»åæ¤ç´¢çµæ">
            <a:extLst>
              <a:ext uri="{FF2B5EF4-FFF2-40B4-BE49-F238E27FC236}">
                <a16:creationId xmlns:a16="http://schemas.microsoft.com/office/drawing/2014/main" id="{E31C84BC-B1F1-489C-B50A-79C6D27E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4350">
            <a:off x="116505" y="446411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9CEDF3-C27F-42EC-804E-90BC1A611029}"/>
              </a:ext>
            </a:extLst>
          </p:cNvPr>
          <p:cNvSpPr txBox="1"/>
          <p:nvPr/>
        </p:nvSpPr>
        <p:spPr>
          <a:xfrm>
            <a:off x="2831788" y="5049217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「畳み込み」の由来は</a:t>
            </a:r>
            <a:endParaRPr kumimoji="1" lang="en-US" altLang="ja-JP" sz="2000" dirty="0"/>
          </a:p>
          <a:p>
            <a:r>
              <a:rPr lang="ja-JP" altLang="en-US" sz="2000" dirty="0"/>
              <a:t>筒を畳み込むように画像を小さくすることから</a:t>
            </a:r>
            <a:endParaRPr kumimoji="1" lang="ja-JP" altLang="en-US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0D8944-4364-42BF-816E-36AD6F6E36EC}"/>
              </a:ext>
            </a:extLst>
          </p:cNvPr>
          <p:cNvSpPr/>
          <p:nvPr/>
        </p:nvSpPr>
        <p:spPr>
          <a:xfrm>
            <a:off x="54805" y="6399317"/>
            <a:ext cx="909101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https://jp.123rf.com/photo_12544246_%E7%99%BD%E3%81%AE%E8%83%8C%E6%99%AF%E3%81%AB%E9%BB%92%E3%81%AE%E4%BC%B8%E7%B8%AE%E5%BC%8F%E6%9C%9B%E9%81%A0%E9%8F%A1.html</a:t>
            </a:r>
            <a:endParaRPr lang="ja-JP" altLang="en-US" sz="600" dirty="0"/>
          </a:p>
        </p:txBody>
      </p:sp>
      <p:pic>
        <p:nvPicPr>
          <p:cNvPr id="2054" name="Picture 6" descr="https://camo.qiitausercontent.com/dc06a2091a8fb0e3e427d00672a4f572e6cfc92d/68747470733a2f2f71696974612d696d6167652d73746f72652e73332e616d617a6f6e6177732e636f6d2f302f3130353333352f33646537343363392d383834312d316633652d313964622d6432363430636530646665652e6a706567">
            <a:extLst>
              <a:ext uri="{FF2B5EF4-FFF2-40B4-BE49-F238E27FC236}">
                <a16:creationId xmlns:a16="http://schemas.microsoft.com/office/drawing/2014/main" id="{FCE50C8C-F3ED-434C-893C-1E21C5CD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929143"/>
            <a:ext cx="7452320" cy="315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9D7CD62-54EC-477D-AD70-C9F71ADE67AC}"/>
              </a:ext>
            </a:extLst>
          </p:cNvPr>
          <p:cNvSpPr/>
          <p:nvPr/>
        </p:nvSpPr>
        <p:spPr>
          <a:xfrm>
            <a:off x="578677" y="3608361"/>
            <a:ext cx="90910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/>
              <a:t>http://citeseerx.ist.psu.edu/viewdoc/download?doi=10.1.1.646.8205&amp;rep=rep1&amp;type=pdf</a:t>
            </a:r>
          </a:p>
        </p:txBody>
      </p:sp>
    </p:spTree>
    <p:extLst>
      <p:ext uri="{BB962C8B-B14F-4D97-AF65-F5344CB8AC3E}">
        <p14:creationId xmlns:p14="http://schemas.microsoft.com/office/powerpoint/2010/main" val="3283177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7956B-2624-4D68-B910-D90708F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ディープなメリット</a:t>
            </a:r>
          </a:p>
        </p:txBody>
      </p:sp>
      <p:pic>
        <p:nvPicPr>
          <p:cNvPr id="10242" name="Picture 2" descr="ãé£å¡©ããã®ç»åæ¤ç´¢çµæ">
            <a:extLst>
              <a:ext uri="{FF2B5EF4-FFF2-40B4-BE49-F238E27FC236}">
                <a16:creationId xmlns:a16="http://schemas.microsoft.com/office/drawing/2014/main" id="{71E2F571-B006-48B3-9581-8AE7EAD4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" y="5142743"/>
            <a:ext cx="1218393" cy="12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ãæ°´ããã®ç»åæ¤ç´¢çµæ">
            <a:extLst>
              <a:ext uri="{FF2B5EF4-FFF2-40B4-BE49-F238E27FC236}">
                <a16:creationId xmlns:a16="http://schemas.microsoft.com/office/drawing/2014/main" id="{7DC08107-E173-48BB-B020-EF9E1F28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35" y="5048664"/>
            <a:ext cx="983010" cy="138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ãåµãã®ç»åæ¤ç´¢çµæ">
            <a:extLst>
              <a:ext uri="{FF2B5EF4-FFF2-40B4-BE49-F238E27FC236}">
                <a16:creationId xmlns:a16="http://schemas.microsoft.com/office/drawing/2014/main" id="{DFFC8798-9635-4A52-9B0B-BD14CF33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60" y="5262802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ããã¨ãã¼ãºãã®ç»åæ¤ç´¢çµæ">
            <a:extLst>
              <a:ext uri="{FF2B5EF4-FFF2-40B4-BE49-F238E27FC236}">
                <a16:creationId xmlns:a16="http://schemas.microsoft.com/office/drawing/2014/main" id="{31B2E35E-47E5-4A78-BDA2-59701504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3" y="2992984"/>
            <a:ext cx="1441128" cy="14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ãé¢ãã®ç»åæ¤ç´¢çµæ">
            <a:extLst>
              <a:ext uri="{FF2B5EF4-FFF2-40B4-BE49-F238E27FC236}">
                <a16:creationId xmlns:a16="http://schemas.microsoft.com/office/drawing/2014/main" id="{A2694AA1-44A8-46BA-840B-12B47BD4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5223463"/>
            <a:ext cx="1175867" cy="11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ãæ²¹ãã®ç»åæ¤ç´¢çµæ">
            <a:extLst>
              <a:ext uri="{FF2B5EF4-FFF2-40B4-BE49-F238E27FC236}">
                <a16:creationId xmlns:a16="http://schemas.microsoft.com/office/drawing/2014/main" id="{40CDA74E-ABE5-47EF-8365-D773BF51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5142743"/>
            <a:ext cx="1175867" cy="11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ãå°éº¦ç²ãã®ç»åæ¤ç´¢çµæ">
            <a:extLst>
              <a:ext uri="{FF2B5EF4-FFF2-40B4-BE49-F238E27FC236}">
                <a16:creationId xmlns:a16="http://schemas.microsoft.com/office/drawing/2014/main" id="{5D4D086B-2988-47E1-8D8C-7860F5EA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520463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ãçä¹³ãã®ç»åæ¤ç´¢çµæ">
            <a:extLst>
              <a:ext uri="{FF2B5EF4-FFF2-40B4-BE49-F238E27FC236}">
                <a16:creationId xmlns:a16="http://schemas.microsoft.com/office/drawing/2014/main" id="{3EF3FE47-C5B2-4AA4-963F-A293FE6D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5102742"/>
            <a:ext cx="1296588" cy="12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ãããããã®ç»åæ¤ç´¢çµæ">
            <a:extLst>
              <a:ext uri="{FF2B5EF4-FFF2-40B4-BE49-F238E27FC236}">
                <a16:creationId xmlns:a16="http://schemas.microsoft.com/office/drawing/2014/main" id="{1CDA8FB7-BC2F-4E1A-A32C-FC9289A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95" y="5204629"/>
            <a:ext cx="1060082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6" name="Picture 26" descr="ããããã½ã¼ã¹ãã®ç»åæ¤ç´¢çµæ">
            <a:extLst>
              <a:ext uri="{FF2B5EF4-FFF2-40B4-BE49-F238E27FC236}">
                <a16:creationId xmlns:a16="http://schemas.microsoft.com/office/drawing/2014/main" id="{5E5E46FC-F2E5-4BF3-835A-ABB10CD6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09" y="2992984"/>
            <a:ext cx="1441128" cy="14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ããããã±ã¼ã­ããã¯ã¹ãã®ç»åæ¤ç´¢çµæ">
            <a:extLst>
              <a:ext uri="{FF2B5EF4-FFF2-40B4-BE49-F238E27FC236}">
                <a16:creationId xmlns:a16="http://schemas.microsoft.com/office/drawing/2014/main" id="{2692640E-8697-4FE9-91A4-5A9159DD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5" y="2885508"/>
            <a:ext cx="929162" cy="15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9AE41F-E37E-45D4-9642-2ED7C45780B0}"/>
              </a:ext>
            </a:extLst>
          </p:cNvPr>
          <p:cNvCxnSpPr>
            <a:cxnSpLocks/>
            <a:stCxn id="10242" idx="0"/>
            <a:endCxn id="10266" idx="2"/>
          </p:cNvCxnSpPr>
          <p:nvPr/>
        </p:nvCxnSpPr>
        <p:spPr>
          <a:xfrm flipV="1">
            <a:off x="635692" y="4434112"/>
            <a:ext cx="2653181" cy="708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A79B324-94F3-48FD-9AE3-186885415AE7}"/>
              </a:ext>
            </a:extLst>
          </p:cNvPr>
          <p:cNvCxnSpPr>
            <a:cxnSpLocks/>
            <a:stCxn id="10242" idx="0"/>
            <a:endCxn id="10274" idx="2"/>
          </p:cNvCxnSpPr>
          <p:nvPr/>
        </p:nvCxnSpPr>
        <p:spPr>
          <a:xfrm flipV="1">
            <a:off x="635692" y="4171596"/>
            <a:ext cx="691023" cy="971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39D1E0C-7AC9-4A9B-925B-9CC3752618FE}"/>
              </a:ext>
            </a:extLst>
          </p:cNvPr>
          <p:cNvCxnSpPr>
            <a:cxnSpLocks/>
            <a:stCxn id="10244" idx="0"/>
            <a:endCxn id="10274" idx="2"/>
          </p:cNvCxnSpPr>
          <p:nvPr/>
        </p:nvCxnSpPr>
        <p:spPr>
          <a:xfrm flipH="1" flipV="1">
            <a:off x="1326715" y="4171596"/>
            <a:ext cx="257825" cy="877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5998F24-C98F-4032-A634-2DCA097CD0FF}"/>
              </a:ext>
            </a:extLst>
          </p:cNvPr>
          <p:cNvCxnSpPr>
            <a:cxnSpLocks/>
            <a:stCxn id="10250" idx="0"/>
            <a:endCxn id="10248" idx="2"/>
          </p:cNvCxnSpPr>
          <p:nvPr/>
        </p:nvCxnSpPr>
        <p:spPr>
          <a:xfrm flipV="1">
            <a:off x="3899794" y="4434112"/>
            <a:ext cx="1064693" cy="789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27F2140-DB8B-480D-BA76-906474A9B175}"/>
              </a:ext>
            </a:extLst>
          </p:cNvPr>
          <p:cNvCxnSpPr>
            <a:cxnSpLocks/>
            <a:endCxn id="10248" idx="2"/>
          </p:cNvCxnSpPr>
          <p:nvPr/>
        </p:nvCxnSpPr>
        <p:spPr>
          <a:xfrm flipV="1">
            <a:off x="2903870" y="4434112"/>
            <a:ext cx="2060617" cy="861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D3C2C14-C8B2-4746-906B-C6AC35714E7D}"/>
              </a:ext>
            </a:extLst>
          </p:cNvPr>
          <p:cNvCxnSpPr>
            <a:cxnSpLocks/>
            <a:stCxn id="10252" idx="0"/>
            <a:endCxn id="10248" idx="2"/>
          </p:cNvCxnSpPr>
          <p:nvPr/>
        </p:nvCxnSpPr>
        <p:spPr>
          <a:xfrm flipV="1">
            <a:off x="4934909" y="4434112"/>
            <a:ext cx="29578" cy="708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7068CD4-EB65-4B59-8A70-7B98C6701070}"/>
              </a:ext>
            </a:extLst>
          </p:cNvPr>
          <p:cNvCxnSpPr>
            <a:cxnSpLocks/>
            <a:stCxn id="10264" idx="0"/>
            <a:endCxn id="10266" idx="2"/>
          </p:cNvCxnSpPr>
          <p:nvPr/>
        </p:nvCxnSpPr>
        <p:spPr>
          <a:xfrm flipH="1" flipV="1">
            <a:off x="3288873" y="4434112"/>
            <a:ext cx="4897763" cy="770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19F2B6B-7A17-4591-A332-F86BA513A431}"/>
              </a:ext>
            </a:extLst>
          </p:cNvPr>
          <p:cNvCxnSpPr>
            <a:cxnSpLocks/>
            <a:stCxn id="10254" idx="0"/>
            <a:endCxn id="10268" idx="2"/>
          </p:cNvCxnSpPr>
          <p:nvPr/>
        </p:nvCxnSpPr>
        <p:spPr>
          <a:xfrm flipV="1">
            <a:off x="6007882" y="4434112"/>
            <a:ext cx="423854" cy="7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2E846FB-0B31-4FBC-91A2-BD1B45ADFDD5}"/>
              </a:ext>
            </a:extLst>
          </p:cNvPr>
          <p:cNvCxnSpPr>
            <a:cxnSpLocks/>
            <a:stCxn id="10246" idx="0"/>
            <a:endCxn id="10268" idx="2"/>
          </p:cNvCxnSpPr>
          <p:nvPr/>
        </p:nvCxnSpPr>
        <p:spPr>
          <a:xfrm flipV="1">
            <a:off x="2753941" y="4434112"/>
            <a:ext cx="3677795" cy="82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0" name="Picture 30" descr="ããããã±ã¼ã­ãã®ç»åæ¤ç´¢çµæ">
            <a:extLst>
              <a:ext uri="{FF2B5EF4-FFF2-40B4-BE49-F238E27FC236}">
                <a16:creationId xmlns:a16="http://schemas.microsoft.com/office/drawing/2014/main" id="{95FE0831-2BDD-42F7-A389-26392431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60" y="1114978"/>
            <a:ext cx="2001386" cy="133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2" name="Picture 32" descr="ããã¿ã¼ãã®ç»åæ¤ç´¢çµæ">
            <a:extLst>
              <a:ext uri="{FF2B5EF4-FFF2-40B4-BE49-F238E27FC236}">
                <a16:creationId xmlns:a16="http://schemas.microsoft.com/office/drawing/2014/main" id="{16C05BF8-3769-4509-B298-2F9BAD9E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52" y="3117865"/>
            <a:ext cx="1737439" cy="11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8168032-EA30-4459-8A20-DAD40FB8D146}"/>
              </a:ext>
            </a:extLst>
          </p:cNvPr>
          <p:cNvCxnSpPr>
            <a:cxnSpLocks/>
            <a:stCxn id="10258" idx="0"/>
            <a:endCxn id="10272" idx="2"/>
          </p:cNvCxnSpPr>
          <p:nvPr/>
        </p:nvCxnSpPr>
        <p:spPr>
          <a:xfrm flipV="1">
            <a:off x="6975489" y="4274052"/>
            <a:ext cx="1060083" cy="82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ADEAEFC-7562-4713-B6D2-899A86E2F07D}"/>
              </a:ext>
            </a:extLst>
          </p:cNvPr>
          <p:cNvCxnSpPr>
            <a:cxnSpLocks/>
            <a:stCxn id="10270" idx="2"/>
            <a:endCxn id="10272" idx="0"/>
          </p:cNvCxnSpPr>
          <p:nvPr/>
        </p:nvCxnSpPr>
        <p:spPr>
          <a:xfrm>
            <a:off x="6698153" y="2449235"/>
            <a:ext cx="1337419" cy="668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3654B22-E4A1-4824-B185-D941304A60B3}"/>
              </a:ext>
            </a:extLst>
          </p:cNvPr>
          <p:cNvCxnSpPr>
            <a:cxnSpLocks/>
            <a:stCxn id="10268" idx="0"/>
            <a:endCxn id="10270" idx="2"/>
          </p:cNvCxnSpPr>
          <p:nvPr/>
        </p:nvCxnSpPr>
        <p:spPr>
          <a:xfrm flipV="1">
            <a:off x="6431736" y="2449235"/>
            <a:ext cx="266417" cy="436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4" name="Picture 34" descr="ããã¹ã¿ãè¢ãã®ç»åæ¤ç´¢çµæ">
            <a:extLst>
              <a:ext uri="{FF2B5EF4-FFF2-40B4-BE49-F238E27FC236}">
                <a16:creationId xmlns:a16="http://schemas.microsoft.com/office/drawing/2014/main" id="{4A8F7BB7-2E0D-4970-BA0A-B2139FBB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0" y="3005593"/>
            <a:ext cx="1752190" cy="11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A26E726-C90C-4FE5-BA2C-7161DDD9AE43}"/>
              </a:ext>
            </a:extLst>
          </p:cNvPr>
          <p:cNvCxnSpPr>
            <a:cxnSpLocks/>
            <a:stCxn id="10254" idx="0"/>
            <a:endCxn id="10274" idx="2"/>
          </p:cNvCxnSpPr>
          <p:nvPr/>
        </p:nvCxnSpPr>
        <p:spPr>
          <a:xfrm flipH="1" flipV="1">
            <a:off x="1326715" y="4171596"/>
            <a:ext cx="4681167" cy="103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EE3255C-11DC-46DB-AF00-2291F7EE8E63}"/>
              </a:ext>
            </a:extLst>
          </p:cNvPr>
          <p:cNvCxnSpPr>
            <a:cxnSpLocks/>
            <a:stCxn id="10246" idx="0"/>
            <a:endCxn id="10274" idx="2"/>
          </p:cNvCxnSpPr>
          <p:nvPr/>
        </p:nvCxnSpPr>
        <p:spPr>
          <a:xfrm flipH="1" flipV="1">
            <a:off x="1326715" y="4171596"/>
            <a:ext cx="1427226" cy="1091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27BB44A-95DE-4235-A33A-6EED44C64207}"/>
              </a:ext>
            </a:extLst>
          </p:cNvPr>
          <p:cNvCxnSpPr>
            <a:cxnSpLocks/>
            <a:stCxn id="10252" idx="0"/>
            <a:endCxn id="10274" idx="2"/>
          </p:cNvCxnSpPr>
          <p:nvPr/>
        </p:nvCxnSpPr>
        <p:spPr>
          <a:xfrm flipH="1" flipV="1">
            <a:off x="1326715" y="4171596"/>
            <a:ext cx="3608194" cy="971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6" name="Picture 36" descr="ããã¼ãã½ã¼ã¹ãã¹ã¿ãã®ç»åæ¤ç´¢çµæ">
            <a:extLst>
              <a:ext uri="{FF2B5EF4-FFF2-40B4-BE49-F238E27FC236}">
                <a16:creationId xmlns:a16="http://schemas.microsoft.com/office/drawing/2014/main" id="{DE60E4EF-F8E2-4BF6-BBE9-BEDA2099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10" y="997281"/>
            <a:ext cx="1406397" cy="14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9799D4CD-9C18-4CC3-BB47-3938801CEA20}"/>
              </a:ext>
            </a:extLst>
          </p:cNvPr>
          <p:cNvCxnSpPr>
            <a:cxnSpLocks/>
            <a:stCxn id="10274" idx="0"/>
            <a:endCxn id="10276" idx="2"/>
          </p:cNvCxnSpPr>
          <p:nvPr/>
        </p:nvCxnSpPr>
        <p:spPr>
          <a:xfrm flipV="1">
            <a:off x="1326715" y="2403678"/>
            <a:ext cx="1241594" cy="601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F5C19BD-144E-47A3-885B-02F001851422}"/>
              </a:ext>
            </a:extLst>
          </p:cNvPr>
          <p:cNvCxnSpPr>
            <a:cxnSpLocks/>
            <a:stCxn id="10266" idx="0"/>
            <a:endCxn id="10276" idx="2"/>
          </p:cNvCxnSpPr>
          <p:nvPr/>
        </p:nvCxnSpPr>
        <p:spPr>
          <a:xfrm flipH="1" flipV="1">
            <a:off x="2568309" y="2403678"/>
            <a:ext cx="720564" cy="589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8" name="Picture 38" descr="ãã³ãã¯ ãããã¨ããã®ç»åæ¤ç´¢çµæ">
            <a:extLst>
              <a:ext uri="{FF2B5EF4-FFF2-40B4-BE49-F238E27FC236}">
                <a16:creationId xmlns:a16="http://schemas.microsoft.com/office/drawing/2014/main" id="{FD25EFA4-A251-4273-B27A-0C02D40F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21" y="943163"/>
            <a:ext cx="1517689" cy="155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7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深層学習における</a:t>
            </a:r>
            <a:r>
              <a:rPr lang="ja-JP" altLang="en-US" dirty="0">
                <a:solidFill>
                  <a:srgbClr val="FF0000"/>
                </a:solidFill>
              </a:rPr>
              <a:t>“深さ”</a:t>
            </a:r>
            <a:r>
              <a:rPr lang="ja-JP" altLang="en-US" dirty="0"/>
              <a:t>の役割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268761"/>
            <a:ext cx="3528392" cy="302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560948" y="1884150"/>
            <a:ext cx="4092152" cy="228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560348" y="3707741"/>
            <a:ext cx="20313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線や円などを抽出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60348" y="2632267"/>
            <a:ext cx="20313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目や鼻などを抽出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60348" y="1556793"/>
            <a:ext cx="20313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人の顔</a:t>
            </a:r>
            <a:r>
              <a:rPr kumimoji="1" lang="ja-JP" altLang="en-US" dirty="0"/>
              <a:t>などを抽出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9143" y="5373216"/>
            <a:ext cx="844333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簡単な図形（特徴）の組合せで、複雑な認識を行う</a:t>
            </a:r>
          </a:p>
        </p:txBody>
      </p:sp>
      <p:sp>
        <p:nvSpPr>
          <p:cNvPr id="11" name="上矢印 10"/>
          <p:cNvSpPr/>
          <p:nvPr/>
        </p:nvSpPr>
        <p:spPr>
          <a:xfrm>
            <a:off x="7323982" y="3212977"/>
            <a:ext cx="504056" cy="28803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/>
          <p:cNvSpPr/>
          <p:nvPr/>
        </p:nvSpPr>
        <p:spPr>
          <a:xfrm>
            <a:off x="7323982" y="2132857"/>
            <a:ext cx="504056" cy="28803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56492" y="32129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組み合わせて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56492" y="21328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組み合わせて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39552" y="4509120"/>
            <a:ext cx="1872208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39552" y="1052736"/>
            <a:ext cx="1872208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出力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915816" y="4365104"/>
            <a:ext cx="283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</a:rPr>
              <a:t>http://d.hatena.ne.jp/Zellij/20130608/p1</a:t>
            </a:r>
            <a:endParaRPr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10027" y="602128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深層構造にすることで、小さなネットワークで対応できる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DC359-4444-401E-9860-8755A619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～余談～　畳み込みとプーリングの弱点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2FD24D-9484-4742-ABDF-11ACDE3B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047805">
            <a:off x="1189438" y="1402419"/>
            <a:ext cx="1800225" cy="1790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9E2A2F7-A3B6-41A8-853F-B8ADBF60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25427" y="3102851"/>
            <a:ext cx="1800225" cy="1790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5BE83B-8BDD-4EEB-AC93-12386D44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3944">
            <a:off x="635845" y="4487717"/>
            <a:ext cx="1800225" cy="1790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9A627-4CE1-41AE-9CF7-960BA5D57A08}"/>
              </a:ext>
            </a:extLst>
          </p:cNvPr>
          <p:cNvSpPr txBox="1"/>
          <p:nvPr/>
        </p:nvSpPr>
        <p:spPr>
          <a:xfrm>
            <a:off x="5048545" y="1133745"/>
            <a:ext cx="4095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回転した画像は？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形を検出</a:t>
            </a:r>
            <a:r>
              <a:rPr lang="ja-JP" altLang="en-US" sz="2000" dirty="0"/>
              <a:t>する</a:t>
            </a:r>
            <a:r>
              <a:rPr kumimoji="1" lang="ja-JP" altLang="en-US" sz="2000" dirty="0"/>
              <a:t>畳み込みは無関係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プーリングは微小な変化に対応</a:t>
            </a:r>
            <a:endParaRPr lang="en-US" altLang="ja-JP" sz="2000" dirty="0"/>
          </a:p>
          <a:p>
            <a:r>
              <a:rPr lang="ja-JP" altLang="en-US" sz="2000" dirty="0"/>
              <a:t>できるが、情報量が減ってしまう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3074" name="Picture 2" descr="1">
            <a:extLst>
              <a:ext uri="{FF2B5EF4-FFF2-40B4-BE49-F238E27FC236}">
                <a16:creationId xmlns:a16="http://schemas.microsoft.com/office/drawing/2014/main" id="{6FE4581F-16A5-4B09-81B1-6239BDA3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7" y="2303875"/>
            <a:ext cx="3204283" cy="19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13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5C929-E883-4754-98A5-6863E03D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～余談～　回転　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51070D-7485-435C-B07A-ED004BA6E7F2}"/>
              </a:ext>
            </a:extLst>
          </p:cNvPr>
          <p:cNvSpPr txBox="1"/>
          <p:nvPr/>
        </p:nvSpPr>
        <p:spPr>
          <a:xfrm>
            <a:off x="632460" y="1108721"/>
            <a:ext cx="78790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現在は元画像を回転や反転させた画像を水増しして対応している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5CFC0-7E35-4BEC-9DB3-5E0171F36FCA}"/>
              </a:ext>
            </a:extLst>
          </p:cNvPr>
          <p:cNvSpPr txBox="1"/>
          <p:nvPr/>
        </p:nvSpPr>
        <p:spPr>
          <a:xfrm>
            <a:off x="2583891" y="2684677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でも、回転といえばベクトルを使うのが自然</a:t>
            </a:r>
            <a:endParaRPr kumimoji="1" lang="en-US" altLang="ja-JP" sz="2000" dirty="0"/>
          </a:p>
        </p:txBody>
      </p:sp>
      <p:pic>
        <p:nvPicPr>
          <p:cNvPr id="2050" name="Picture 2" descr="ãHintonãã®ç»åæ¤ç´¢çµæ">
            <a:extLst>
              <a:ext uri="{FF2B5EF4-FFF2-40B4-BE49-F238E27FC236}">
                <a16:creationId xmlns:a16="http://schemas.microsoft.com/office/drawing/2014/main" id="{7FF161CD-B599-4CC1-8D00-BB8C10B8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0" y="411031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4B47F436-E97C-4756-AD73-14A6FE4BDC90}"/>
              </a:ext>
            </a:extLst>
          </p:cNvPr>
          <p:cNvSpPr/>
          <p:nvPr/>
        </p:nvSpPr>
        <p:spPr>
          <a:xfrm>
            <a:off x="2274585" y="3744035"/>
            <a:ext cx="5852233" cy="612648"/>
          </a:xfrm>
          <a:prstGeom prst="wedgeEllipseCallout">
            <a:avLst>
              <a:gd name="adj1" fmla="val -55936"/>
              <a:gd name="adj2" fmla="val 408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プーリング層は失敗だった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551DF09F-37B8-428F-BF08-8CE09AFE1CFA}"/>
              </a:ext>
            </a:extLst>
          </p:cNvPr>
          <p:cNvSpPr/>
          <p:nvPr/>
        </p:nvSpPr>
        <p:spPr>
          <a:xfrm>
            <a:off x="2274584" y="4450169"/>
            <a:ext cx="5852233" cy="612648"/>
          </a:xfrm>
          <a:prstGeom prst="wedgeEllipseCallout">
            <a:avLst>
              <a:gd name="adj1" fmla="val -55936"/>
              <a:gd name="adj2" fmla="val 408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ベクトル量を加味した</a:t>
            </a:r>
            <a:r>
              <a:rPr lang="en-US" altLang="ja-JP" dirty="0"/>
              <a:t>CapsNet</a:t>
            </a:r>
            <a:r>
              <a:rPr lang="ja-JP" altLang="en-US" dirty="0"/>
              <a:t>が良い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D0BB18-AB36-4DDD-B3D1-F2F218E35746}"/>
              </a:ext>
            </a:extLst>
          </p:cNvPr>
          <p:cNvSpPr txBox="1"/>
          <p:nvPr/>
        </p:nvSpPr>
        <p:spPr>
          <a:xfrm>
            <a:off x="477120" y="5679250"/>
            <a:ext cx="7417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プーリング層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：</a:t>
            </a:r>
            <a:r>
              <a:rPr lang="ja-JP" altLang="en-US" sz="2000" dirty="0"/>
              <a:t>位置の変化を無視（感度低下～情報が減る）</a:t>
            </a:r>
            <a:endParaRPr kumimoji="1" lang="en-US" altLang="ja-JP" sz="2000" dirty="0"/>
          </a:p>
          <a:p>
            <a:r>
              <a:rPr lang="en-US" altLang="ja-JP" sz="2000" dirty="0"/>
              <a:t>CapsNet		</a:t>
            </a:r>
            <a:r>
              <a:rPr lang="ja-JP" altLang="en-US" sz="2000" dirty="0"/>
              <a:t>：回転量を学習する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6EAD1A-092B-4871-8C7C-D55EEA7CDD63}"/>
              </a:ext>
            </a:extLst>
          </p:cNvPr>
          <p:cNvSpPr txBox="1"/>
          <p:nvPr/>
        </p:nvSpPr>
        <p:spPr>
          <a:xfrm>
            <a:off x="490098" y="36200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ヒントン先生</a:t>
            </a:r>
            <a:endParaRPr kumimoji="1" lang="ja-JP" altLang="en-US" sz="1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2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6BBC9-B177-451C-B71F-C627384E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5B15DC-C779-4480-A342-DD8C7F026911}"/>
              </a:ext>
            </a:extLst>
          </p:cNvPr>
          <p:cNvSpPr txBox="1"/>
          <p:nvPr/>
        </p:nvSpPr>
        <p:spPr>
          <a:xfrm>
            <a:off x="5353" y="953725"/>
            <a:ext cx="78085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+mj-ea"/>
                <a:ea typeface="+mj-ea"/>
              </a:rPr>
              <a:t>・得意なこと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　画像、</a:t>
            </a:r>
            <a:r>
              <a:rPr kumimoji="1" lang="ja-JP" altLang="en-US" sz="2000" dirty="0">
                <a:latin typeface="+mj-ea"/>
                <a:ea typeface="+mj-ea"/>
              </a:rPr>
              <a:t>動画</a:t>
            </a:r>
            <a:r>
              <a:rPr lang="ja-JP" altLang="en-US" sz="2000" dirty="0">
                <a:latin typeface="+mj-ea"/>
                <a:ea typeface="+mj-ea"/>
              </a:rPr>
              <a:t>、</a:t>
            </a:r>
            <a:r>
              <a:rPr kumimoji="1" lang="ja-JP" altLang="en-US" sz="2000" dirty="0">
                <a:latin typeface="+mj-ea"/>
                <a:ea typeface="+mj-ea"/>
              </a:rPr>
              <a:t>音声　の　認識、生成</a:t>
            </a:r>
            <a:endParaRPr kumimoji="1" lang="en-US" altLang="ja-JP" sz="2000" dirty="0">
              <a:latin typeface="+mj-ea"/>
              <a:ea typeface="+mj-ea"/>
            </a:endParaRPr>
          </a:p>
          <a:p>
            <a:endParaRPr lang="en-US" altLang="ja-JP" sz="2000" dirty="0">
              <a:latin typeface="+mj-ea"/>
              <a:ea typeface="+mj-ea"/>
            </a:endParaRPr>
          </a:p>
          <a:p>
            <a:r>
              <a:rPr kumimoji="1" lang="ja-JP" altLang="en-US" sz="2000" dirty="0">
                <a:latin typeface="+mj-ea"/>
                <a:ea typeface="+mj-ea"/>
              </a:rPr>
              <a:t>・歴史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　</a:t>
            </a:r>
            <a:r>
              <a:rPr lang="en-US" altLang="ja-JP" sz="2000" dirty="0">
                <a:latin typeface="+mj-ea"/>
                <a:ea typeface="+mj-ea"/>
              </a:rPr>
              <a:t>1957</a:t>
            </a:r>
            <a:r>
              <a:rPr lang="ja-JP" altLang="en-US" sz="2000" dirty="0">
                <a:latin typeface="+mj-ea"/>
                <a:ea typeface="+mj-ea"/>
              </a:rPr>
              <a:t>年　　提唱</a:t>
            </a:r>
            <a:endParaRPr lang="en-US" altLang="ja-JP" sz="2000" dirty="0">
              <a:latin typeface="+mj-ea"/>
              <a:ea typeface="+mj-ea"/>
            </a:endParaRPr>
          </a:p>
          <a:p>
            <a:r>
              <a:rPr kumimoji="1" lang="ja-JP" altLang="en-US" sz="2000" dirty="0">
                <a:latin typeface="+mj-ea"/>
                <a:ea typeface="+mj-ea"/>
              </a:rPr>
              <a:t>　</a:t>
            </a:r>
            <a:r>
              <a:rPr kumimoji="1" lang="en-US" altLang="ja-JP" sz="2000" dirty="0">
                <a:latin typeface="+mj-ea"/>
                <a:ea typeface="+mj-ea"/>
              </a:rPr>
              <a:t>1980</a:t>
            </a:r>
            <a:r>
              <a:rPr kumimoji="1" lang="ja-JP" altLang="en-US" sz="2000" dirty="0">
                <a:latin typeface="+mj-ea"/>
                <a:ea typeface="+mj-ea"/>
              </a:rPr>
              <a:t>年代　研究開発　その後下火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　</a:t>
            </a:r>
            <a:r>
              <a:rPr lang="en-US" altLang="ja-JP" sz="2000" dirty="0">
                <a:latin typeface="+mj-ea"/>
                <a:ea typeface="+mj-ea"/>
              </a:rPr>
              <a:t>2012</a:t>
            </a:r>
            <a:r>
              <a:rPr lang="ja-JP" altLang="en-US" sz="2000" dirty="0">
                <a:latin typeface="+mj-ea"/>
                <a:ea typeface="+mj-ea"/>
              </a:rPr>
              <a:t>年　　ジェフリー・ヒントンが</a:t>
            </a:r>
            <a:r>
              <a:rPr lang="en-US" altLang="ja-JP" sz="2000" dirty="0">
                <a:latin typeface="+mj-ea"/>
                <a:ea typeface="+mj-ea"/>
              </a:rPr>
              <a:t>DL</a:t>
            </a:r>
            <a:r>
              <a:rPr lang="ja-JP" altLang="en-US" sz="2000" dirty="0">
                <a:latin typeface="+mj-ea"/>
                <a:ea typeface="+mj-ea"/>
              </a:rPr>
              <a:t>以外の従来手法に比べて</a:t>
            </a:r>
            <a:endParaRPr lang="en-US" altLang="ja-JP" sz="2000" dirty="0">
              <a:latin typeface="+mj-ea"/>
              <a:ea typeface="+mj-ea"/>
            </a:endParaRPr>
          </a:p>
          <a:p>
            <a:r>
              <a:rPr lang="ja-JP" altLang="en-US" sz="2000" dirty="0">
                <a:latin typeface="+mj-ea"/>
                <a:ea typeface="+mj-ea"/>
              </a:rPr>
              <a:t>　　　　　　画像認識率を</a:t>
            </a:r>
            <a:r>
              <a:rPr lang="en-US" altLang="ja-JP" sz="2000" dirty="0">
                <a:latin typeface="+mj-ea"/>
                <a:ea typeface="+mj-ea"/>
              </a:rPr>
              <a:t>10%</a:t>
            </a:r>
            <a:r>
              <a:rPr lang="ja-JP" altLang="en-US" sz="2000" dirty="0">
                <a:latin typeface="+mj-ea"/>
                <a:ea typeface="+mj-ea"/>
              </a:rPr>
              <a:t>向上させる劇的な手法を開発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C1D1998-A9C6-4A78-98C1-3A0F0B3FDA3B}"/>
              </a:ext>
            </a:extLst>
          </p:cNvPr>
          <p:cNvSpPr/>
          <p:nvPr/>
        </p:nvSpPr>
        <p:spPr>
          <a:xfrm>
            <a:off x="521550" y="3744035"/>
            <a:ext cx="7713857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得意なことは画像認識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EEBC7A-7A04-4651-BC2C-A97DE70BE982}"/>
              </a:ext>
            </a:extLst>
          </p:cNvPr>
          <p:cNvSpPr/>
          <p:nvPr/>
        </p:nvSpPr>
        <p:spPr>
          <a:xfrm>
            <a:off x="521550" y="4756647"/>
            <a:ext cx="7713857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画像認識では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ぶっ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ちぎりの性能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3D6F3F9-4CCD-4C4C-8ED2-8362B5C07AFE}"/>
              </a:ext>
            </a:extLst>
          </p:cNvPr>
          <p:cNvSpPr/>
          <p:nvPr/>
        </p:nvSpPr>
        <p:spPr>
          <a:xfrm>
            <a:off x="521549" y="5769260"/>
            <a:ext cx="7713857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他の仕事では・・？</a:t>
            </a:r>
          </a:p>
        </p:txBody>
      </p:sp>
    </p:spTree>
    <p:extLst>
      <p:ext uri="{BB962C8B-B14F-4D97-AF65-F5344CB8AC3E}">
        <p14:creationId xmlns:p14="http://schemas.microsoft.com/office/powerpoint/2010/main" val="1811656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54444-9DD3-4E18-913F-6A50C70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ここまでが前置き</a:t>
            </a:r>
          </a:p>
        </p:txBody>
      </p:sp>
    </p:spTree>
    <p:extLst>
      <p:ext uri="{BB962C8B-B14F-4D97-AF65-F5344CB8AC3E}">
        <p14:creationId xmlns:p14="http://schemas.microsoft.com/office/powerpoint/2010/main" val="334119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6341-7145-4BD7-958C-887D4D4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画像分野での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634692-6F8D-4CF6-B6FF-075DC5FC699A}"/>
              </a:ext>
            </a:extLst>
          </p:cNvPr>
          <p:cNvSpPr txBox="1"/>
          <p:nvPr/>
        </p:nvSpPr>
        <p:spPr>
          <a:xfrm>
            <a:off x="814890" y="998730"/>
            <a:ext cx="763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2012</a:t>
            </a:r>
            <a:r>
              <a:rPr kumimoji="1" lang="ja-JP" altLang="en-US" sz="2000" dirty="0"/>
              <a:t>年を境に画像分野</a:t>
            </a:r>
            <a:r>
              <a:rPr lang="ja-JP" altLang="en-US" sz="2000" dirty="0"/>
              <a:t>については、</a:t>
            </a:r>
            <a:r>
              <a:rPr lang="en-US" altLang="ja-JP" sz="2000" dirty="0"/>
              <a:t>AI</a:t>
            </a:r>
            <a:r>
              <a:rPr lang="ja-JP" altLang="en-US" sz="2000" dirty="0"/>
              <a:t>の世界の常識が変わった</a:t>
            </a:r>
            <a:endParaRPr kumimoji="1" lang="ja-JP" altLang="en-US" sz="20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B9C5DA93-A477-4818-BE40-C90CF2EE5204}"/>
              </a:ext>
            </a:extLst>
          </p:cNvPr>
          <p:cNvSpPr/>
          <p:nvPr/>
        </p:nvSpPr>
        <p:spPr>
          <a:xfrm>
            <a:off x="1871700" y="1907020"/>
            <a:ext cx="4989238" cy="873850"/>
          </a:xfrm>
          <a:prstGeom prst="wedgeRoundRectCallout">
            <a:avLst>
              <a:gd name="adj1" fmla="val -22415"/>
              <a:gd name="adj2" fmla="val -8943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ディープラーニング以外は</a:t>
            </a:r>
            <a:r>
              <a:rPr kumimoji="1"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AI</a:t>
            </a:r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じゃない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（でぃー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ぷら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にんぐ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過激派）</a:t>
            </a:r>
            <a:endParaRPr kumimoji="1" lang="ja-JP" altLang="en-US" sz="14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4C3F4C-74C7-44C3-B1DA-31AF0A0EC2CB}"/>
              </a:ext>
            </a:extLst>
          </p:cNvPr>
          <p:cNvSpPr txBox="1"/>
          <p:nvPr/>
        </p:nvSpPr>
        <p:spPr>
          <a:xfrm>
            <a:off x="814890" y="3429000"/>
            <a:ext cx="7382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画像分野</a:t>
            </a:r>
            <a:r>
              <a:rPr kumimoji="1" lang="ja-JP" altLang="en-US" sz="2000" dirty="0"/>
              <a:t>以外では、</a:t>
            </a:r>
            <a:r>
              <a:rPr kumimoji="1" lang="en-US" altLang="ja-JP" sz="2000" dirty="0"/>
              <a:t>AI</a:t>
            </a:r>
            <a:r>
              <a:rPr kumimoji="1" lang="ja-JP" altLang="en-US" sz="2000" dirty="0"/>
              <a:t>の世界に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超</a:t>
            </a:r>
            <a:r>
              <a:rPr kumimoji="1" lang="ja-JP" altLang="en-US" sz="2000" dirty="0">
                <a:solidFill>
                  <a:srgbClr val="FF0000"/>
                </a:solidFill>
              </a:rPr>
              <a:t>画期的</a:t>
            </a:r>
            <a:r>
              <a:rPr kumimoji="1" lang="ja-JP" altLang="en-US" sz="2000" dirty="0"/>
              <a:t>な進歩は起きていない</a:t>
            </a:r>
            <a:endParaRPr kumimoji="1" lang="en-US" altLang="ja-JP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EE2063-5F88-4DC3-B0B0-3D31E7268FB0}"/>
              </a:ext>
            </a:extLst>
          </p:cNvPr>
          <p:cNvSpPr/>
          <p:nvPr/>
        </p:nvSpPr>
        <p:spPr>
          <a:xfrm>
            <a:off x="753487" y="4149080"/>
            <a:ext cx="76370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畳み込みニューラルネットワーク（</a:t>
            </a:r>
            <a:r>
              <a:rPr lang="en-US" altLang="ja-JP" dirty="0"/>
              <a:t>CNN</a:t>
            </a:r>
            <a:r>
              <a:rPr lang="ja-JP" altLang="en-US" dirty="0"/>
              <a:t>）が適用できる分野</a:t>
            </a:r>
            <a:endParaRPr lang="en-US" altLang="ja-JP" dirty="0"/>
          </a:p>
          <a:p>
            <a:r>
              <a:rPr lang="ja-JP" altLang="en-US" dirty="0"/>
              <a:t>・画像</a:t>
            </a:r>
            <a:endParaRPr lang="en-US" altLang="ja-JP" dirty="0"/>
          </a:p>
          <a:p>
            <a:r>
              <a:rPr lang="ja-JP" altLang="en-US" dirty="0"/>
              <a:t>・動画</a:t>
            </a:r>
            <a:endParaRPr lang="en-US" altLang="ja-JP" dirty="0"/>
          </a:p>
          <a:p>
            <a:r>
              <a:rPr lang="ja-JP" altLang="en-US" dirty="0"/>
              <a:t>・囲碁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dirty="0">
                <a:solidFill>
                  <a:srgbClr val="FF0000"/>
                </a:solidFill>
              </a:rPr>
              <a:t>化合物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upload.wikimedia.org/wikipedia/commons/thumb/5/5c/Porphyrin.svg/220px-Porphyrin.svg.png">
            <a:extLst>
              <a:ext uri="{FF2B5EF4-FFF2-40B4-BE49-F238E27FC236}">
                <a16:creationId xmlns:a16="http://schemas.microsoft.com/office/drawing/2014/main" id="{4A80D633-9477-4794-AFDD-56E3A2B9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49978"/>
            <a:ext cx="1470643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3AA8513-E759-4E25-A766-91AAC0912EF6}"/>
              </a:ext>
            </a:extLst>
          </p:cNvPr>
          <p:cNvSpPr/>
          <p:nvPr/>
        </p:nvSpPr>
        <p:spPr>
          <a:xfrm>
            <a:off x="611560" y="4149080"/>
            <a:ext cx="7965885" cy="2592288"/>
          </a:xfrm>
          <a:prstGeom prst="wedgeRectCallout">
            <a:avLst>
              <a:gd name="adj1" fmla="val -34124"/>
              <a:gd name="adj2" fmla="val -59185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433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7A7D-AA36-49F4-B44B-5F839A5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畳み込みの応用展開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E62DAF-34A0-4DEE-8AE3-F66A97F0C266}"/>
              </a:ext>
            </a:extLst>
          </p:cNvPr>
          <p:cNvSpPr txBox="1"/>
          <p:nvPr/>
        </p:nvSpPr>
        <p:spPr>
          <a:xfrm>
            <a:off x="709404" y="842121"/>
            <a:ext cx="772519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畳み込みとは、お隣さんの影響を加味する技術</a:t>
            </a:r>
            <a:endParaRPr kumimoji="1" lang="en-US" altLang="ja-JP" sz="28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1FF1BD6-A330-4D66-BA62-6DF2482FC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82032"/>
              </p:ext>
            </p:extLst>
          </p:nvPr>
        </p:nvGraphicFramePr>
        <p:xfrm>
          <a:off x="611560" y="1583795"/>
          <a:ext cx="2250249" cy="2242212"/>
        </p:xfrm>
        <a:graphic>
          <a:graphicData uri="http://schemas.openxmlformats.org/drawingml/2006/table">
            <a:tbl>
              <a:tblPr/>
              <a:tblGrid>
                <a:gridCol w="75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40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40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40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6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40183" marR="40183" marT="4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4E1EB73-3264-40A7-A931-B7486D004520}"/>
              </a:ext>
            </a:extLst>
          </p:cNvPr>
          <p:cNvCxnSpPr>
            <a:cxnSpLocks/>
          </p:cNvCxnSpPr>
          <p:nvPr/>
        </p:nvCxnSpPr>
        <p:spPr>
          <a:xfrm flipH="1">
            <a:off x="1925994" y="1963625"/>
            <a:ext cx="540060" cy="585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1862214-22C2-40CC-A613-991425101065}"/>
              </a:ext>
            </a:extLst>
          </p:cNvPr>
          <p:cNvCxnSpPr>
            <a:cxnSpLocks/>
          </p:cNvCxnSpPr>
          <p:nvPr/>
        </p:nvCxnSpPr>
        <p:spPr>
          <a:xfrm flipV="1">
            <a:off x="976245" y="2886783"/>
            <a:ext cx="585065" cy="585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2002EC1-C72A-4FF9-9E87-D6AF5F479803}"/>
              </a:ext>
            </a:extLst>
          </p:cNvPr>
          <p:cNvCxnSpPr>
            <a:cxnSpLocks/>
          </p:cNvCxnSpPr>
          <p:nvPr/>
        </p:nvCxnSpPr>
        <p:spPr>
          <a:xfrm>
            <a:off x="865819" y="2704901"/>
            <a:ext cx="710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A262888-3BA6-46BB-A57B-013C60A9474F}"/>
              </a:ext>
            </a:extLst>
          </p:cNvPr>
          <p:cNvCxnSpPr>
            <a:cxnSpLocks/>
          </p:cNvCxnSpPr>
          <p:nvPr/>
        </p:nvCxnSpPr>
        <p:spPr>
          <a:xfrm flipH="1">
            <a:off x="1925994" y="2765059"/>
            <a:ext cx="6797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F50DEC1-F79C-463A-B2D9-727A5E85687E}"/>
              </a:ext>
            </a:extLst>
          </p:cNvPr>
          <p:cNvCxnSpPr>
            <a:cxnSpLocks/>
          </p:cNvCxnSpPr>
          <p:nvPr/>
        </p:nvCxnSpPr>
        <p:spPr>
          <a:xfrm>
            <a:off x="1753182" y="1832597"/>
            <a:ext cx="0" cy="700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7384BC-A404-4B99-8E04-97B45E78A7D4}"/>
              </a:ext>
            </a:extLst>
          </p:cNvPr>
          <p:cNvCxnSpPr>
            <a:cxnSpLocks/>
          </p:cNvCxnSpPr>
          <p:nvPr/>
        </p:nvCxnSpPr>
        <p:spPr>
          <a:xfrm flipV="1">
            <a:off x="1753182" y="2886783"/>
            <a:ext cx="0" cy="71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6EA2C10-CDA4-46A2-852D-04CDB78F1411}"/>
              </a:ext>
            </a:extLst>
          </p:cNvPr>
          <p:cNvCxnSpPr>
            <a:cxnSpLocks/>
          </p:cNvCxnSpPr>
          <p:nvPr/>
        </p:nvCxnSpPr>
        <p:spPr>
          <a:xfrm flipH="1" flipV="1">
            <a:off x="1901126" y="2921620"/>
            <a:ext cx="570436" cy="496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74D1160-F714-487E-817F-13BCEC9E215D}"/>
              </a:ext>
            </a:extLst>
          </p:cNvPr>
          <p:cNvCxnSpPr>
            <a:cxnSpLocks/>
          </p:cNvCxnSpPr>
          <p:nvPr/>
        </p:nvCxnSpPr>
        <p:spPr>
          <a:xfrm>
            <a:off x="953000" y="2065424"/>
            <a:ext cx="617226" cy="46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C2B24E-F734-4C61-A1D9-1E6B722E31CB}"/>
              </a:ext>
            </a:extLst>
          </p:cNvPr>
          <p:cNvSpPr txBox="1"/>
          <p:nvPr/>
        </p:nvSpPr>
        <p:spPr>
          <a:xfrm>
            <a:off x="3446875" y="229027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常に８つの近傍画素が存在する</a:t>
            </a:r>
            <a:endParaRPr kumimoji="1" lang="en-US" altLang="ja-JP" sz="2400" dirty="0"/>
          </a:p>
          <a:p>
            <a:r>
              <a:rPr lang="ja-JP" altLang="en-US" sz="2400"/>
              <a:t>→畳み込み計算可能</a:t>
            </a:r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848A19-9A8E-4BB4-8D94-E8EDB597B0B6}"/>
              </a:ext>
            </a:extLst>
          </p:cNvPr>
          <p:cNvSpPr/>
          <p:nvPr/>
        </p:nvSpPr>
        <p:spPr>
          <a:xfrm>
            <a:off x="12776" y="6488316"/>
            <a:ext cx="8451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https://qiita.com/tktktks10/items/98d21133cf3e121676c3</a:t>
            </a: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722B6514-D623-401C-B864-9915029DF560}"/>
              </a:ext>
            </a:extLst>
          </p:cNvPr>
          <p:cNvGrpSpPr/>
          <p:nvPr/>
        </p:nvGrpSpPr>
        <p:grpSpPr>
          <a:xfrm>
            <a:off x="716979" y="4442300"/>
            <a:ext cx="1962219" cy="1457370"/>
            <a:chOff x="363734" y="4278259"/>
            <a:chExt cx="1962219" cy="1457370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A0481427-71D4-47E8-8149-64846F2C7C87}"/>
                </a:ext>
              </a:extLst>
            </p:cNvPr>
            <p:cNvSpPr/>
            <p:nvPr/>
          </p:nvSpPr>
          <p:spPr>
            <a:xfrm>
              <a:off x="709405" y="4644135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CF9D685B-AC9C-42C8-948A-678FF58E46FC}"/>
                </a:ext>
              </a:extLst>
            </p:cNvPr>
            <p:cNvSpPr/>
            <p:nvPr/>
          </p:nvSpPr>
          <p:spPr>
            <a:xfrm>
              <a:off x="1293226" y="4635717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06C3CD2-3B68-4CEA-9227-32E14EE2767F}"/>
                </a:ext>
              </a:extLst>
            </p:cNvPr>
            <p:cNvSpPr/>
            <p:nvPr/>
          </p:nvSpPr>
          <p:spPr>
            <a:xfrm>
              <a:off x="1711717" y="4655661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5FE1A098-908A-47E9-A5B6-EA690573F4B3}"/>
                </a:ext>
              </a:extLst>
            </p:cNvPr>
            <p:cNvSpPr/>
            <p:nvPr/>
          </p:nvSpPr>
          <p:spPr>
            <a:xfrm>
              <a:off x="727319" y="5104662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2E1DEF9-B15C-474B-8D06-5BD7E07A2470}"/>
                </a:ext>
              </a:extLst>
            </p:cNvPr>
            <p:cNvCxnSpPr>
              <a:cxnSpLocks/>
              <a:stCxn id="38" idx="5"/>
              <a:endCxn id="39" idx="3"/>
            </p:cNvCxnSpPr>
            <p:nvPr/>
          </p:nvCxnSpPr>
          <p:spPr>
            <a:xfrm>
              <a:off x="1529660" y="4872151"/>
              <a:ext cx="222623" cy="19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7BC03D2-4DB2-45E8-A007-51B9B39289A7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>
              <a:off x="1529660" y="4676283"/>
              <a:ext cx="222623" cy="19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1BD718C-BC0E-47A5-A94B-25151BABAE26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 flipV="1">
              <a:off x="986405" y="4774217"/>
              <a:ext cx="306821" cy="84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E32193B7-DB6F-45A8-9932-599203E4321B}"/>
                </a:ext>
              </a:extLst>
            </p:cNvPr>
            <p:cNvSpPr/>
            <p:nvPr/>
          </p:nvSpPr>
          <p:spPr>
            <a:xfrm>
              <a:off x="363734" y="5458629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D4CB2C57-9634-456D-A921-568179F4E99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847905" y="4921135"/>
              <a:ext cx="17914" cy="183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0DC625F0-679A-4A92-A949-AF3C7B5E0467}"/>
                </a:ext>
              </a:extLst>
            </p:cNvPr>
            <p:cNvCxnSpPr>
              <a:cxnSpLocks/>
              <a:stCxn id="40" idx="3"/>
              <a:endCxn id="50" idx="7"/>
            </p:cNvCxnSpPr>
            <p:nvPr/>
          </p:nvCxnSpPr>
          <p:spPr>
            <a:xfrm flipH="1">
              <a:off x="600168" y="5341096"/>
              <a:ext cx="167717" cy="158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12258FC-DFC9-4911-BE00-AAA3B42B42E4}"/>
                </a:ext>
              </a:extLst>
            </p:cNvPr>
            <p:cNvSpPr/>
            <p:nvPr/>
          </p:nvSpPr>
          <p:spPr>
            <a:xfrm>
              <a:off x="363734" y="4347427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C2C8C0-3D0B-44D7-B26B-33FFDA4F09D7}"/>
                </a:ext>
              </a:extLst>
            </p:cNvPr>
            <p:cNvSpPr/>
            <p:nvPr/>
          </p:nvSpPr>
          <p:spPr>
            <a:xfrm>
              <a:off x="986405" y="4278259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3CFB3AA6-C8D8-416A-8233-EB2BDAE75A68}"/>
                </a:ext>
              </a:extLst>
            </p:cNvPr>
            <p:cNvSpPr/>
            <p:nvPr/>
          </p:nvSpPr>
          <p:spPr>
            <a:xfrm>
              <a:off x="1284310" y="5076356"/>
              <a:ext cx="292299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500ED32-00D2-4337-B467-F0F50A80186A}"/>
                </a:ext>
              </a:extLst>
            </p:cNvPr>
            <p:cNvSpPr/>
            <p:nvPr/>
          </p:nvSpPr>
          <p:spPr>
            <a:xfrm>
              <a:off x="2048953" y="4301694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4790D160-11BF-4918-81C4-D380547BA4D0}"/>
                </a:ext>
              </a:extLst>
            </p:cNvPr>
            <p:cNvSpPr/>
            <p:nvPr/>
          </p:nvSpPr>
          <p:spPr>
            <a:xfrm>
              <a:off x="2047584" y="4948038"/>
              <a:ext cx="277000" cy="277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H</a:t>
              </a:r>
              <a:endParaRPr kumimoji="1" lang="ja-JP" altLang="en-US" dirty="0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F15C2FD1-F0C9-48A9-A681-E19B72AE7E7E}"/>
                </a:ext>
              </a:extLst>
            </p:cNvPr>
            <p:cNvCxnSpPr>
              <a:cxnSpLocks/>
              <a:stCxn id="57" idx="5"/>
              <a:endCxn id="37" idx="1"/>
            </p:cNvCxnSpPr>
            <p:nvPr/>
          </p:nvCxnSpPr>
          <p:spPr>
            <a:xfrm>
              <a:off x="600168" y="4583861"/>
              <a:ext cx="149803" cy="100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7BF6283-DD3A-4BBA-8F91-F7CD320906E9}"/>
                </a:ext>
              </a:extLst>
            </p:cNvPr>
            <p:cNvCxnSpPr>
              <a:cxnSpLocks/>
              <a:stCxn id="58" idx="3"/>
              <a:endCxn id="37" idx="0"/>
            </p:cNvCxnSpPr>
            <p:nvPr/>
          </p:nvCxnSpPr>
          <p:spPr>
            <a:xfrm flipH="1">
              <a:off x="847905" y="4514693"/>
              <a:ext cx="179066" cy="129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65A31BA5-78EF-4318-A34B-EFA854FE435A}"/>
                </a:ext>
              </a:extLst>
            </p:cNvPr>
            <p:cNvCxnSpPr>
              <a:cxnSpLocks/>
              <a:stCxn id="38" idx="4"/>
              <a:endCxn id="59" idx="0"/>
            </p:cNvCxnSpPr>
            <p:nvPr/>
          </p:nvCxnSpPr>
          <p:spPr>
            <a:xfrm flipH="1">
              <a:off x="1430460" y="4912717"/>
              <a:ext cx="1266" cy="1636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FA88BB7-9B7C-4B70-A1D9-DD58FED5F659}"/>
                </a:ext>
              </a:extLst>
            </p:cNvPr>
            <p:cNvCxnSpPr>
              <a:cxnSpLocks/>
              <a:stCxn id="39" idx="5"/>
              <a:endCxn id="61" idx="1"/>
            </p:cNvCxnSpPr>
            <p:nvPr/>
          </p:nvCxnSpPr>
          <p:spPr>
            <a:xfrm>
              <a:off x="1948151" y="4892095"/>
              <a:ext cx="139999" cy="9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B0A4B36B-B10E-470E-8982-1F95F56D11CF}"/>
                </a:ext>
              </a:extLst>
            </p:cNvPr>
            <p:cNvCxnSpPr>
              <a:cxnSpLocks/>
              <a:stCxn id="39" idx="7"/>
              <a:endCxn id="60" idx="3"/>
            </p:cNvCxnSpPr>
            <p:nvPr/>
          </p:nvCxnSpPr>
          <p:spPr>
            <a:xfrm flipV="1">
              <a:off x="1948151" y="4538128"/>
              <a:ext cx="141368" cy="158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0409D87-545E-4C85-96B6-8CB15439EB1B}"/>
              </a:ext>
            </a:extLst>
          </p:cNvPr>
          <p:cNvSpPr txBox="1"/>
          <p:nvPr/>
        </p:nvSpPr>
        <p:spPr>
          <a:xfrm>
            <a:off x="3463377" y="4483873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隣の原子の影響が大事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畳み込みが適用できる分野</a:t>
            </a:r>
            <a:endParaRPr lang="en-US" altLang="ja-JP" sz="2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ja-JP" altLang="en-US" sz="1400" dirty="0"/>
              <a:t>＊画像よりは複雑な計算が必要</a:t>
            </a:r>
            <a:endParaRPr lang="en-US" altLang="ja-JP" sz="1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0565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E70BB-71E8-4772-A3BD-275360BD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0AEB98-A076-418E-8933-5C337E712021}"/>
              </a:ext>
            </a:extLst>
          </p:cNvPr>
          <p:cNvSpPr txBox="1"/>
          <p:nvPr/>
        </p:nvSpPr>
        <p:spPr>
          <a:xfrm>
            <a:off x="21287" y="1133745"/>
            <a:ext cx="919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ディープラーニングの成功は畳み込みニューラルネットワーク（</a:t>
            </a:r>
            <a:r>
              <a:rPr kumimoji="1" lang="en-US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  <a:r>
              <a:rPr kumimoji="1"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）の成功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70FB32-5882-4F20-9B8B-8B044AF95092}"/>
              </a:ext>
            </a:extLst>
          </p:cNvPr>
          <p:cNvSpPr txBox="1"/>
          <p:nvPr/>
        </p:nvSpPr>
        <p:spPr>
          <a:xfrm>
            <a:off x="488991" y="1788839"/>
            <a:ext cx="816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  <a:r>
              <a:rPr kumimoji="1"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は「塊」で判断する技術。　隣り合う画素の影響を含めて判断。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9500C-4556-4743-BCF0-37132F41AD8D}"/>
              </a:ext>
            </a:extLst>
          </p:cNvPr>
          <p:cNvSpPr txBox="1"/>
          <p:nvPr/>
        </p:nvSpPr>
        <p:spPr>
          <a:xfrm>
            <a:off x="-108520" y="29339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98A1F-DE21-4E90-8202-2A057CAFAE1E}"/>
              </a:ext>
            </a:extLst>
          </p:cNvPr>
          <p:cNvSpPr txBox="1"/>
          <p:nvPr/>
        </p:nvSpPr>
        <p:spPr>
          <a:xfrm>
            <a:off x="251520" y="3028890"/>
            <a:ext cx="893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化合物も</a:t>
            </a:r>
            <a:r>
              <a:rPr lang="en-US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  <a:r>
              <a:rPr lang="ja-JP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での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分析が可能。　ケモインフォマティクスでの活用が期待</a:t>
            </a:r>
            <a:endParaRPr kumimoji="1" lang="ja-JP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13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76341-7145-4BD7-958C-887D4D4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画像認識での進歩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634692-6F8D-4CF6-B6FF-075DC5FC699A}"/>
              </a:ext>
            </a:extLst>
          </p:cNvPr>
          <p:cNvSpPr txBox="1"/>
          <p:nvPr/>
        </p:nvSpPr>
        <p:spPr>
          <a:xfrm>
            <a:off x="814890" y="998730"/>
            <a:ext cx="763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2012</a:t>
            </a:r>
            <a:r>
              <a:rPr kumimoji="1" lang="ja-JP" altLang="en-US" sz="2000" dirty="0"/>
              <a:t>年を境に画像分野</a:t>
            </a:r>
            <a:r>
              <a:rPr lang="ja-JP" altLang="en-US" sz="2000" dirty="0"/>
              <a:t>については、</a:t>
            </a:r>
            <a:r>
              <a:rPr lang="en-US" altLang="ja-JP" sz="2000" dirty="0">
                <a:solidFill>
                  <a:srgbClr val="FF0000"/>
                </a:solidFill>
              </a:rPr>
              <a:t>AI</a:t>
            </a:r>
            <a:r>
              <a:rPr lang="ja-JP" altLang="en-US" sz="2000" dirty="0">
                <a:solidFill>
                  <a:srgbClr val="FF0000"/>
                </a:solidFill>
              </a:rPr>
              <a:t>の世界の常識が変わった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B9C5DA93-A477-4818-BE40-C90CF2EE5204}"/>
              </a:ext>
            </a:extLst>
          </p:cNvPr>
          <p:cNvSpPr/>
          <p:nvPr/>
        </p:nvSpPr>
        <p:spPr>
          <a:xfrm>
            <a:off x="1871700" y="1907020"/>
            <a:ext cx="4989238" cy="873850"/>
          </a:xfrm>
          <a:prstGeom prst="wedgeRoundRectCallout">
            <a:avLst>
              <a:gd name="adj1" fmla="val -22415"/>
              <a:gd name="adj2" fmla="val -8943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ディープラーニング以外は</a:t>
            </a:r>
            <a:r>
              <a:rPr kumimoji="1"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AI</a:t>
            </a:r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じゃない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（でぃー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ぷら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にんぐ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過激派）</a:t>
            </a:r>
            <a:endParaRPr kumimoji="1" lang="ja-JP" altLang="en-US" sz="14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4C3F4C-74C7-44C3-B1DA-31AF0A0EC2CB}"/>
              </a:ext>
            </a:extLst>
          </p:cNvPr>
          <p:cNvSpPr txBox="1"/>
          <p:nvPr/>
        </p:nvSpPr>
        <p:spPr>
          <a:xfrm>
            <a:off x="814890" y="3654024"/>
            <a:ext cx="7640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画像分野以外</a:t>
            </a:r>
            <a:r>
              <a:rPr kumimoji="1" lang="ja-JP" altLang="en-US" sz="2000" dirty="0"/>
              <a:t>では、</a:t>
            </a:r>
            <a:r>
              <a:rPr kumimoji="1" lang="en-US" altLang="ja-JP" sz="2000" dirty="0"/>
              <a:t>AI</a:t>
            </a:r>
            <a:r>
              <a:rPr kumimoji="1" lang="ja-JP" altLang="en-US" sz="2000" dirty="0"/>
              <a:t>の世界に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超</a:t>
            </a:r>
            <a:r>
              <a:rPr kumimoji="1" lang="ja-JP" altLang="en-US" sz="2000" dirty="0">
                <a:solidFill>
                  <a:srgbClr val="FF0000"/>
                </a:solidFill>
              </a:rPr>
              <a:t>画期的</a:t>
            </a:r>
            <a:r>
              <a:rPr kumimoji="1" lang="ja-JP" altLang="en-US" sz="2000" dirty="0"/>
              <a:t>な進歩は起きていない</a:t>
            </a:r>
            <a:endParaRPr kumimoji="1" lang="en-US" altLang="ja-JP" sz="2000" dirty="0"/>
          </a:p>
          <a:p>
            <a:r>
              <a:rPr lang="ja-JP" altLang="en-US" sz="2000" dirty="0"/>
              <a:t>画像分野以外にディープラーニングを使っても効果は程々</a:t>
            </a:r>
            <a:endParaRPr kumimoji="1" lang="ja-JP" altLang="en-US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9145D1E-593E-435F-A146-A99920241D75}"/>
              </a:ext>
            </a:extLst>
          </p:cNvPr>
          <p:cNvSpPr/>
          <p:nvPr/>
        </p:nvSpPr>
        <p:spPr>
          <a:xfrm>
            <a:off x="1882304" y="4869160"/>
            <a:ext cx="4989238" cy="1080120"/>
          </a:xfrm>
          <a:prstGeom prst="wedgeRoundRectCallout">
            <a:avLst>
              <a:gd name="adj1" fmla="val -22897"/>
              <a:gd name="adj2" fmla="val -8021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ディープラーニングも大して精度はよくない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（でぃー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ぷら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ー</a:t>
            </a:r>
            <a:r>
              <a:rPr lang="ja-JP" altLang="en-US" sz="1400" dirty="0" err="1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にんぐ</a:t>
            </a:r>
            <a:r>
              <a:rPr lang="ja-JP" altLang="en-US" sz="14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不要派）</a:t>
            </a:r>
            <a:endParaRPr kumimoji="1" lang="ja-JP" altLang="en-US" sz="14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9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49C6B-92B9-4198-8872-504C46F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Youtube</a:t>
            </a:r>
            <a:endParaRPr kumimoji="1" lang="ja-JP" altLang="en-US" dirty="0"/>
          </a:p>
        </p:txBody>
      </p:sp>
      <p:sp>
        <p:nvSpPr>
          <p:cNvPr id="4" name="正方形/長方形 3">
            <a:hlinkClick r:id="rId3"/>
            <a:extLst>
              <a:ext uri="{FF2B5EF4-FFF2-40B4-BE49-F238E27FC236}">
                <a16:creationId xmlns:a16="http://schemas.microsoft.com/office/drawing/2014/main" id="{730C6ABE-5C3D-4172-9DE3-837A01D525F8}"/>
              </a:ext>
            </a:extLst>
          </p:cNvPr>
          <p:cNvSpPr/>
          <p:nvPr/>
        </p:nvSpPr>
        <p:spPr>
          <a:xfrm>
            <a:off x="836585" y="916479"/>
            <a:ext cx="7740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https://www.youtube.com/watch?v=MXWm6w4E5q0</a:t>
            </a:r>
            <a:endParaRPr lang="ja-JP" altLang="en-US" dirty="0"/>
          </a:p>
        </p:txBody>
      </p:sp>
      <p:pic>
        <p:nvPicPr>
          <p:cNvPr id="5" name="オンライン メディア 4" title="Interactive Demo App &amp;quot;GauGAN&amp;quot;, built using SPADE">
            <a:hlinkClick r:id="" action="ppaction://media"/>
            <a:extLst>
              <a:ext uri="{FF2B5EF4-FFF2-40B4-BE49-F238E27FC236}">
                <a16:creationId xmlns:a16="http://schemas.microsoft.com/office/drawing/2014/main" id="{959759E5-71CD-4C50-8ECD-B8441F3193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6545" y="1523584"/>
            <a:ext cx="8027922" cy="45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66A09-CA92-45B3-9467-1BC4F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Youtube</a:t>
            </a:r>
            <a:endParaRPr kumimoji="1" lang="ja-JP" altLang="en-US" dirty="0"/>
          </a:p>
        </p:txBody>
      </p:sp>
      <p:sp>
        <p:nvSpPr>
          <p:cNvPr id="3" name="正方形/長方形 2">
            <a:hlinkClick r:id="rId2"/>
            <a:extLst>
              <a:ext uri="{FF2B5EF4-FFF2-40B4-BE49-F238E27FC236}">
                <a16:creationId xmlns:a16="http://schemas.microsoft.com/office/drawing/2014/main" id="{9426ECDE-AAE1-48D5-8E95-7B53C2E334CE}"/>
              </a:ext>
            </a:extLst>
          </p:cNvPr>
          <p:cNvSpPr/>
          <p:nvPr/>
        </p:nvSpPr>
        <p:spPr>
          <a:xfrm>
            <a:off x="1376645" y="108874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https://www.youtube.com/watch?v=D5VN56jQMWM</a:t>
            </a:r>
          </a:p>
        </p:txBody>
      </p:sp>
      <p:sp>
        <p:nvSpPr>
          <p:cNvPr id="4" name="正方形/長方形 3">
            <a:hlinkClick r:id="rId3"/>
            <a:extLst>
              <a:ext uri="{FF2B5EF4-FFF2-40B4-BE49-F238E27FC236}">
                <a16:creationId xmlns:a16="http://schemas.microsoft.com/office/drawing/2014/main" id="{A12ADB2D-5DC9-4D04-97C4-1F23FE854335}"/>
              </a:ext>
            </a:extLst>
          </p:cNvPr>
          <p:cNvSpPr/>
          <p:nvPr/>
        </p:nvSpPr>
        <p:spPr>
          <a:xfrm>
            <a:off x="1376645" y="2224245"/>
            <a:ext cx="640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https://www.youtube.com/watch?v=MjViy6kyiqs</a:t>
            </a:r>
          </a:p>
        </p:txBody>
      </p:sp>
      <p:sp>
        <p:nvSpPr>
          <p:cNvPr id="6" name="正方形/長方形 5">
            <a:hlinkClick r:id="rId4"/>
            <a:extLst>
              <a:ext uri="{FF2B5EF4-FFF2-40B4-BE49-F238E27FC236}">
                <a16:creationId xmlns:a16="http://schemas.microsoft.com/office/drawing/2014/main" id="{A290DB89-C7DD-49CF-BACF-D4CEF28B569C}"/>
              </a:ext>
            </a:extLst>
          </p:cNvPr>
          <p:cNvSpPr/>
          <p:nvPr/>
        </p:nvSpPr>
        <p:spPr>
          <a:xfrm>
            <a:off x="1376645" y="4495255"/>
            <a:ext cx="640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https://www.youtube.com/watch?v=AmUC4m6w1wo</a:t>
            </a:r>
          </a:p>
        </p:txBody>
      </p:sp>
      <p:sp>
        <p:nvSpPr>
          <p:cNvPr id="7" name="正方形/長方形 6">
            <a:hlinkClick r:id="rId5"/>
            <a:extLst>
              <a:ext uri="{FF2B5EF4-FFF2-40B4-BE49-F238E27FC236}">
                <a16:creationId xmlns:a16="http://schemas.microsoft.com/office/drawing/2014/main" id="{D121F8B3-6EDC-4537-9705-78622A23EE73}"/>
              </a:ext>
            </a:extLst>
          </p:cNvPr>
          <p:cNvSpPr/>
          <p:nvPr/>
        </p:nvSpPr>
        <p:spPr>
          <a:xfrm>
            <a:off x="1376645" y="5630761"/>
            <a:ext cx="6659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https://www.youtube.com/watch?v=gg0F5JjKmhA</a:t>
            </a:r>
          </a:p>
        </p:txBody>
      </p:sp>
      <p:sp>
        <p:nvSpPr>
          <p:cNvPr id="5" name="正方形/長方形 4">
            <a:hlinkClick r:id="rId6"/>
            <a:extLst>
              <a:ext uri="{FF2B5EF4-FFF2-40B4-BE49-F238E27FC236}">
                <a16:creationId xmlns:a16="http://schemas.microsoft.com/office/drawing/2014/main" id="{5F6ED2E0-EAC3-4608-9D3E-51E4F2221A30}"/>
              </a:ext>
            </a:extLst>
          </p:cNvPr>
          <p:cNvSpPr/>
          <p:nvPr/>
        </p:nvSpPr>
        <p:spPr>
          <a:xfrm>
            <a:off x="1376645" y="3359750"/>
            <a:ext cx="7191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https://www.youtube.com/watch?v=Aut32pR5PQA</a:t>
            </a:r>
          </a:p>
        </p:txBody>
      </p:sp>
    </p:spTree>
    <p:extLst>
      <p:ext uri="{BB962C8B-B14F-4D97-AF65-F5344CB8AC3E}">
        <p14:creationId xmlns:p14="http://schemas.microsoft.com/office/powerpoint/2010/main" val="151307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E4A29-B082-4F0C-8824-AE069AB5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ディープラーニングって何？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7800A3-7154-41A9-A6C6-71F202DC4D06}"/>
              </a:ext>
            </a:extLst>
          </p:cNvPr>
          <p:cNvSpPr txBox="1"/>
          <p:nvPr/>
        </p:nvSpPr>
        <p:spPr>
          <a:xfrm>
            <a:off x="555516" y="1997839"/>
            <a:ext cx="8032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ディープラーニングを学ぶ</a:t>
            </a:r>
            <a:endParaRPr kumimoji="1" lang="en-US" altLang="ja-JP" sz="3600" dirty="0"/>
          </a:p>
          <a:p>
            <a:pPr algn="ctr"/>
            <a:endParaRPr kumimoji="1" lang="en-US" altLang="ja-JP" sz="3600" dirty="0"/>
          </a:p>
          <a:p>
            <a:pPr algn="ctr"/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algn="ctr"/>
            <a:r>
              <a:rPr lang="ja-JP" altLang="en-US" sz="3600" dirty="0"/>
              <a:t>コンピュータに画像を認識させるには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464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画像認識（単純なモデル）</a:t>
            </a:r>
            <a:r>
              <a:rPr lang="ja-JP" altLang="en-US" dirty="0">
                <a:solidFill>
                  <a:srgbClr val="FF0000"/>
                </a:solidFill>
              </a:rPr>
              <a:t>≠</a:t>
            </a:r>
            <a:r>
              <a:rPr lang="ja-JP" altLang="en-US" dirty="0"/>
              <a:t>　ディープラーニング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640" y="836712"/>
            <a:ext cx="626469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手書きの０と１を見分けたい！！</a:t>
            </a:r>
            <a:endParaRPr kumimoji="1" lang="ja-JP" altLang="en-US" sz="2800" b="1" dirty="0"/>
          </a:p>
        </p:txBody>
      </p:sp>
      <p:pic>
        <p:nvPicPr>
          <p:cNvPr id="1026" name="Picture 2" descr="C:\Users\1310202\Desktop\2014年度\002_自己研修\ディープラーニング\画像類\考える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077071"/>
            <a:ext cx="1152128" cy="2057701"/>
          </a:xfrm>
          <a:prstGeom prst="rect">
            <a:avLst/>
          </a:prstGeom>
          <a:noFill/>
        </p:spPr>
      </p:pic>
      <p:sp>
        <p:nvSpPr>
          <p:cNvPr id="15" name="雲形吹き出し 14"/>
          <p:cNvSpPr/>
          <p:nvPr/>
        </p:nvSpPr>
        <p:spPr>
          <a:xfrm>
            <a:off x="251520" y="2276872"/>
            <a:ext cx="6336704" cy="3456384"/>
          </a:xfrm>
          <a:prstGeom prst="cloudCallout">
            <a:avLst>
              <a:gd name="adj1" fmla="val 59721"/>
              <a:gd name="adj2" fmla="val 27173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42497" y="2776860"/>
            <a:ext cx="4481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「０」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真ん中に穴がある</a:t>
            </a:r>
            <a:endParaRPr kumimoji="1"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ja-JP" altLang="en-US" sz="2400" dirty="0"/>
              <a:t>「１」</a:t>
            </a:r>
            <a:endParaRPr lang="en-US" altLang="ja-JP" sz="2400" dirty="0"/>
          </a:p>
          <a:p>
            <a:pPr algn="ctr"/>
            <a:r>
              <a:rPr lang="ja-JP" altLang="en-US" sz="2400" dirty="0"/>
              <a:t>上から下まで１本の棒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斜めに書く人もいるな・・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5576" y="162880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人間には簡単な</a:t>
            </a:r>
            <a:r>
              <a:rPr lang="ja-JP" altLang="en-US" sz="2000" dirty="0"/>
              <a:t>問題を、どうやってコンピュータに解かせるか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heme/theme1.xml><?xml version="1.0" encoding="utf-8"?>
<a:theme xmlns:a="http://schemas.openxmlformats.org/drawingml/2006/main" name="テンプレー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HGゴシックE-TimesNewRoman">
      <a:majorFont>
        <a:latin typeface="Times New Roman"/>
        <a:ea typeface="HGゴシックE"/>
        <a:cs typeface=""/>
      </a:majorFont>
      <a:minorFont>
        <a:latin typeface="Times New Roman"/>
        <a:ea typeface="HGゴシックE"/>
        <a:cs typeface=""/>
      </a:minorFont>
    </a:fontScheme>
    <a:fmtScheme name="インセット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38649</TotalTime>
  <Words>2709</Words>
  <Application>Microsoft Office PowerPoint</Application>
  <PresentationFormat>画面に合わせる (4:3)</PresentationFormat>
  <Paragraphs>2726</Paragraphs>
  <Slides>43</Slides>
  <Notes>9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3" baseType="lpstr">
      <vt:lpstr>HGS創英ﾌﾟﾚｾﾞﾝｽEB</vt:lpstr>
      <vt:lpstr>HGS創英角ﾎﾟｯﾌﾟ体</vt:lpstr>
      <vt:lpstr>HGゴシックE</vt:lpstr>
      <vt:lpstr>HG創英角ﾎﾟｯﾌﾟ体</vt:lpstr>
      <vt:lpstr>ＭＳ Ｐゴシック</vt:lpstr>
      <vt:lpstr>游ゴシック</vt:lpstr>
      <vt:lpstr>Arial</vt:lpstr>
      <vt:lpstr>Calibri</vt:lpstr>
      <vt:lpstr>Times New Roman</vt:lpstr>
      <vt:lpstr>テンプレート</vt:lpstr>
      <vt:lpstr>機械学習実習会</vt:lpstr>
      <vt:lpstr>第５回のまとめ</vt:lpstr>
      <vt:lpstr>ディープラーニング概論</vt:lpstr>
      <vt:lpstr>ディープラーニングとは</vt:lpstr>
      <vt:lpstr>画像認識での進歩</vt:lpstr>
      <vt:lpstr>Youtube</vt:lpstr>
      <vt:lpstr>Youtube</vt:lpstr>
      <vt:lpstr>ディープラーニングって何？</vt:lpstr>
      <vt:lpstr>画像認識（単純なモデル）≠　ディープラーニング</vt:lpstr>
      <vt:lpstr>画像認識（単純なモデル）≠　ディープラーニング</vt:lpstr>
      <vt:lpstr>画像認識（単純なモデル）≠　ディープラーニング</vt:lpstr>
      <vt:lpstr>画像認識（単純なモデル）≠　ディープラーニング</vt:lpstr>
      <vt:lpstr>９ピクセルの場合</vt:lpstr>
      <vt:lpstr>画像認識（単純なモデル）≠　ディープラーニング</vt:lpstr>
      <vt:lpstr>機械学習のイメージ</vt:lpstr>
      <vt:lpstr>学習済みのモデル（重み付けの点数）</vt:lpstr>
      <vt:lpstr>画像認識（単純なモデル）≠　ディープラーニング</vt:lpstr>
      <vt:lpstr>ディープラーニングとは</vt:lpstr>
      <vt:lpstr>畳み込み層</vt:lpstr>
      <vt:lpstr>フィルターについて</vt:lpstr>
      <vt:lpstr>畳み込みとは</vt:lpstr>
      <vt:lpstr>畳み込みについて</vt:lpstr>
      <vt:lpstr>畳み込みについて</vt:lpstr>
      <vt:lpstr>フィルタ</vt:lpstr>
      <vt:lpstr>フィルタ</vt:lpstr>
      <vt:lpstr>ディープラーニングに戻ります</vt:lpstr>
      <vt:lpstr>ディープラーニングに戻ります</vt:lpstr>
      <vt:lpstr>ディープラーニングに戻ります</vt:lpstr>
      <vt:lpstr>畳み込み</vt:lpstr>
      <vt:lpstr>畳み込みについて</vt:lpstr>
      <vt:lpstr>畳み込みの弱点</vt:lpstr>
      <vt:lpstr>プーリング層</vt:lpstr>
      <vt:lpstr>プーリング層</vt:lpstr>
      <vt:lpstr>人力でディープラーニング</vt:lpstr>
      <vt:lpstr>畳み込みニューラルネットワークの例</vt:lpstr>
      <vt:lpstr>ディープなメリット</vt:lpstr>
      <vt:lpstr>深層学習における“深さ”の役割</vt:lpstr>
      <vt:lpstr>～余談～　畳み込みとプーリングの弱点</vt:lpstr>
      <vt:lpstr>～余談～　回転　</vt:lpstr>
      <vt:lpstr>ここまでが前置き</vt:lpstr>
      <vt:lpstr>画像分野でのAI</vt:lpstr>
      <vt:lpstr>畳み込みの応用展開</vt:lpstr>
      <vt:lpstr>今回のまとめ</vt:lpstr>
    </vt:vector>
  </TitlesOfParts>
  <Company>セントラル硝子株式会社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IRRの特性改善検討</dc:title>
  <dc:creator>．</dc:creator>
  <cp:lastModifiedBy>Horie, Yuki (堀江 裕樹)</cp:lastModifiedBy>
  <cp:revision>3284</cp:revision>
  <cp:lastPrinted>2018-12-17T06:48:00Z</cp:lastPrinted>
  <dcterms:created xsi:type="dcterms:W3CDTF">2014-09-11T05:43:51Z</dcterms:created>
  <dcterms:modified xsi:type="dcterms:W3CDTF">2019-07-01T04:46:38Z</dcterms:modified>
</cp:coreProperties>
</file>