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790" r:id="rId3"/>
    <p:sldId id="741" r:id="rId4"/>
    <p:sldId id="753" r:id="rId5"/>
    <p:sldId id="777" r:id="rId6"/>
    <p:sldId id="761" r:id="rId7"/>
    <p:sldId id="759" r:id="rId8"/>
    <p:sldId id="760" r:id="rId9"/>
    <p:sldId id="763" r:id="rId10"/>
    <p:sldId id="775" r:id="rId11"/>
    <p:sldId id="776" r:id="rId12"/>
    <p:sldId id="762" r:id="rId13"/>
    <p:sldId id="764" r:id="rId14"/>
    <p:sldId id="765" r:id="rId15"/>
    <p:sldId id="766" r:id="rId16"/>
    <p:sldId id="782" r:id="rId17"/>
    <p:sldId id="784" r:id="rId18"/>
    <p:sldId id="767" r:id="rId19"/>
    <p:sldId id="768" r:id="rId20"/>
    <p:sldId id="778" r:id="rId21"/>
    <p:sldId id="783" r:id="rId22"/>
    <p:sldId id="786" r:id="rId23"/>
    <p:sldId id="787" r:id="rId24"/>
    <p:sldId id="779" r:id="rId25"/>
    <p:sldId id="780" r:id="rId26"/>
    <p:sldId id="781" r:id="rId27"/>
    <p:sldId id="788" r:id="rId28"/>
    <p:sldId id="789" r:id="rId29"/>
    <p:sldId id="791" r:id="rId30"/>
    <p:sldId id="792" r:id="rId31"/>
    <p:sldId id="793" r:id="rId32"/>
    <p:sldId id="794" r:id="rId33"/>
    <p:sldId id="796" r:id="rId34"/>
    <p:sldId id="795" r:id="rId35"/>
    <p:sldId id="797" r:id="rId36"/>
    <p:sldId id="785" r:id="rId37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FF7C80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45" autoAdjust="0"/>
    <p:restoredTop sz="87184" autoAdjust="0"/>
  </p:normalViewPr>
  <p:slideViewPr>
    <p:cSldViewPr>
      <p:cViewPr varScale="1">
        <p:scale>
          <a:sx n="79" d="100"/>
          <a:sy n="79" d="100"/>
        </p:scale>
        <p:origin x="154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714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7CC54-3FFF-4A8D-AA37-893979DC91AC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3DD5D-D736-447A-9810-26FA9A6EFDB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sz="200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187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800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3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095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421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172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829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383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DD5D-D736-447A-9810-26FA9A6EFDB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26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63272" cy="562074"/>
          </a:xfrm>
        </p:spPr>
        <p:txBody>
          <a:bodyPr>
            <a:noAutofit/>
          </a:bodyPr>
          <a:lstStyle>
            <a:lvl1pPr algn="l">
              <a:defRPr sz="2800">
                <a:latin typeface="+mj-lt"/>
              </a:defRPr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9512" y="692696"/>
            <a:ext cx="8784976" cy="7200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</a:schemeClr>
              </a:gs>
              <a:gs pos="50000">
                <a:srgbClr val="0070C0">
                  <a:alpha val="34000"/>
                </a:srgbClr>
              </a:gs>
              <a:gs pos="100000">
                <a:srgbClr val="7030A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1BEFB-FC10-4BDA-8933-C32D8D3C42E6}" type="datetimeFigureOut">
              <a:rPr kumimoji="1" lang="ja-JP" altLang="en-US" smtClean="0"/>
              <a:pPr/>
              <a:t>2018/11/19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2EA19-4A1D-40E3-A308-FE4312AEE4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inearRegression.html#sklearn.linear_model.LinearRegression.predict" TargetMode="External"/><Relationship Id="rId2" Type="http://schemas.openxmlformats.org/officeDocument/2006/relationships/hyperlink" Target="http://scikit-learn.org/stable/modules/generated/sklearn.linear_model.LinearRegression.html#sklearn.linear_model.LinearRegression.f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cikit-learn.org/stable/modules/generated/sklearn.linear_model.LinearRegression.html#sklearn.linear_model.LinearRegression.scor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conda.io/miniconda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20212" y="1043735"/>
            <a:ext cx="7772400" cy="1470025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データサイエンス</a:t>
            </a:r>
            <a:r>
              <a:rPr kumimoji="1" lang="ja-JP" altLang="en-US" sz="3600" dirty="0"/>
              <a:t>　実習会</a:t>
            </a: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２０１８．１１．１９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の様々なライブラリ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1550" y="993327"/>
            <a:ext cx="67906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・プログラムを作りたいときに、すべてを一から作るのは難しい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先人たちが作ったライブラリを効果的に活用できる</a:t>
            </a:r>
            <a:endParaRPr lang="en-US" altLang="ja-JP" sz="2000" dirty="0"/>
          </a:p>
          <a:p>
            <a:endParaRPr lang="en-US" altLang="ja-JP" sz="2000" dirty="0"/>
          </a:p>
        </p:txBody>
      </p:sp>
      <p:pic>
        <p:nvPicPr>
          <p:cNvPr id="1028" name="Picture 4" descr="NumPy logo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81" y="2353960"/>
            <a:ext cx="1761363" cy="69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2679376" y="2348880"/>
            <a:ext cx="3921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NumPy</a:t>
            </a:r>
            <a:endParaRPr lang="en-US" altLang="ja-JP" sz="2000" dirty="0"/>
          </a:p>
          <a:p>
            <a:r>
              <a:rPr lang="ja-JP" altLang="en-US" sz="2000" dirty="0"/>
              <a:t>数値計算を効率的に行うライブラリ</a:t>
            </a:r>
            <a:endParaRPr kumimoji="1" lang="ja-JP" altLang="en-US" sz="2000" dirty="0"/>
          </a:p>
        </p:txBody>
      </p:sp>
      <p:pic>
        <p:nvPicPr>
          <p:cNvPr id="1030" name="Picture 6" descr="Scikit learn logo small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92" y="3672167"/>
            <a:ext cx="1554340" cy="83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2679376" y="3736700"/>
            <a:ext cx="3954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scikit</a:t>
            </a:r>
            <a:r>
              <a:rPr lang="en-US" altLang="ja-JP" sz="2000" dirty="0"/>
              <a:t>-learn (</a:t>
            </a:r>
            <a:r>
              <a:rPr lang="en-US" altLang="ja-JP" sz="2000" dirty="0" err="1"/>
              <a:t>sklearn</a:t>
            </a:r>
            <a:r>
              <a:rPr lang="en-US" altLang="ja-JP" sz="2000" dirty="0"/>
              <a:t>)</a:t>
            </a:r>
          </a:p>
          <a:p>
            <a:r>
              <a:rPr lang="ja-JP" altLang="en-US" sz="2000" dirty="0"/>
              <a:t>機械学習全般に特化したライブラリ</a:t>
            </a:r>
            <a:endParaRPr kumimoji="1" lang="ja-JP" altLang="en-US" sz="2000" dirty="0"/>
          </a:p>
        </p:txBody>
      </p:sp>
      <p:pic>
        <p:nvPicPr>
          <p:cNvPr id="1032" name="Picture 8" descr="TensorFlow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59" y="4934658"/>
            <a:ext cx="1757606" cy="1464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/>
          <p:cNvSpPr txBox="1"/>
          <p:nvPr/>
        </p:nvSpPr>
        <p:spPr>
          <a:xfrm>
            <a:off x="2679376" y="5313051"/>
            <a:ext cx="4592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TensorFlow</a:t>
            </a:r>
            <a:endParaRPr lang="en-US" altLang="ja-JP" sz="2000" dirty="0"/>
          </a:p>
          <a:p>
            <a:r>
              <a:rPr lang="en-US" altLang="ja-JP" sz="2000" dirty="0"/>
              <a:t>Google</a:t>
            </a:r>
            <a:r>
              <a:rPr lang="ja-JP" altLang="en-US" sz="2000" dirty="0"/>
              <a:t>製のディープラーニングライブラリ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410357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の様々なライブラリ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879662" y="1246558"/>
            <a:ext cx="3656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deap</a:t>
            </a:r>
          </a:p>
          <a:p>
            <a:r>
              <a:rPr lang="ja-JP" altLang="en-US" sz="2000" dirty="0"/>
              <a:t>遺伝的アルゴリズムのライブラリ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70119" y="2538366"/>
            <a:ext cx="2412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FEniCS</a:t>
            </a:r>
            <a:endParaRPr lang="en-US" altLang="ja-JP" sz="2000" dirty="0"/>
          </a:p>
          <a:p>
            <a:r>
              <a:rPr lang="ja-JP" altLang="en-US" sz="2000" dirty="0"/>
              <a:t>多体シミュレーション</a:t>
            </a:r>
            <a:endParaRPr lang="en-US" altLang="ja-JP" sz="20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879662" y="3999349"/>
            <a:ext cx="37625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deep </a:t>
            </a:r>
            <a:r>
              <a:rPr lang="en-US" altLang="ja-JP" sz="2000" dirty="0" err="1"/>
              <a:t>chem</a:t>
            </a:r>
            <a:endParaRPr lang="en-US" altLang="ja-JP" sz="2000" dirty="0"/>
          </a:p>
          <a:p>
            <a:r>
              <a:rPr lang="ja-JP" altLang="en-US" sz="2000" dirty="0"/>
              <a:t>有機化合物のディープラーニング</a:t>
            </a:r>
            <a:endParaRPr lang="en-US" altLang="ja-JP" sz="2000" dirty="0"/>
          </a:p>
        </p:txBody>
      </p:sp>
      <p:pic>
        <p:nvPicPr>
          <p:cNvPr id="2050" name="Picture 2" descr="ãdeapãã®ç»åæ¤ç´¢çµæ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48" y="877454"/>
            <a:ext cx="1446095" cy="144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FEniCS python logoãã®ç»åæ¤ç´¢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1" y="2310614"/>
            <a:ext cx="1728928" cy="1163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ãdeepchemãã®ç»åæ¤ç´¢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5" y="3924055"/>
            <a:ext cx="2031160" cy="85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ãnltkãã®ç»åæ¤ç´¢çµæ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29" y="5424559"/>
            <a:ext cx="2449010" cy="79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/>
          <p:cNvSpPr txBox="1"/>
          <p:nvPr/>
        </p:nvSpPr>
        <p:spPr>
          <a:xfrm>
            <a:off x="2912704" y="5467991"/>
            <a:ext cx="1784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nltk</a:t>
            </a:r>
            <a:endParaRPr lang="en-US" altLang="ja-JP" sz="2000" dirty="0"/>
          </a:p>
          <a:p>
            <a:r>
              <a:rPr lang="ja-JP" altLang="en-US" sz="2000" dirty="0"/>
              <a:t>自然言語処理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75033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ライブラリをインストールする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515" y="2376838"/>
            <a:ext cx="5865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scikit</a:t>
            </a:r>
            <a:r>
              <a:rPr kumimoji="1" lang="en-US" altLang="ja-JP" sz="2000" dirty="0"/>
              <a:t>-learn</a:t>
            </a:r>
            <a:r>
              <a:rPr kumimoji="1" lang="ja-JP" altLang="en-US" sz="2000" dirty="0"/>
              <a:t>と同時に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scipy</a:t>
            </a:r>
            <a:r>
              <a:rPr kumimoji="1" lang="en-US" altLang="ja-JP" sz="2000" dirty="0">
                <a:solidFill>
                  <a:srgbClr val="FF0000"/>
                </a:solidFill>
              </a:rPr>
              <a:t>, 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numpy</a:t>
            </a:r>
            <a:r>
              <a:rPr kumimoji="1" lang="ja-JP" altLang="en-US" sz="2000" dirty="0">
                <a:solidFill>
                  <a:srgbClr val="FF0000"/>
                </a:solidFill>
              </a:rPr>
              <a:t>もインストールされる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827" y="875588"/>
            <a:ext cx="887565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/>
              <a:t>(py36) C:\&gt; pip install xgboost</a:t>
            </a:r>
            <a:r>
              <a:rPr lang="ja-JP" altLang="en-US" sz="2400" dirty="0"/>
              <a:t> </a:t>
            </a:r>
            <a:endParaRPr kumimoji="1" lang="ja-JP" altLang="en-US" sz="2400" dirty="0"/>
          </a:p>
        </p:txBody>
      </p:sp>
      <p:sp>
        <p:nvSpPr>
          <p:cNvPr id="7" name="正方形/長方形 6"/>
          <p:cNvSpPr/>
          <p:nvPr/>
        </p:nvSpPr>
        <p:spPr>
          <a:xfrm>
            <a:off x="476545" y="3383995"/>
            <a:ext cx="6300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 six, cycler, pyparsing, kiwisolver, python-dateutil, matplotlib, pytz, pandas, seaborn, xgboost などが同時にインストールされる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5204" y="1495767"/>
            <a:ext cx="887565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2400" dirty="0"/>
              <a:t>(py36) C:\&gt; pip install </a:t>
            </a:r>
            <a:r>
              <a:rPr lang="en-US" altLang="ja-JP" sz="2400" dirty="0" err="1"/>
              <a:t>scikit</a:t>
            </a:r>
            <a:r>
              <a:rPr lang="en-US" altLang="ja-JP" sz="2400" dirty="0"/>
              <a:t>-learn seaborn </a:t>
            </a:r>
            <a:r>
              <a:rPr lang="en-US" altLang="ja-JP" sz="2400" dirty="0" err="1"/>
              <a:t>pydotplus</a:t>
            </a:r>
            <a:r>
              <a:rPr lang="en-US" altLang="ja-JP" sz="2400" dirty="0"/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dtreeviz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400" dirty="0" err="1">
                <a:solidFill>
                  <a:schemeClr val="tx1"/>
                </a:solidFill>
              </a:rPr>
              <a:t>ipython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2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他のライブラリも</a:t>
            </a:r>
            <a:r>
              <a:rPr lang="ja-JP" altLang="en-US" dirty="0"/>
              <a:t>一括して</a:t>
            </a:r>
            <a:r>
              <a:rPr kumimoji="1" lang="ja-JP" altLang="en-US" dirty="0"/>
              <a:t>入れる　（スペルミスに注意）</a:t>
            </a: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528375"/>
              </p:ext>
            </p:extLst>
          </p:nvPr>
        </p:nvGraphicFramePr>
        <p:xfrm>
          <a:off x="161510" y="1824185"/>
          <a:ext cx="4563507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050">
                  <a:extLst>
                    <a:ext uri="{9D8B030D-6E8A-4147-A177-3AD203B41FA5}">
                      <a16:colId xmlns:a16="http://schemas.microsoft.com/office/drawing/2014/main" val="2735965313"/>
                    </a:ext>
                  </a:extLst>
                </a:gridCol>
                <a:gridCol w="2938457">
                  <a:extLst>
                    <a:ext uri="{9D8B030D-6E8A-4147-A177-3AD203B41FA5}">
                      <a16:colId xmlns:a16="http://schemas.microsoft.com/office/drawing/2014/main" val="1778090709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ライブラリ名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199164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deap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遺伝的アルゴリズム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516672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Edward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確率的プログラミング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78306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h5py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h5</a:t>
                      </a:r>
                      <a:r>
                        <a:rPr kumimoji="1" lang="ja-JP" altLang="en-US" dirty="0"/>
                        <a:t>ファイルの保存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54663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lime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機械学習モデルの解釈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348852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keras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ディープラーニング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598469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pyinstaller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exe</a:t>
                      </a:r>
                      <a:r>
                        <a:rPr kumimoji="1" lang="ja-JP" altLang="en-US" dirty="0"/>
                        <a:t>ファイル化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588504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seaborn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グラフの描画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09515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err="1">
                          <a:solidFill>
                            <a:srgbClr val="FF0000"/>
                          </a:solidFill>
                        </a:rPr>
                        <a:t>scikit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-learn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機械学習ライブラリ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037967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tensorflow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ディープラーニング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517892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xgboost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勾配ブースティング木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858950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xlrd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エクセル読み込み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50023"/>
                  </a:ext>
                </a:extLst>
              </a:tr>
              <a:tr h="32789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xlwt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エクセル書き込み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432813"/>
                  </a:ext>
                </a:extLst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656565" y="959058"/>
            <a:ext cx="6810881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ja-JP" sz="3200" dirty="0"/>
              <a:t>(py36) C:\&gt; pip install seaborn xgboost</a:t>
            </a:r>
            <a:endParaRPr kumimoji="1" lang="ja-JP" altLang="en-US" sz="3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26601" y="6123550"/>
            <a:ext cx="3175869" cy="400110"/>
          </a:xfrm>
          <a:prstGeom prst="rect">
            <a:avLst/>
          </a:prstGeom>
          <a:ln>
            <a:prstDash val="sys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sz="2000" dirty="0" err="1"/>
              <a:t>deepchem</a:t>
            </a:r>
            <a:r>
              <a:rPr lang="ja-JP" altLang="en-US" sz="2000" dirty="0"/>
              <a:t>は</a:t>
            </a:r>
            <a:r>
              <a:rPr lang="en-US" altLang="ja-JP" sz="2000" dirty="0"/>
              <a:t>windows</a:t>
            </a:r>
            <a:r>
              <a:rPr lang="ja-JP" altLang="en-US" sz="2000" dirty="0"/>
              <a:t>非対応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23052" y="4512022"/>
            <a:ext cx="29894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必要なライブラリがあれば、</a:t>
            </a:r>
            <a:endParaRPr kumimoji="1" lang="en-US" altLang="ja-JP" sz="1600" dirty="0"/>
          </a:p>
          <a:p>
            <a:r>
              <a:rPr kumimoji="1" lang="ja-JP" altLang="en-US" sz="1600" dirty="0"/>
              <a:t>勝手にインストールしてくれる</a:t>
            </a:r>
            <a:endParaRPr kumimoji="1" lang="en-US" altLang="ja-JP" sz="1600" dirty="0"/>
          </a:p>
          <a:p>
            <a:endParaRPr lang="en-US" altLang="ja-JP" sz="1600" dirty="0"/>
          </a:p>
          <a:p>
            <a:r>
              <a:rPr lang="ja-JP" altLang="en-US" sz="1600" dirty="0"/>
              <a:t>例：</a:t>
            </a:r>
            <a:r>
              <a:rPr lang="en-US" altLang="ja-JP" sz="1600" dirty="0"/>
              <a:t>Keras</a:t>
            </a:r>
            <a:r>
              <a:rPr lang="ja-JP" altLang="en-US" sz="1600" dirty="0"/>
              <a:t>をインストールすると</a:t>
            </a:r>
            <a:endParaRPr lang="en-US" altLang="ja-JP" sz="1600" dirty="0"/>
          </a:p>
          <a:p>
            <a:r>
              <a:rPr lang="en-US" altLang="ja-JP" sz="1600" dirty="0" err="1"/>
              <a:t>numpy</a:t>
            </a:r>
            <a:r>
              <a:rPr lang="en-US" altLang="ja-JP" sz="1600" dirty="0"/>
              <a:t>, h5py</a:t>
            </a:r>
            <a:r>
              <a:rPr lang="ja-JP" altLang="en-US" sz="1600" dirty="0"/>
              <a:t>他</a:t>
            </a:r>
            <a:r>
              <a:rPr lang="en-US" altLang="ja-JP" sz="1600" dirty="0"/>
              <a:t>8</a:t>
            </a:r>
            <a:r>
              <a:rPr lang="ja-JP" altLang="en-US" sz="1600" dirty="0"/>
              <a:t>ライブラリが入る</a:t>
            </a:r>
            <a:endParaRPr lang="en-US" altLang="ja-JP" sz="16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842030" y="2348880"/>
            <a:ext cx="418255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赤字の３つをインストールしてください</a:t>
            </a:r>
          </a:p>
        </p:txBody>
      </p:sp>
    </p:spTree>
    <p:extLst>
      <p:ext uri="{BB962C8B-B14F-4D97-AF65-F5344CB8AC3E}">
        <p14:creationId xmlns:p14="http://schemas.microsoft.com/office/powerpoint/2010/main" val="2556298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graphviz</a:t>
            </a:r>
            <a:r>
              <a:rPr lang="ja-JP" altLang="en-US" dirty="0"/>
              <a:t>のコピー（インストール）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26595" y="1088740"/>
            <a:ext cx="65838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K:\</a:t>
            </a:r>
            <a:r>
              <a:rPr lang="ja-JP" altLang="en-US" sz="2000" dirty="0"/>
              <a:t>真空成膜</a:t>
            </a:r>
            <a:r>
              <a:rPr lang="en-US" altLang="ja-JP" sz="2000" dirty="0"/>
              <a:t>\</a:t>
            </a:r>
            <a:r>
              <a:rPr lang="ja-JP" altLang="en-US" sz="2000" dirty="0"/>
              <a:t>スパッタ</a:t>
            </a:r>
            <a:r>
              <a:rPr lang="en-US" altLang="ja-JP" sz="2000" dirty="0"/>
              <a:t>\</a:t>
            </a:r>
            <a:r>
              <a:rPr lang="ja-JP" altLang="en-US" sz="2000" dirty="0"/>
              <a:t>研究関係</a:t>
            </a:r>
            <a:r>
              <a:rPr lang="en-US" altLang="ja-JP" sz="2000" dirty="0"/>
              <a:t>\</a:t>
            </a:r>
            <a:r>
              <a:rPr lang="ja-JP" altLang="en-US" sz="2000" dirty="0"/>
              <a:t>プログラム</a:t>
            </a:r>
            <a:r>
              <a:rPr lang="en-US" altLang="ja-JP" sz="2000" dirty="0"/>
              <a:t>\graphviz-2.38</a:t>
            </a:r>
          </a:p>
          <a:p>
            <a:r>
              <a:rPr kumimoji="1" lang="ja-JP" altLang="en-US" sz="2000" dirty="0"/>
              <a:t>を</a:t>
            </a:r>
            <a:r>
              <a:rPr lang="ja-JP" altLang="en-US" sz="2000" dirty="0"/>
              <a:t>フォルダごと</a:t>
            </a:r>
            <a:r>
              <a:rPr kumimoji="1" lang="ja-JP" altLang="en-US" sz="2000" dirty="0"/>
              <a:t>コピー、</a:t>
            </a:r>
            <a:r>
              <a:rPr lang="ja-JP" altLang="en-US" sz="2000" dirty="0"/>
              <a:t>デスクトップ</a:t>
            </a:r>
            <a:r>
              <a:rPr kumimoji="1" lang="ja-JP" altLang="en-US" sz="2000" dirty="0"/>
              <a:t>に保存</a:t>
            </a:r>
            <a:endParaRPr kumimoji="1" lang="en-US" altLang="ja-JP" sz="2000" dirty="0"/>
          </a:p>
          <a:p>
            <a:endParaRPr lang="en-US" altLang="ja-JP" sz="2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1952"/>
            <a:ext cx="4051458" cy="3038593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1399987" y="2514437"/>
            <a:ext cx="63642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ja-JP" sz="2400" dirty="0" err="1"/>
              <a:t>graphviz</a:t>
            </a:r>
            <a:r>
              <a:rPr lang="en-US" altLang="ja-JP" sz="2400" dirty="0"/>
              <a:t> : </a:t>
            </a:r>
            <a:r>
              <a:rPr lang="ja-JP" altLang="en-US" sz="2400" dirty="0"/>
              <a:t>↓の様なグラフを出力するためのソフト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320133" y="6301729"/>
            <a:ext cx="83666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もしくは　https://graphviz.gitlab.io/_pages/Download/Download_windows.html</a:t>
            </a:r>
          </a:p>
        </p:txBody>
      </p:sp>
    </p:spTree>
    <p:extLst>
      <p:ext uri="{BB962C8B-B14F-4D97-AF65-F5344CB8AC3E}">
        <p14:creationId xmlns:p14="http://schemas.microsoft.com/office/powerpoint/2010/main" val="3977465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環境構築は終了</a:t>
            </a:r>
          </a:p>
        </p:txBody>
      </p:sp>
    </p:spTree>
    <p:extLst>
      <p:ext uri="{BB962C8B-B14F-4D97-AF65-F5344CB8AC3E}">
        <p14:creationId xmlns:p14="http://schemas.microsoft.com/office/powerpoint/2010/main" val="4291605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デスクトップにフォルダ作成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08820"/>
            <a:ext cx="2066925" cy="292417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15854" y="1043708"/>
            <a:ext cx="3959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</a:t>
            </a:r>
            <a:r>
              <a:rPr kumimoji="1" lang="en-US" altLang="ja-JP" sz="2000" dirty="0"/>
              <a:t>ML</a:t>
            </a:r>
            <a:r>
              <a:rPr kumimoji="1" lang="ja-JP" altLang="en-US" sz="2000" dirty="0"/>
              <a:t>」という名前のフォルダを作る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2684" y="4897942"/>
            <a:ext cx="4812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</a:t>
            </a:r>
            <a:r>
              <a:rPr kumimoji="1" lang="en-US" altLang="ja-JP" sz="2000" dirty="0"/>
              <a:t>ML</a:t>
            </a:r>
            <a:r>
              <a:rPr kumimoji="1" lang="ja-JP" altLang="en-US" sz="2000" dirty="0"/>
              <a:t>」内に「</a:t>
            </a:r>
            <a:r>
              <a:rPr kumimoji="1" lang="en-US" altLang="ja-JP" sz="2000" dirty="0"/>
              <a:t>program</a:t>
            </a:r>
            <a:r>
              <a:rPr kumimoji="1" lang="ja-JP" altLang="en-US" sz="2000" dirty="0"/>
              <a:t>」というフォルダを作る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06515" y="5492217"/>
            <a:ext cx="730783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ja-JP" altLang="en-US" dirty="0"/>
              <a:t>K:\真空成膜\スパッタ\研究関係\プログラム</a:t>
            </a:r>
            <a:endParaRPr lang="en-US" altLang="ja-JP" dirty="0"/>
          </a:p>
          <a:p>
            <a:r>
              <a:rPr lang="ja-JP" altLang="en-US" dirty="0"/>
              <a:t>から</a:t>
            </a:r>
            <a:r>
              <a:rPr lang="en-US" altLang="ja-JP" dirty="0">
                <a:solidFill>
                  <a:srgbClr val="FF0000"/>
                </a:solidFill>
              </a:rPr>
              <a:t>regression.py</a:t>
            </a:r>
            <a:r>
              <a:rPr lang="ja-JP" altLang="en-US" dirty="0"/>
              <a:t>と</a:t>
            </a:r>
            <a:r>
              <a:rPr lang="en-US" altLang="ja-JP" dirty="0">
                <a:solidFill>
                  <a:srgbClr val="00B050"/>
                </a:solidFill>
              </a:rPr>
              <a:t>inputcsv_20181011.csv</a:t>
            </a:r>
            <a:r>
              <a:rPr lang="ja-JP" altLang="en-US" dirty="0"/>
              <a:t>をコピーして</a:t>
            </a:r>
            <a:r>
              <a:rPr lang="en-US" altLang="ja-JP" dirty="0">
                <a:solidFill>
                  <a:srgbClr val="0070C0"/>
                </a:solidFill>
              </a:rPr>
              <a:t>program</a:t>
            </a:r>
            <a:r>
              <a:rPr lang="ja-JP" altLang="en-US" dirty="0"/>
              <a:t>に貼り付け</a:t>
            </a:r>
          </a:p>
        </p:txBody>
      </p:sp>
    </p:spTree>
    <p:extLst>
      <p:ext uri="{BB962C8B-B14F-4D97-AF65-F5344CB8AC3E}">
        <p14:creationId xmlns:p14="http://schemas.microsoft.com/office/powerpoint/2010/main" val="1800282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プログラムを一部改変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6585" y="1538076"/>
            <a:ext cx="180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sz="2000" dirty="0"/>
          </a:p>
        </p:txBody>
      </p:sp>
      <p:sp>
        <p:nvSpPr>
          <p:cNvPr id="4" name="正方形/長方形 3"/>
          <p:cNvSpPr/>
          <p:nvPr/>
        </p:nvSpPr>
        <p:spPr>
          <a:xfrm>
            <a:off x="249084" y="3203975"/>
            <a:ext cx="89824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# Graphviz path</a:t>
            </a:r>
          </a:p>
          <a:p>
            <a:endParaRPr lang="ja-JP" altLang="en-US" dirty="0"/>
          </a:p>
          <a:p>
            <a:r>
              <a:rPr lang="ja-JP" altLang="en-US" dirty="0"/>
              <a:t>graphviz_path = 'C:\\Users\\</a:t>
            </a:r>
            <a:r>
              <a:rPr lang="ja-JP" altLang="en-US" dirty="0">
                <a:solidFill>
                  <a:srgbClr val="FF0000"/>
                </a:solidFill>
              </a:rPr>
              <a:t>1310202</a:t>
            </a:r>
            <a:r>
              <a:rPr lang="ja-JP" altLang="en-US" dirty="0"/>
              <a:t>\\Desktop\\graphviz-2.38\\release\\bin\\dot.exe'</a:t>
            </a:r>
          </a:p>
          <a:p>
            <a:endParaRPr lang="ja-JP" altLang="en-US" dirty="0"/>
          </a:p>
          <a:p>
            <a:r>
              <a:rPr lang="ja-JP" altLang="en-US" dirty="0"/>
              <a:t># name of theme name</a:t>
            </a:r>
          </a:p>
          <a:p>
            <a:r>
              <a:rPr lang="ja-JP" altLang="en-US" dirty="0"/>
              <a:t>theme_name = 'JISHUKAI'</a:t>
            </a:r>
          </a:p>
          <a:p>
            <a:endParaRPr lang="ja-JP" altLang="en-US" dirty="0"/>
          </a:p>
          <a:p>
            <a:r>
              <a:rPr lang="ja-JP" altLang="en-US" dirty="0"/>
              <a:t># outputs of dataset</a:t>
            </a:r>
          </a:p>
          <a:p>
            <a:r>
              <a:rPr lang="ja-JP" altLang="en-US" dirty="0"/>
              <a:t>address_ = 'C:/Users/</a:t>
            </a:r>
            <a:r>
              <a:rPr lang="ja-JP" altLang="en-US" dirty="0">
                <a:solidFill>
                  <a:srgbClr val="FF0000"/>
                </a:solidFill>
              </a:rPr>
              <a:t>1310202</a:t>
            </a:r>
            <a:r>
              <a:rPr lang="ja-JP" altLang="en-US" dirty="0"/>
              <a:t>/Desktop/ML/program/'</a:t>
            </a:r>
          </a:p>
          <a:p>
            <a:endParaRPr lang="ja-JP" altLang="en-US" dirty="0"/>
          </a:p>
          <a:p>
            <a:r>
              <a:rPr lang="ja-JP" altLang="en-US" dirty="0"/>
              <a:t># Date</a:t>
            </a:r>
            <a:endParaRPr lang="en-US" altLang="ja-JP" dirty="0"/>
          </a:p>
          <a:p>
            <a:r>
              <a:rPr lang="ja-JP" altLang="en-US" dirty="0"/>
              <a:t>CSV_NAME = "inputcsv_20181011.csv"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523828" y="4712080"/>
            <a:ext cx="4047903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1310202</a:t>
            </a:r>
            <a:r>
              <a:rPr kumimoji="1" lang="ja-JP" altLang="en-US" sz="2000" dirty="0"/>
              <a:t>を自分の社員番号に変える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4" y="812333"/>
            <a:ext cx="6955685" cy="200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2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37" y="3933946"/>
            <a:ext cx="8502237" cy="715332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0" y="887753"/>
            <a:ext cx="8662806" cy="37393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2011135"/>
            <a:ext cx="8613958" cy="58118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フォルダ移動</a:t>
            </a:r>
          </a:p>
        </p:txBody>
      </p:sp>
      <p:cxnSp>
        <p:nvCxnSpPr>
          <p:cNvPr id="9" name="直線コネクタ 8"/>
          <p:cNvCxnSpPr/>
          <p:nvPr/>
        </p:nvCxnSpPr>
        <p:spPr>
          <a:xfrm>
            <a:off x="2726795" y="2438890"/>
            <a:ext cx="5729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698545" y="2685625"/>
            <a:ext cx="103511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移動先</a:t>
            </a:r>
            <a:endParaRPr kumimoji="1" lang="ja-JP" altLang="en-US" sz="2000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1333447" y="4509120"/>
            <a:ext cx="621069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3429947" y="4710469"/>
            <a:ext cx="130514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現在地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96624" y="1428153"/>
            <a:ext cx="108012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現在地</a:t>
            </a:r>
          </a:p>
        </p:txBody>
      </p:sp>
      <p:cxnSp>
        <p:nvCxnSpPr>
          <p:cNvPr id="7" name="直線コネクタ 6"/>
          <p:cNvCxnSpPr/>
          <p:nvPr/>
        </p:nvCxnSpPr>
        <p:spPr>
          <a:xfrm>
            <a:off x="1333447" y="1261687"/>
            <a:ext cx="8064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73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プログラム実行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06" y="953725"/>
            <a:ext cx="6750750" cy="480437"/>
          </a:xfrm>
          <a:prstGeom prst="rect">
            <a:avLst/>
          </a:prstGeom>
        </p:spPr>
      </p:pic>
      <p:cxnSp>
        <p:nvCxnSpPr>
          <p:cNvPr id="4" name="直線コネクタ 3"/>
          <p:cNvCxnSpPr/>
          <p:nvPr/>
        </p:nvCxnSpPr>
        <p:spPr>
          <a:xfrm>
            <a:off x="926595" y="1358770"/>
            <a:ext cx="37804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1916705" y="1439097"/>
            <a:ext cx="130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現在地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62111" y="1379110"/>
            <a:ext cx="1305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ファイル名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08" y="2204605"/>
            <a:ext cx="8592262" cy="2655295"/>
          </a:xfrm>
          <a:prstGeom prst="rect">
            <a:avLst/>
          </a:prstGeom>
        </p:spPr>
      </p:pic>
      <p:cxnSp>
        <p:nvCxnSpPr>
          <p:cNvPr id="17" name="直線コネクタ 16"/>
          <p:cNvCxnSpPr/>
          <p:nvPr/>
        </p:nvCxnSpPr>
        <p:spPr>
          <a:xfrm>
            <a:off x="5562111" y="1345940"/>
            <a:ext cx="13051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今日の目標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06" y="998730"/>
            <a:ext cx="3416101" cy="2205245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151620" y="1898830"/>
            <a:ext cx="174118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800" dirty="0"/>
              <a:t>ｃｓｖデータ</a:t>
            </a:r>
          </a:p>
        </p:txBody>
      </p:sp>
      <p:grpSp>
        <p:nvGrpSpPr>
          <p:cNvPr id="25" name="グループ化 24"/>
          <p:cNvGrpSpPr/>
          <p:nvPr/>
        </p:nvGrpSpPr>
        <p:grpSpPr>
          <a:xfrm>
            <a:off x="4076945" y="1634423"/>
            <a:ext cx="4142181" cy="1631216"/>
            <a:chOff x="3849780" y="1439631"/>
            <a:chExt cx="4142181" cy="1631216"/>
          </a:xfrm>
        </p:grpSpPr>
        <p:sp>
          <p:nvSpPr>
            <p:cNvPr id="13" name="右矢印 12"/>
            <p:cNvSpPr/>
            <p:nvPr/>
          </p:nvSpPr>
          <p:spPr>
            <a:xfrm>
              <a:off x="3849780" y="1613338"/>
              <a:ext cx="1435881" cy="976027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機械学習</a:t>
              </a: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5641638" y="1439631"/>
              <a:ext cx="2350323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・重回帰分析</a:t>
              </a:r>
              <a:endParaRPr kumimoji="1" lang="en-US" altLang="ja-JP" sz="2000" dirty="0"/>
            </a:p>
            <a:p>
              <a:r>
                <a:rPr lang="ja-JP" altLang="en-US" sz="2000" dirty="0"/>
                <a:t>・決定木分析</a:t>
              </a:r>
              <a:endParaRPr lang="en-US" altLang="ja-JP" sz="2000" dirty="0"/>
            </a:p>
            <a:p>
              <a:r>
                <a:rPr lang="ja-JP" altLang="en-US" sz="2000" dirty="0"/>
                <a:t>・ランダムフォレスト</a:t>
              </a:r>
              <a:endParaRPr lang="en-US" altLang="ja-JP" sz="2000" dirty="0"/>
            </a:p>
            <a:p>
              <a:r>
                <a:rPr lang="ja-JP" altLang="en-US" sz="2000" dirty="0"/>
                <a:t>・</a:t>
              </a:r>
              <a:r>
                <a:rPr lang="ja-JP" altLang="en-US" sz="2000" strike="sngStrike" dirty="0">
                  <a:solidFill>
                    <a:schemeClr val="bg1">
                      <a:lumMod val="65000"/>
                    </a:schemeClr>
                  </a:solidFill>
                </a:rPr>
                <a:t>ディープラーニング</a:t>
              </a:r>
              <a:endParaRPr lang="en-US" altLang="ja-JP" sz="2000" strike="sngStrike" dirty="0">
                <a:solidFill>
                  <a:schemeClr val="bg1">
                    <a:lumMod val="65000"/>
                  </a:schemeClr>
                </a:solidFill>
              </a:endParaRPr>
            </a:p>
            <a:p>
              <a:r>
                <a:rPr lang="ja-JP" altLang="en-US" sz="2000" dirty="0"/>
                <a:t>を実行</a:t>
              </a:r>
              <a:endParaRPr lang="en-US" altLang="ja-JP" sz="2000" dirty="0"/>
            </a:p>
          </p:txBody>
        </p:sp>
      </p:grpSp>
      <p:sp>
        <p:nvSpPr>
          <p:cNvPr id="28" name="右矢印 27"/>
          <p:cNvSpPr/>
          <p:nvPr/>
        </p:nvSpPr>
        <p:spPr>
          <a:xfrm>
            <a:off x="-273485" y="4599130"/>
            <a:ext cx="1440160" cy="112512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421650" y="4149080"/>
            <a:ext cx="42851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全自動で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・訓練データ、テストデータの予測結果</a:t>
            </a:r>
            <a:endParaRPr lang="en-US" altLang="ja-JP" sz="2000" dirty="0"/>
          </a:p>
          <a:p>
            <a:r>
              <a:rPr kumimoji="1" lang="ja-JP" altLang="en-US" sz="2000" dirty="0"/>
              <a:t>・各手法の精度</a:t>
            </a:r>
            <a:r>
              <a:rPr lang="ja-JP" altLang="en-US" sz="2000" dirty="0"/>
              <a:t>比較</a:t>
            </a:r>
            <a:endParaRPr lang="en-US" altLang="ja-JP" sz="2000" dirty="0"/>
          </a:p>
          <a:p>
            <a:r>
              <a:rPr lang="ja-JP" altLang="en-US" sz="2000" dirty="0"/>
              <a:t>・変数重要度の可視化　画像保存</a:t>
            </a:r>
            <a:endParaRPr kumimoji="1" lang="en-US" altLang="ja-JP" sz="2000" dirty="0"/>
          </a:p>
          <a:p>
            <a:r>
              <a:rPr lang="ja-JP" altLang="en-US" sz="2000" dirty="0"/>
              <a:t>・</a:t>
            </a:r>
            <a:r>
              <a:rPr lang="en-US" altLang="ja-JP" sz="2000" dirty="0"/>
              <a:t>50</a:t>
            </a:r>
            <a:r>
              <a:rPr lang="ja-JP" altLang="en-US" sz="2000" dirty="0"/>
              <a:t>万件の組み合わせを全探索</a:t>
            </a:r>
            <a:endParaRPr kumimoji="1" lang="en-US" altLang="ja-JP" sz="2000" dirty="0"/>
          </a:p>
        </p:txBody>
      </p:sp>
      <p:pic>
        <p:nvPicPr>
          <p:cNvPr id="30" name="図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97" y="3969060"/>
            <a:ext cx="3151358" cy="236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35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2355190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プログラムの実行結果を確認する（フォルダ）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11560" y="1448780"/>
            <a:ext cx="621195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ML</a:t>
            </a:r>
            <a:r>
              <a:rPr lang="ja-JP" altLang="en-US" sz="2000" dirty="0"/>
              <a:t>フォルダ内に「</a:t>
            </a:r>
            <a:r>
              <a:rPr lang="en-US" altLang="ja-JP" sz="2000" dirty="0"/>
              <a:t>JISHUKAI</a:t>
            </a:r>
            <a:r>
              <a:rPr lang="ja-JP" altLang="en-US" sz="2000" dirty="0"/>
              <a:t>」フォルダが作成されている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ML</a:t>
            </a:r>
            <a:endParaRPr kumimoji="1" lang="en-US" altLang="ja-JP" sz="2000" dirty="0"/>
          </a:p>
          <a:p>
            <a:r>
              <a:rPr lang="en-US" altLang="ja-JP" sz="2000" dirty="0"/>
              <a:t>- JISHUKAI</a:t>
            </a:r>
          </a:p>
          <a:p>
            <a:r>
              <a:rPr lang="en-US" altLang="ja-JP" sz="2000" dirty="0"/>
              <a:t>-- normal</a:t>
            </a:r>
          </a:p>
          <a:p>
            <a:r>
              <a:rPr lang="en-US" altLang="ja-JP" sz="2000" dirty="0"/>
              <a:t>--- </a:t>
            </a:r>
            <a:r>
              <a:rPr lang="en-US" altLang="ja-JP" sz="2000" dirty="0" err="1"/>
              <a:t>sklearn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 err="1"/>
              <a:t>importances</a:t>
            </a:r>
            <a:r>
              <a:rPr lang="en-US" altLang="ja-JP" sz="2000" dirty="0"/>
              <a:t>	:</a:t>
            </a:r>
            <a:r>
              <a:rPr lang="ja-JP" altLang="en-US" sz="2000" dirty="0"/>
              <a:t>決定木分析による重要度</a:t>
            </a:r>
            <a:endParaRPr lang="en-US" altLang="ja-JP" sz="2000" dirty="0"/>
          </a:p>
          <a:p>
            <a:r>
              <a:rPr lang="en-US" altLang="ja-JP" sz="2000" dirty="0"/>
              <a:t>parameters	:</a:t>
            </a:r>
            <a:r>
              <a:rPr lang="ja-JP" altLang="en-US" sz="2000" dirty="0"/>
              <a:t>線形回帰分析のパラメータ</a:t>
            </a:r>
            <a:endParaRPr lang="en-US" altLang="ja-JP" sz="2000" dirty="0"/>
          </a:p>
          <a:p>
            <a:r>
              <a:rPr lang="en-US" altLang="ja-JP" sz="2000" dirty="0"/>
              <a:t>predict		:</a:t>
            </a:r>
            <a:r>
              <a:rPr lang="ja-JP" altLang="en-US" sz="2000" dirty="0"/>
              <a:t>全探索の予測</a:t>
            </a:r>
            <a:endParaRPr lang="en-US" altLang="ja-JP" sz="2000" dirty="0"/>
          </a:p>
          <a:p>
            <a:r>
              <a:rPr lang="en-US" altLang="ja-JP" sz="2000" dirty="0" err="1"/>
              <a:t>traintest</a:t>
            </a:r>
            <a:r>
              <a:rPr lang="en-US" altLang="ja-JP" sz="2000" dirty="0"/>
              <a:t>		:</a:t>
            </a:r>
            <a:r>
              <a:rPr lang="ja-JP" altLang="en-US" sz="2000" dirty="0"/>
              <a:t>訓練データ、テストデータの予想</a:t>
            </a:r>
            <a:endParaRPr lang="en-US" altLang="ja-JP" sz="2000" dirty="0"/>
          </a:p>
          <a:p>
            <a:r>
              <a:rPr lang="en-US" altLang="ja-JP" sz="2000" dirty="0"/>
              <a:t>tree		:</a:t>
            </a:r>
            <a:r>
              <a:rPr lang="ja-JP" altLang="en-US" sz="2000" dirty="0"/>
              <a:t>決定木分析の構造</a:t>
            </a:r>
            <a:endParaRPr kumimoji="1" lang="en-US" altLang="ja-JP" sz="2000" dirty="0"/>
          </a:p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6057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予測プログラムの概要説明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2681790" y="998730"/>
            <a:ext cx="3780420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入力</a:t>
            </a:r>
            <a:r>
              <a:rPr kumimoji="1" lang="en-US" altLang="ja-JP" sz="2400" dirty="0"/>
              <a:t>-</a:t>
            </a:r>
            <a:r>
              <a:rPr kumimoji="1" lang="ja-JP" altLang="en-US" sz="2400" dirty="0"/>
              <a:t>出力データ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341530" y="225887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重回帰</a:t>
            </a:r>
          </a:p>
        </p:txBody>
      </p:sp>
      <p:sp>
        <p:nvSpPr>
          <p:cNvPr id="5" name="角丸四角形 4"/>
          <p:cNvSpPr/>
          <p:nvPr/>
        </p:nvSpPr>
        <p:spPr>
          <a:xfrm>
            <a:off x="1772689" y="225887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LASSO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3203848" y="225887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RIDGE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4635007" y="225887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決定木</a:t>
            </a:r>
          </a:p>
        </p:txBody>
      </p:sp>
      <p:sp>
        <p:nvSpPr>
          <p:cNvPr id="8" name="角丸四角形 7"/>
          <p:cNvSpPr/>
          <p:nvPr/>
        </p:nvSpPr>
        <p:spPr>
          <a:xfrm>
            <a:off x="6066166" y="225887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ランダムフォレスト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7497325" y="2258870"/>
            <a:ext cx="1125125" cy="585065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ディープラーニング</a:t>
            </a:r>
            <a:endParaRPr kumimoji="1" lang="ja-JP" altLang="en-US" sz="1400" dirty="0"/>
          </a:p>
        </p:txBody>
      </p:sp>
      <p:cxnSp>
        <p:nvCxnSpPr>
          <p:cNvPr id="11" name="直線矢印コネクタ 10"/>
          <p:cNvCxnSpPr>
            <a:stCxn id="3" idx="2"/>
            <a:endCxn id="4" idx="0"/>
          </p:cNvCxnSpPr>
          <p:nvPr/>
        </p:nvCxnSpPr>
        <p:spPr>
          <a:xfrm flipH="1">
            <a:off x="904093" y="1583795"/>
            <a:ext cx="3667907" cy="67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endCxn id="5" idx="0"/>
          </p:cNvCxnSpPr>
          <p:nvPr/>
        </p:nvCxnSpPr>
        <p:spPr>
          <a:xfrm flipH="1">
            <a:off x="2335252" y="1583795"/>
            <a:ext cx="2283786" cy="67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6" idx="0"/>
          </p:cNvCxnSpPr>
          <p:nvPr/>
        </p:nvCxnSpPr>
        <p:spPr>
          <a:xfrm flipH="1">
            <a:off x="3766411" y="1583795"/>
            <a:ext cx="868597" cy="67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3" idx="2"/>
            <a:endCxn id="7" idx="0"/>
          </p:cNvCxnSpPr>
          <p:nvPr/>
        </p:nvCxnSpPr>
        <p:spPr>
          <a:xfrm>
            <a:off x="4572000" y="1583795"/>
            <a:ext cx="625570" cy="67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>
            <a:stCxn id="3" idx="2"/>
            <a:endCxn id="8" idx="0"/>
          </p:cNvCxnSpPr>
          <p:nvPr/>
        </p:nvCxnSpPr>
        <p:spPr>
          <a:xfrm>
            <a:off x="4572000" y="1583795"/>
            <a:ext cx="2056729" cy="67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stCxn id="3" idx="2"/>
            <a:endCxn id="9" idx="0"/>
          </p:cNvCxnSpPr>
          <p:nvPr/>
        </p:nvCxnSpPr>
        <p:spPr>
          <a:xfrm>
            <a:off x="4572000" y="1583795"/>
            <a:ext cx="3487888" cy="675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角丸四角形 26"/>
          <p:cNvSpPr/>
          <p:nvPr/>
        </p:nvSpPr>
        <p:spPr>
          <a:xfrm>
            <a:off x="420289" y="5184195"/>
            <a:ext cx="3780420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各手法の予測精度比較</a:t>
            </a:r>
            <a:endParaRPr kumimoji="1" lang="ja-JP" altLang="en-US" sz="2400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609061" y="1091208"/>
            <a:ext cx="933269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input.csv</a:t>
            </a:r>
            <a:endParaRPr kumimoji="1" lang="ja-JP" altLang="en-US" sz="1600" dirty="0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4313770" y="5324001"/>
            <a:ext cx="2478564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comparison of methods.csv</a:t>
            </a:r>
            <a:endParaRPr kumimoji="1" lang="ja-JP" altLang="en-US" sz="1600" dirty="0"/>
          </a:p>
        </p:txBody>
      </p:sp>
      <p:sp>
        <p:nvSpPr>
          <p:cNvPr id="31" name="角丸四角形 30"/>
          <p:cNvSpPr/>
          <p:nvPr/>
        </p:nvSpPr>
        <p:spPr>
          <a:xfrm>
            <a:off x="5472100" y="3119916"/>
            <a:ext cx="1935215" cy="4618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重要変数の可視化</a:t>
            </a:r>
            <a:endParaRPr kumimoji="1" lang="ja-JP" altLang="en-US" sz="1600" dirty="0"/>
          </a:p>
        </p:txBody>
      </p:sp>
      <p:cxnSp>
        <p:nvCxnSpPr>
          <p:cNvPr id="32" name="直線矢印コネクタ 31"/>
          <p:cNvCxnSpPr>
            <a:stCxn id="7" idx="2"/>
          </p:cNvCxnSpPr>
          <p:nvPr/>
        </p:nvCxnSpPr>
        <p:spPr>
          <a:xfrm>
            <a:off x="5197570" y="2843935"/>
            <a:ext cx="1125125" cy="270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>
            <a:stCxn id="8" idx="2"/>
            <a:endCxn id="31" idx="0"/>
          </p:cNvCxnSpPr>
          <p:nvPr/>
        </p:nvCxnSpPr>
        <p:spPr>
          <a:xfrm flipH="1">
            <a:off x="6439708" y="2843935"/>
            <a:ext cx="189021" cy="275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7497326" y="3169385"/>
            <a:ext cx="1350150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err="1"/>
              <a:t>importances</a:t>
            </a:r>
            <a:endParaRPr kumimoji="1" lang="en-US" altLang="ja-JP" sz="1600" dirty="0"/>
          </a:p>
        </p:txBody>
      </p:sp>
      <p:sp>
        <p:nvSpPr>
          <p:cNvPr id="40" name="角丸四角形 39"/>
          <p:cNvSpPr/>
          <p:nvPr/>
        </p:nvSpPr>
        <p:spPr>
          <a:xfrm>
            <a:off x="445040" y="4306597"/>
            <a:ext cx="6017170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400" dirty="0"/>
              <a:t>訓練データ、テストデータの予測結果</a:t>
            </a:r>
            <a:endParaRPr kumimoji="1" lang="ja-JP" altLang="en-US" sz="2400" dirty="0"/>
          </a:p>
        </p:txBody>
      </p:sp>
      <p:sp>
        <p:nvSpPr>
          <p:cNvPr id="43" name="下矢印 42"/>
          <p:cNvSpPr/>
          <p:nvPr/>
        </p:nvSpPr>
        <p:spPr>
          <a:xfrm>
            <a:off x="1610671" y="3268577"/>
            <a:ext cx="2718302" cy="725889"/>
          </a:xfrm>
          <a:prstGeom prst="downArrow">
            <a:avLst>
              <a:gd name="adj1" fmla="val 50000"/>
              <a:gd name="adj2" fmla="val 466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622253" y="4396749"/>
            <a:ext cx="849913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err="1"/>
              <a:t>traintest</a:t>
            </a:r>
            <a:endParaRPr kumimoji="1" lang="en-US" altLang="ja-JP" sz="1600" dirty="0"/>
          </a:p>
        </p:txBody>
      </p:sp>
      <p:cxnSp>
        <p:nvCxnSpPr>
          <p:cNvPr id="49" name="直線矢印コネクタ 48"/>
          <p:cNvCxnSpPr>
            <a:stCxn id="7" idx="2"/>
          </p:cNvCxnSpPr>
          <p:nvPr/>
        </p:nvCxnSpPr>
        <p:spPr>
          <a:xfrm>
            <a:off x="5197570" y="2843935"/>
            <a:ext cx="0" cy="8550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4" name="角丸四角形 53"/>
          <p:cNvSpPr/>
          <p:nvPr/>
        </p:nvSpPr>
        <p:spPr>
          <a:xfrm>
            <a:off x="5054441" y="3699030"/>
            <a:ext cx="1935215" cy="4618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木構造の可視化</a:t>
            </a:r>
            <a:endParaRPr kumimoji="1" lang="ja-JP" altLang="en-US" sz="1600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7515613" y="3769459"/>
            <a:ext cx="746797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2219135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全探索</a:t>
            </a:r>
            <a:r>
              <a:rPr lang="ja-JP" altLang="en-US" dirty="0"/>
              <a:t>プログラムの概要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642611" y="883722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ランダムフォレスト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2699792" y="945350"/>
            <a:ext cx="1935215" cy="4618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重要変数の可視化</a:t>
            </a:r>
            <a:endParaRPr kumimoji="1" lang="ja-JP" altLang="en-US" sz="1600" dirty="0"/>
          </a:p>
        </p:txBody>
      </p:sp>
      <p:cxnSp>
        <p:nvCxnSpPr>
          <p:cNvPr id="19" name="直線矢印コネクタ 18"/>
          <p:cNvCxnSpPr/>
          <p:nvPr/>
        </p:nvCxnSpPr>
        <p:spPr>
          <a:xfrm>
            <a:off x="1767736" y="1176254"/>
            <a:ext cx="932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55" y="0"/>
            <a:ext cx="2650796" cy="1988097"/>
          </a:xfrm>
          <a:prstGeom prst="rect">
            <a:avLst/>
          </a:prstGeom>
        </p:spPr>
      </p:pic>
      <p:sp>
        <p:nvSpPr>
          <p:cNvPr id="26" name="テキスト ボックス 25"/>
          <p:cNvSpPr txBox="1"/>
          <p:nvPr/>
        </p:nvSpPr>
        <p:spPr>
          <a:xfrm>
            <a:off x="300703" y="2078850"/>
            <a:ext cx="48686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最重要変数</a:t>
            </a:r>
            <a:r>
              <a:rPr kumimoji="1" lang="en-US" altLang="ja-JP" sz="2000" dirty="0"/>
              <a:t>	15</a:t>
            </a:r>
            <a:r>
              <a:rPr lang="ja-JP" altLang="en-US" sz="2000" dirty="0"/>
              <a:t>通り</a:t>
            </a:r>
            <a:endParaRPr lang="en-US" altLang="ja-JP" sz="2000" dirty="0"/>
          </a:p>
          <a:p>
            <a:r>
              <a:rPr lang="ja-JP" altLang="en-US" sz="2000" dirty="0"/>
              <a:t>第</a:t>
            </a:r>
            <a:r>
              <a:rPr lang="en-US" altLang="ja-JP" sz="2000" dirty="0"/>
              <a:t>2</a:t>
            </a:r>
            <a:r>
              <a:rPr lang="ja-JP" altLang="en-US" sz="2000" dirty="0"/>
              <a:t>変数</a:t>
            </a:r>
            <a:r>
              <a:rPr lang="en-US" altLang="ja-JP" sz="2000" dirty="0"/>
              <a:t>		13</a:t>
            </a:r>
            <a:r>
              <a:rPr lang="ja-JP" altLang="en-US" sz="2000" dirty="0"/>
              <a:t>通り</a:t>
            </a:r>
            <a:endParaRPr lang="en-US" altLang="ja-JP" sz="2000" dirty="0"/>
          </a:p>
          <a:p>
            <a:r>
              <a:rPr kumimoji="1" lang="ja-JP" altLang="en-US" sz="2000" dirty="0"/>
              <a:t>第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変数</a:t>
            </a:r>
            <a:r>
              <a:rPr kumimoji="1" lang="en-US" altLang="ja-JP" sz="2000" dirty="0"/>
              <a:t>		9</a:t>
            </a:r>
            <a:r>
              <a:rPr kumimoji="1" lang="ja-JP" altLang="en-US" sz="2000" dirty="0"/>
              <a:t>通り</a:t>
            </a:r>
            <a:endParaRPr kumimoji="1" lang="en-US" altLang="ja-JP" sz="2000" dirty="0"/>
          </a:p>
          <a:p>
            <a:r>
              <a:rPr lang="ja-JP" altLang="en-US" sz="2000" dirty="0"/>
              <a:t>・</a:t>
            </a:r>
            <a:endParaRPr lang="en-US" altLang="ja-JP" sz="2000" dirty="0"/>
          </a:p>
          <a:p>
            <a:r>
              <a:rPr lang="ja-JP" altLang="en-US" sz="2000" dirty="0"/>
              <a:t>・</a:t>
            </a:r>
            <a:endParaRPr lang="en-US" altLang="ja-JP" sz="2000" dirty="0"/>
          </a:p>
          <a:p>
            <a:r>
              <a:rPr lang="ja-JP" altLang="en-US" sz="2000" dirty="0"/>
              <a:t>第</a:t>
            </a:r>
            <a:r>
              <a:rPr lang="en-US" altLang="ja-JP" sz="2000" dirty="0"/>
              <a:t>8</a:t>
            </a:r>
            <a:r>
              <a:rPr lang="ja-JP" altLang="en-US" sz="2000" dirty="0"/>
              <a:t>変数</a:t>
            </a:r>
            <a:r>
              <a:rPr lang="en-US" altLang="ja-JP" sz="2000" dirty="0"/>
              <a:t>		3</a:t>
            </a:r>
            <a:r>
              <a:rPr lang="ja-JP" altLang="en-US" sz="2000" dirty="0"/>
              <a:t>通り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最大　</a:t>
            </a:r>
            <a:r>
              <a:rPr lang="en-US" altLang="ja-JP" sz="2000" dirty="0"/>
              <a:t>758100</a:t>
            </a:r>
            <a:r>
              <a:rPr lang="ja-JP" altLang="en-US" sz="2000" dirty="0"/>
              <a:t>通りの入力組み合わせを生成</a:t>
            </a:r>
            <a:endParaRPr lang="en-US" altLang="ja-JP" sz="2000" dirty="0"/>
          </a:p>
          <a:p>
            <a:endParaRPr lang="en-US" altLang="ja-JP" sz="2000" dirty="0"/>
          </a:p>
        </p:txBody>
      </p:sp>
      <p:sp>
        <p:nvSpPr>
          <p:cNvPr id="27" name="正方形/長方形 26"/>
          <p:cNvSpPr/>
          <p:nvPr/>
        </p:nvSpPr>
        <p:spPr>
          <a:xfrm>
            <a:off x="3356865" y="2890692"/>
            <a:ext cx="543185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ja-JP" altLang="en-US" dirty="0"/>
              <a:t>split_base  = np.array([15,13,9,4,4,3,3,3]) # max:758160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94547" y="558924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重回帰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1925706" y="558924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LASSO</a:t>
            </a:r>
            <a:endParaRPr kumimoji="1" lang="ja-JP" altLang="en-US" dirty="0"/>
          </a:p>
        </p:txBody>
      </p:sp>
      <p:sp>
        <p:nvSpPr>
          <p:cNvPr id="30" name="角丸四角形 29"/>
          <p:cNvSpPr/>
          <p:nvPr/>
        </p:nvSpPr>
        <p:spPr>
          <a:xfrm>
            <a:off x="3356865" y="558924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RIDGE</a:t>
            </a:r>
            <a:endParaRPr kumimoji="1" lang="ja-JP" altLang="en-US" dirty="0"/>
          </a:p>
        </p:txBody>
      </p:sp>
      <p:sp>
        <p:nvSpPr>
          <p:cNvPr id="31" name="角丸四角形 30"/>
          <p:cNvSpPr/>
          <p:nvPr/>
        </p:nvSpPr>
        <p:spPr>
          <a:xfrm>
            <a:off x="4788024" y="558924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決定木</a:t>
            </a:r>
          </a:p>
        </p:txBody>
      </p:sp>
      <p:sp>
        <p:nvSpPr>
          <p:cNvPr id="32" name="角丸四角形 31"/>
          <p:cNvSpPr/>
          <p:nvPr/>
        </p:nvSpPr>
        <p:spPr>
          <a:xfrm>
            <a:off x="6219183" y="5589240"/>
            <a:ext cx="1125125" cy="58506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ランダムフォレスト</a:t>
            </a:r>
          </a:p>
        </p:txBody>
      </p:sp>
      <p:sp>
        <p:nvSpPr>
          <p:cNvPr id="33" name="角丸四角形 32"/>
          <p:cNvSpPr/>
          <p:nvPr/>
        </p:nvSpPr>
        <p:spPr>
          <a:xfrm>
            <a:off x="7650342" y="5589240"/>
            <a:ext cx="1125125" cy="585065"/>
          </a:xfrm>
          <a:prstGeom prst="round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ディープラーニング</a:t>
            </a:r>
            <a:endParaRPr kumimoji="1" lang="ja-JP" altLang="en-US" sz="1400" dirty="0"/>
          </a:p>
        </p:txBody>
      </p:sp>
      <p:sp>
        <p:nvSpPr>
          <p:cNvPr id="34" name="下矢印 33"/>
          <p:cNvSpPr/>
          <p:nvPr/>
        </p:nvSpPr>
        <p:spPr>
          <a:xfrm>
            <a:off x="3340007" y="4702701"/>
            <a:ext cx="2718302" cy="725889"/>
          </a:xfrm>
          <a:prstGeom prst="downArrow">
            <a:avLst>
              <a:gd name="adj1" fmla="val 50000"/>
              <a:gd name="adj2" fmla="val 46641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全探索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256538" y="6334955"/>
            <a:ext cx="756938" cy="338554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predict</a:t>
            </a:r>
          </a:p>
        </p:txBody>
      </p:sp>
    </p:spTree>
    <p:extLst>
      <p:ext uri="{BB962C8B-B14F-4D97-AF65-F5344CB8AC3E}">
        <p14:creationId xmlns:p14="http://schemas.microsoft.com/office/powerpoint/2010/main" val="1739944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プログラム詳細説明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6582" y="884039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8584" y="172374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466604" y="884039"/>
            <a:ext cx="1824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フォルダを指定</a:t>
            </a:r>
            <a:endParaRPr kumimoji="1" lang="ja-JP" altLang="en-US" sz="2000" dirty="0"/>
          </a:p>
        </p:txBody>
      </p:sp>
      <p:sp>
        <p:nvSpPr>
          <p:cNvPr id="6" name="正方形/長方形 5"/>
          <p:cNvSpPr/>
          <p:nvPr/>
        </p:nvSpPr>
        <p:spPr>
          <a:xfrm>
            <a:off x="196582" y="884039"/>
            <a:ext cx="18934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address_ = 'E:/8ken/'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196582" y="1723745"/>
            <a:ext cx="3610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/>
              <a:t>CSV_NAME = "inputcsv_20181011.csv"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466604" y="1723745"/>
            <a:ext cx="218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CSV</a:t>
            </a:r>
            <a:r>
              <a:rPr kumimoji="1" lang="ja-JP" altLang="en-US" sz="2000" dirty="0"/>
              <a:t>の名前を指定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196582" y="2640685"/>
            <a:ext cx="50395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# csv information</a:t>
            </a:r>
            <a:endParaRPr lang="en-US" altLang="ja-JP" sz="1600" dirty="0"/>
          </a:p>
          <a:p>
            <a:r>
              <a:rPr lang="ja-JP" altLang="en-US" sz="1600" dirty="0"/>
              <a:t>input_num   = 6 # input data  columns in csv file</a:t>
            </a:r>
          </a:p>
          <a:p>
            <a:r>
              <a:rPr lang="ja-JP" altLang="en-US" sz="1600" dirty="0"/>
              <a:t>output_num  = 7 # output data columns in csv file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66604" y="2811124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入力変数の数</a:t>
            </a:r>
            <a:endParaRPr kumimoji="1" lang="en-US" altLang="ja-JP" sz="2000" dirty="0"/>
          </a:p>
          <a:p>
            <a:r>
              <a:rPr lang="ja-JP" altLang="en-US" sz="2000" dirty="0"/>
              <a:t>出力変数の数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96582" y="4014065"/>
            <a:ext cx="482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/>
              <a:t>raw_data_df = pd.read_csv</a:t>
            </a:r>
            <a:endParaRPr lang="en-US" altLang="ja-JP" sz="1600" dirty="0"/>
          </a:p>
          <a:p>
            <a:r>
              <a:rPr lang="en-US" altLang="ja-JP" sz="1600" dirty="0"/>
              <a:t>		</a:t>
            </a:r>
            <a:r>
              <a:rPr lang="ja-JP" altLang="en-US" sz="1600" dirty="0"/>
              <a:t>(</a:t>
            </a:r>
            <a:r>
              <a:rPr lang="ja-JP" altLang="en-US" sz="1600" dirty="0">
                <a:solidFill>
                  <a:srgbClr val="FF0000"/>
                </a:solidFill>
              </a:rPr>
              <a:t>open</a:t>
            </a:r>
            <a:r>
              <a:rPr lang="ja-JP" altLang="en-US" sz="1600" dirty="0"/>
              <a:t>(str(address_) + </a:t>
            </a:r>
            <a:r>
              <a:rPr lang="en-US" altLang="ja-JP" sz="1600" dirty="0"/>
              <a:t>			</a:t>
            </a:r>
            <a:r>
              <a:rPr lang="ja-JP" altLang="en-US" sz="1600" dirty="0"/>
              <a:t>　　　　str(CSV_NAME)))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66604" y="4199020"/>
            <a:ext cx="1311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CSV</a:t>
            </a:r>
            <a:r>
              <a:rPr kumimoji="1" lang="ja-JP" altLang="en-US" sz="2000" dirty="0"/>
              <a:t>を開く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196582" y="503611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600" dirty="0"/>
              <a:t>train_std_df, test_std_df = </a:t>
            </a:r>
            <a:r>
              <a:rPr lang="ja-JP" altLang="en-US" sz="1600" dirty="0">
                <a:solidFill>
                  <a:srgbClr val="FF0000"/>
                </a:solidFill>
              </a:rPr>
              <a:t>train_test_split</a:t>
            </a:r>
            <a:r>
              <a:rPr lang="ja-JP" altLang="en-US" sz="1600" dirty="0"/>
              <a:t>(raw_data_std_df, test_size=</a:t>
            </a:r>
            <a:r>
              <a:rPr lang="ja-JP" altLang="en-US" sz="1600" dirty="0">
                <a:solidFill>
                  <a:srgbClr val="FF0000"/>
                </a:solidFill>
              </a:rPr>
              <a:t>0.1</a:t>
            </a:r>
            <a:r>
              <a:rPr lang="ja-JP" altLang="en-US" sz="1600" dirty="0"/>
              <a:t>)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66604" y="5061374"/>
            <a:ext cx="22557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訓練データ</a:t>
            </a:r>
            <a:endParaRPr kumimoji="1" lang="en-US" altLang="ja-JP" sz="2000" dirty="0"/>
          </a:p>
          <a:p>
            <a:r>
              <a:rPr lang="ja-JP" altLang="en-US" sz="2000" dirty="0"/>
              <a:t>テストデータに分割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196582" y="5894921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600" dirty="0"/>
              <a:t>[train_info, </a:t>
            </a:r>
            <a:r>
              <a:rPr lang="ja-JP" altLang="en-US" sz="1600" dirty="0">
                <a:solidFill>
                  <a:srgbClr val="00B0F0"/>
                </a:solidFill>
              </a:rPr>
              <a:t>train_input, train_output</a:t>
            </a:r>
            <a:r>
              <a:rPr lang="ja-JP" altLang="en-US" sz="1600" dirty="0"/>
              <a:t>] = </a:t>
            </a:r>
            <a:r>
              <a:rPr lang="ja-JP" altLang="en-US" sz="1600" dirty="0">
                <a:solidFill>
                  <a:srgbClr val="FF0000"/>
                </a:solidFill>
              </a:rPr>
              <a:t>np.hsplit</a:t>
            </a:r>
            <a:r>
              <a:rPr lang="ja-JP" altLang="en-US" sz="1600" dirty="0"/>
              <a:t>(train_np, [</a:t>
            </a:r>
            <a:r>
              <a:rPr lang="en-US" altLang="ja-JP" sz="1600" dirty="0"/>
              <a:t>6</a:t>
            </a:r>
            <a:r>
              <a:rPr lang="ja-JP" altLang="en-US" sz="1600" dirty="0" err="1"/>
              <a:t>,</a:t>
            </a:r>
            <a:r>
              <a:rPr lang="ja-JP" altLang="en-US" sz="1600" dirty="0"/>
              <a:t> </a:t>
            </a:r>
            <a:r>
              <a:rPr lang="en-US" altLang="ja-JP" sz="1600" dirty="0"/>
              <a:t>13</a:t>
            </a:r>
            <a:r>
              <a:rPr lang="ja-JP" altLang="en-US" sz="1600" dirty="0"/>
              <a:t>])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72100" y="5999220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入力と出力に分割</a:t>
            </a:r>
          </a:p>
        </p:txBody>
      </p:sp>
    </p:spTree>
    <p:extLst>
      <p:ext uri="{BB962C8B-B14F-4D97-AF65-F5344CB8AC3E}">
        <p14:creationId xmlns:p14="http://schemas.microsoft.com/office/powerpoint/2010/main" val="366123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3474004"/>
            <a:ext cx="4317741" cy="265529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標準化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511460" y="1448780"/>
            <a:ext cx="64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input_sc_model  = StandardScaler()</a:t>
            </a:r>
          </a:p>
          <a:p>
            <a:r>
              <a:rPr lang="ja-JP" altLang="en-US" dirty="0"/>
              <a:t>output_sc_model = StandardScaler()</a:t>
            </a:r>
          </a:p>
          <a:p>
            <a:endParaRPr lang="ja-JP" altLang="en-US" dirty="0"/>
          </a:p>
          <a:p>
            <a:r>
              <a:rPr lang="ja-JP" altLang="en-US" dirty="0"/>
              <a:t>input_std_df    = input_sc_model.fit_transform(input_df)</a:t>
            </a:r>
          </a:p>
          <a:p>
            <a:r>
              <a:rPr lang="ja-JP" altLang="en-US" dirty="0"/>
              <a:t>output_std_df   = output_sc_model.fit_transform(output_df)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908720"/>
            <a:ext cx="3886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標準化（平均</a:t>
            </a:r>
            <a:r>
              <a:rPr kumimoji="1" lang="en-US" altLang="ja-JP" sz="2000" dirty="0"/>
              <a:t>0</a:t>
            </a:r>
            <a:r>
              <a:rPr kumimoji="1" lang="ja-JP" altLang="en-US" sz="2000" dirty="0" err="1"/>
              <a:t>、</a:t>
            </a:r>
            <a:r>
              <a:rPr kumimoji="1" lang="ja-JP" altLang="en-US" sz="2000" dirty="0"/>
              <a:t>分散</a:t>
            </a:r>
            <a:r>
              <a:rPr kumimoji="1" lang="en-US" altLang="ja-JP" sz="2000" dirty="0"/>
              <a:t>1</a:t>
            </a:r>
            <a:r>
              <a:rPr lang="ja-JP" altLang="en-US" sz="2000" dirty="0"/>
              <a:t>に変換する</a:t>
            </a:r>
            <a:r>
              <a:rPr kumimoji="1" lang="ja-JP" altLang="en-US" sz="2000" dirty="0"/>
              <a:t>）</a:t>
            </a:r>
          </a:p>
        </p:txBody>
      </p:sp>
      <p:cxnSp>
        <p:nvCxnSpPr>
          <p:cNvPr id="7" name="直線矢印コネクタ 6"/>
          <p:cNvCxnSpPr/>
          <p:nvPr/>
        </p:nvCxnSpPr>
        <p:spPr>
          <a:xfrm flipH="1">
            <a:off x="2231741" y="4801651"/>
            <a:ext cx="540059" cy="2896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464035" y="501012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標準化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551076" y="4447708"/>
            <a:ext cx="4592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身長と体重といった</a:t>
            </a:r>
            <a:endParaRPr lang="en-US" altLang="ja-JP" sz="2000" dirty="0"/>
          </a:p>
          <a:p>
            <a:r>
              <a:rPr kumimoji="1" lang="ja-JP" altLang="en-US" sz="2000" dirty="0"/>
              <a:t>異なる尺度、バラつきの値が比較できる</a:t>
            </a:r>
          </a:p>
        </p:txBody>
      </p:sp>
    </p:spTree>
    <p:extLst>
      <p:ext uri="{BB962C8B-B14F-4D97-AF65-F5344CB8AC3E}">
        <p14:creationId xmlns:p14="http://schemas.microsoft.com/office/powerpoint/2010/main" val="2296295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プログラムの詳細説明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09709" y="908720"/>
            <a:ext cx="81909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######## Linear Regression #########</a:t>
            </a:r>
          </a:p>
          <a:p>
            <a:r>
              <a:rPr lang="en-US" altLang="ja-JP" dirty="0"/>
              <a:t>from </a:t>
            </a:r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sklearn</a:t>
            </a:r>
            <a:r>
              <a:rPr lang="en-US" altLang="ja-JP" dirty="0"/>
              <a:t> import </a:t>
            </a:r>
            <a:r>
              <a:rPr lang="en-US" altLang="ja-JP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linear_model</a:t>
            </a:r>
            <a:endParaRPr lang="ja-JP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>
                <a:solidFill>
                  <a:srgbClr val="00B050"/>
                </a:solidFill>
              </a:rPr>
              <a:t>model</a:t>
            </a:r>
            <a:r>
              <a:rPr lang="en-US" altLang="ja-JP" dirty="0">
                <a:solidFill>
                  <a:srgbClr val="00B050"/>
                </a:solidFill>
              </a:rPr>
              <a:t>_linear</a:t>
            </a:r>
            <a:r>
              <a:rPr lang="ja-JP" altLang="en-US" dirty="0"/>
              <a:t> = 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linear_model</a:t>
            </a:r>
            <a:r>
              <a:rPr lang="ja-JP" altLang="en-US" dirty="0"/>
              <a:t>.LinearRegression()</a:t>
            </a:r>
          </a:p>
          <a:p>
            <a:endParaRPr lang="ja-JP" altLang="en-US" dirty="0"/>
          </a:p>
          <a:p>
            <a:r>
              <a:rPr lang="en-US" altLang="ja-JP" dirty="0" err="1">
                <a:solidFill>
                  <a:srgbClr val="00B050"/>
                </a:solidFill>
              </a:rPr>
              <a:t>model_linear</a:t>
            </a:r>
            <a:r>
              <a:rPr lang="en-US" altLang="ja-JP" dirty="0" err="1"/>
              <a:t>.fit</a:t>
            </a:r>
            <a:r>
              <a:rPr lang="en-US" altLang="ja-JP" dirty="0"/>
              <a:t>(</a:t>
            </a:r>
            <a:r>
              <a:rPr lang="en-US" altLang="ja-JP" dirty="0" err="1"/>
              <a:t>train_input</a:t>
            </a:r>
            <a:r>
              <a:rPr lang="en-US" altLang="ja-JP" dirty="0"/>
              <a:t>, </a:t>
            </a:r>
            <a:r>
              <a:rPr lang="en-US" altLang="ja-JP" dirty="0" err="1"/>
              <a:t>train_output</a:t>
            </a:r>
            <a:r>
              <a:rPr lang="en-US" altLang="ja-JP" dirty="0"/>
              <a:t>)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8988" y="2843935"/>
            <a:ext cx="8934112" cy="372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*</a:t>
            </a:r>
            <a:r>
              <a:rPr lang="ja-JP" altLang="en-US" sz="2000" dirty="0"/>
              <a:t>説明</a:t>
            </a:r>
            <a:endParaRPr lang="en-US" altLang="ja-JP" sz="2000" dirty="0"/>
          </a:p>
          <a:p>
            <a:r>
              <a:rPr kumimoji="1" lang="en-US" altLang="ja-JP" sz="2000" dirty="0"/>
              <a:t>model</a:t>
            </a:r>
            <a:r>
              <a:rPr lang="en-US" altLang="ja-JP" sz="2000" dirty="0"/>
              <a:t> _linear</a:t>
            </a:r>
            <a:r>
              <a:rPr lang="ja-JP" altLang="en-US" sz="2000" dirty="0"/>
              <a:t>は自分で決めた</a:t>
            </a:r>
            <a:r>
              <a:rPr kumimoji="1" lang="ja-JP" altLang="en-US" sz="2000" dirty="0"/>
              <a:t>変数（オブジェクト）の名前 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名前はなんで</a:t>
            </a:r>
            <a:r>
              <a:rPr lang="ja-JP" altLang="en-US" sz="2000" dirty="0"/>
              <a:t>もいい</a:t>
            </a:r>
            <a:r>
              <a:rPr kumimoji="1" lang="en-US" altLang="ja-JP" sz="2000" dirty="0"/>
              <a:t>)</a:t>
            </a:r>
          </a:p>
          <a:p>
            <a:r>
              <a:rPr lang="ja-JP" altLang="en-US" sz="2000" dirty="0"/>
              <a:t>つまり</a:t>
            </a:r>
            <a:r>
              <a:rPr lang="en-US" altLang="ja-JP" sz="2000" dirty="0" err="1"/>
              <a:t>LinearRegression</a:t>
            </a:r>
            <a:r>
              <a:rPr lang="ja-JP" altLang="en-US" sz="2000" dirty="0"/>
              <a:t>する</a:t>
            </a:r>
            <a:r>
              <a:rPr lang="en-US" altLang="ja-JP" sz="2000" dirty="0" err="1"/>
              <a:t>model_linear</a:t>
            </a:r>
            <a:r>
              <a:rPr lang="ja-JP" altLang="en-US" sz="2000" dirty="0"/>
              <a:t>というオブジェクトを作成した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/>
              <a:t>model _</a:t>
            </a:r>
            <a:r>
              <a:rPr lang="en-US" altLang="ja-JP" sz="2000" dirty="0" err="1"/>
              <a:t>linear.fit</a:t>
            </a:r>
            <a:r>
              <a:rPr lang="en-US" altLang="ja-JP" sz="2000" dirty="0"/>
              <a:t>()</a:t>
            </a:r>
            <a:r>
              <a:rPr lang="ja-JP" altLang="en-US" sz="2000" dirty="0"/>
              <a:t>の </a:t>
            </a:r>
            <a:r>
              <a:rPr lang="ja-JP" altLang="en-US" sz="2000" dirty="0">
                <a:solidFill>
                  <a:srgbClr val="FF0000"/>
                </a:solidFill>
              </a:rPr>
              <a:t>“</a:t>
            </a:r>
            <a:r>
              <a:rPr lang="en-US" altLang="ja-JP" sz="2000" dirty="0">
                <a:solidFill>
                  <a:srgbClr val="FF0000"/>
                </a:solidFill>
              </a:rPr>
              <a:t>. fit</a:t>
            </a:r>
            <a:r>
              <a:rPr lang="ja-JP" altLang="en-US" sz="2000" dirty="0">
                <a:solidFill>
                  <a:srgbClr val="FF0000"/>
                </a:solidFill>
              </a:rPr>
              <a:t>”</a:t>
            </a:r>
            <a:r>
              <a:rPr lang="ja-JP" altLang="en-US" sz="2000" dirty="0"/>
              <a:t>　は</a:t>
            </a:r>
            <a:r>
              <a:rPr lang="en-US" altLang="ja-JP" sz="2000" dirty="0" err="1"/>
              <a:t>sklearn</a:t>
            </a:r>
            <a:r>
              <a:rPr lang="ja-JP" altLang="en-US" sz="2000" dirty="0"/>
              <a:t>の</a:t>
            </a:r>
            <a:r>
              <a:rPr lang="en-US" altLang="ja-JP" sz="2000" dirty="0" err="1"/>
              <a:t>LinearRegression</a:t>
            </a:r>
            <a:r>
              <a:rPr lang="ja-JP" altLang="en-US" sz="2000" dirty="0"/>
              <a:t>に備わった機能（メソッド）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(  </a:t>
            </a:r>
            <a:r>
              <a:rPr lang="ja-JP" altLang="en-US" sz="2000" dirty="0"/>
              <a:t>　</a:t>
            </a:r>
            <a:r>
              <a:rPr lang="en-US" altLang="ja-JP" sz="2000" dirty="0"/>
              <a:t>)</a:t>
            </a:r>
            <a:r>
              <a:rPr lang="ja-JP" altLang="en-US" sz="2000" dirty="0"/>
              <a:t>内の</a:t>
            </a:r>
            <a:r>
              <a:rPr lang="en-US" altLang="ja-JP" sz="2000" dirty="0" err="1"/>
              <a:t>train_input</a:t>
            </a:r>
            <a:r>
              <a:rPr lang="en-US" altLang="ja-JP" sz="2000" dirty="0"/>
              <a:t>, </a:t>
            </a:r>
            <a:r>
              <a:rPr lang="en-US" altLang="ja-JP" sz="2000" dirty="0" err="1"/>
              <a:t>train_output</a:t>
            </a:r>
            <a:r>
              <a:rPr lang="ja-JP" altLang="en-US" sz="2000" dirty="0"/>
              <a:t>は</a:t>
            </a:r>
            <a:r>
              <a:rPr lang="en-US" altLang="ja-JP" sz="2000" dirty="0"/>
              <a:t>fit</a:t>
            </a:r>
            <a:r>
              <a:rPr lang="ja-JP" altLang="en-US" sz="2000" dirty="0"/>
              <a:t>メソッドの引数　</a:t>
            </a:r>
            <a:endParaRPr lang="en-US" altLang="ja-JP" sz="2000" dirty="0"/>
          </a:p>
          <a:p>
            <a:r>
              <a:rPr lang="en-US" altLang="ja-JP" sz="1600" dirty="0">
                <a:solidFill>
                  <a:srgbClr val="0070C0"/>
                </a:solidFill>
              </a:rPr>
              <a:t>fit(X, y, </a:t>
            </a:r>
            <a:r>
              <a:rPr lang="en-US" altLang="ja-JP" sz="1600" dirty="0" err="1">
                <a:solidFill>
                  <a:srgbClr val="0070C0"/>
                </a:solidFill>
              </a:rPr>
              <a:t>sample_weight</a:t>
            </a:r>
            <a:r>
              <a:rPr lang="en-US" altLang="ja-JP" sz="1600" dirty="0">
                <a:solidFill>
                  <a:srgbClr val="0070C0"/>
                </a:solidFill>
              </a:rPr>
              <a:t>=None)</a:t>
            </a:r>
            <a:r>
              <a:rPr lang="ja-JP" altLang="en-US" sz="1600" dirty="0">
                <a:solidFill>
                  <a:srgbClr val="0070C0"/>
                </a:solidFill>
              </a:rPr>
              <a:t>としてメソッドは定義されている。　指定された</a:t>
            </a:r>
            <a:r>
              <a:rPr lang="en-US" altLang="ja-JP" sz="1600" dirty="0" err="1">
                <a:solidFill>
                  <a:srgbClr val="0070C0"/>
                </a:solidFill>
              </a:rPr>
              <a:t>X,y</a:t>
            </a:r>
            <a:r>
              <a:rPr lang="ja-JP" altLang="en-US" sz="1600" dirty="0">
                <a:solidFill>
                  <a:srgbClr val="0070C0"/>
                </a:solidFill>
              </a:rPr>
              <a:t>に基づきフィッティング</a:t>
            </a:r>
            <a:endParaRPr lang="en-US" altLang="ja-JP" sz="1600" dirty="0">
              <a:solidFill>
                <a:srgbClr val="0070C0"/>
              </a:solidFill>
            </a:endParaRPr>
          </a:p>
          <a:p>
            <a:endParaRPr lang="en-US" altLang="ja-JP" sz="1600" dirty="0">
              <a:solidFill>
                <a:srgbClr val="00B050"/>
              </a:solidFill>
            </a:endParaRPr>
          </a:p>
          <a:p>
            <a:r>
              <a:rPr lang="ja-JP" altLang="en-US" sz="1600" dirty="0"/>
              <a:t>＊</a:t>
            </a:r>
            <a:r>
              <a:rPr lang="en-US" altLang="ja-JP" sz="1600" dirty="0"/>
              <a:t>X= </a:t>
            </a:r>
            <a:r>
              <a:rPr lang="ja-JP" altLang="en-US" sz="1600" dirty="0"/>
              <a:t>や　</a:t>
            </a:r>
            <a:r>
              <a:rPr lang="en-US" altLang="ja-JP" sz="1600" dirty="0"/>
              <a:t>y= </a:t>
            </a:r>
            <a:r>
              <a:rPr lang="ja-JP" altLang="en-US" sz="1600" dirty="0"/>
              <a:t>は省略可能。　引数の位置で判断する</a:t>
            </a:r>
            <a:endParaRPr lang="en-US" altLang="ja-JP" sz="1600" dirty="0"/>
          </a:p>
          <a:p>
            <a:r>
              <a:rPr lang="en-US" altLang="ja-JP" sz="1600" dirty="0" err="1"/>
              <a:t>model.fit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train_input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train_output</a:t>
            </a:r>
            <a:r>
              <a:rPr lang="en-US" altLang="ja-JP" sz="1600" dirty="0"/>
              <a:t>)</a:t>
            </a:r>
            <a:r>
              <a:rPr lang="ja-JP" altLang="en-US" sz="1600" dirty="0"/>
              <a:t>　　は　</a:t>
            </a:r>
            <a:r>
              <a:rPr lang="en-US" altLang="ja-JP" sz="1600" dirty="0" err="1"/>
              <a:t>model.fit</a:t>
            </a:r>
            <a:r>
              <a:rPr lang="en-US" altLang="ja-JP" sz="1600" dirty="0"/>
              <a:t>(X = </a:t>
            </a:r>
            <a:r>
              <a:rPr lang="en-US" altLang="ja-JP" sz="1600" dirty="0" err="1"/>
              <a:t>train_input</a:t>
            </a:r>
            <a:r>
              <a:rPr lang="en-US" altLang="ja-JP" sz="1600" dirty="0"/>
              <a:t>,  y = </a:t>
            </a:r>
            <a:r>
              <a:rPr lang="en-US" altLang="ja-JP" sz="1600" dirty="0" err="1"/>
              <a:t>train_output</a:t>
            </a:r>
            <a:r>
              <a:rPr lang="en-US" altLang="ja-JP" sz="1600" dirty="0"/>
              <a:t>)</a:t>
            </a:r>
            <a:r>
              <a:rPr lang="ja-JP" altLang="en-US" sz="1600" dirty="0"/>
              <a:t>　と等しい</a:t>
            </a:r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http://scikit-learn.org/stable/modules/generated/sklearn.linear_model.LinearRegression.html</a:t>
            </a:r>
          </a:p>
        </p:txBody>
      </p:sp>
    </p:spTree>
    <p:extLst>
      <p:ext uri="{BB962C8B-B14F-4D97-AF65-F5344CB8AC3E}">
        <p14:creationId xmlns:p14="http://schemas.microsoft.com/office/powerpoint/2010/main" val="1519726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プログラムの詳細説明</a:t>
            </a:r>
            <a:r>
              <a:rPr lang="en-US" altLang="ja-JP" dirty="0"/>
              <a:t>(</a:t>
            </a:r>
            <a:r>
              <a:rPr lang="ja-JP" altLang="en-US" dirty="0"/>
              <a:t>続き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409709" y="908720"/>
            <a:ext cx="81909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######## Linear Regression #########</a:t>
            </a:r>
          </a:p>
          <a:p>
            <a:r>
              <a:rPr lang="en-US" altLang="ja-JP" dirty="0" err="1">
                <a:solidFill>
                  <a:srgbClr val="00B050"/>
                </a:solidFill>
              </a:rPr>
              <a:t>model_linear</a:t>
            </a:r>
            <a:r>
              <a:rPr lang="en-US" altLang="ja-JP" dirty="0" err="1"/>
              <a:t>.fit</a:t>
            </a:r>
            <a:r>
              <a:rPr lang="en-US" altLang="ja-JP" dirty="0"/>
              <a:t>(</a:t>
            </a:r>
            <a:r>
              <a:rPr lang="en-US" altLang="ja-JP" dirty="0" err="1"/>
              <a:t>train_input</a:t>
            </a:r>
            <a:r>
              <a:rPr lang="en-US" altLang="ja-JP" dirty="0"/>
              <a:t>, </a:t>
            </a:r>
            <a:r>
              <a:rPr lang="en-US" altLang="ja-JP" dirty="0" err="1"/>
              <a:t>train_output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model_linear.score</a:t>
            </a:r>
            <a:r>
              <a:rPr lang="en-US" altLang="ja-JP" dirty="0"/>
              <a:t>(</a:t>
            </a:r>
            <a:r>
              <a:rPr lang="en-US" altLang="ja-JP" dirty="0" err="1"/>
              <a:t>train_input</a:t>
            </a:r>
            <a:r>
              <a:rPr lang="en-US" altLang="ja-JP" dirty="0"/>
              <a:t> , </a:t>
            </a:r>
            <a:r>
              <a:rPr lang="en-US" altLang="ja-JP" dirty="0" err="1"/>
              <a:t>train_output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en-US" altLang="ja-JP" dirty="0" err="1"/>
              <a:t>train_output_predict</a:t>
            </a:r>
            <a:r>
              <a:rPr lang="en-US" altLang="ja-JP" dirty="0"/>
              <a:t>    = </a:t>
            </a:r>
            <a:r>
              <a:rPr lang="en-US" altLang="ja-JP" dirty="0" err="1"/>
              <a:t>model_linear.predict</a:t>
            </a:r>
            <a:r>
              <a:rPr lang="en-US" altLang="ja-JP" dirty="0"/>
              <a:t>(</a:t>
            </a:r>
            <a:r>
              <a:rPr lang="en-US" altLang="ja-JP" dirty="0" err="1"/>
              <a:t>train_input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endParaRPr lang="en-US" altLang="ja-JP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98435"/>
              </p:ext>
            </p:extLst>
          </p:nvPr>
        </p:nvGraphicFramePr>
        <p:xfrm>
          <a:off x="457200" y="3941650"/>
          <a:ext cx="8229600" cy="293370"/>
        </p:xfrm>
        <a:graphic>
          <a:graphicData uri="http://schemas.openxmlformats.org/drawingml/2006/table">
            <a:tbl>
              <a:tblPr/>
              <a:tblGrid>
                <a:gridCol w="3124690">
                  <a:extLst>
                    <a:ext uri="{9D8B030D-6E8A-4147-A177-3AD203B41FA5}">
                      <a16:colId xmlns:a16="http://schemas.microsoft.com/office/drawing/2014/main" val="2946812464"/>
                    </a:ext>
                  </a:extLst>
                </a:gridCol>
                <a:gridCol w="5104910">
                  <a:extLst>
                    <a:ext uri="{9D8B030D-6E8A-4147-A177-3AD203B41FA5}">
                      <a16:colId xmlns:a16="http://schemas.microsoft.com/office/drawing/2014/main" val="34264114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>
                          <a:solidFill>
                            <a:srgbClr val="2878A2"/>
                          </a:solidFill>
                          <a:effectLst/>
                          <a:hlinkClick r:id="rId2" tooltip="sklearn.linear_model.LinearRegression.fit"/>
                        </a:rPr>
                        <a:t>fit</a:t>
                      </a:r>
                      <a:r>
                        <a:rPr lang="en-US">
                          <a:effectLst/>
                        </a:rPr>
                        <a:t>(X, y[, sample_weight])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X</a:t>
                      </a:r>
                      <a:r>
                        <a:rPr lang="ja-JP" altLang="en-US" dirty="0">
                          <a:effectLst/>
                        </a:rPr>
                        <a:t>と</a:t>
                      </a:r>
                      <a:r>
                        <a:rPr lang="en-US" altLang="ja-JP" dirty="0">
                          <a:effectLst/>
                        </a:rPr>
                        <a:t>y</a:t>
                      </a:r>
                      <a:r>
                        <a:rPr lang="ja-JP" altLang="en-US" dirty="0">
                          <a:effectLst/>
                        </a:rPr>
                        <a:t>に対して重回帰分析を行う</a:t>
                      </a:r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011955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151262"/>
              </p:ext>
            </p:extLst>
          </p:nvPr>
        </p:nvGraphicFramePr>
        <p:xfrm>
          <a:off x="457200" y="4453306"/>
          <a:ext cx="8229600" cy="293370"/>
        </p:xfrm>
        <a:graphic>
          <a:graphicData uri="http://schemas.openxmlformats.org/drawingml/2006/table">
            <a:tbl>
              <a:tblPr/>
              <a:tblGrid>
                <a:gridCol w="3124690">
                  <a:extLst>
                    <a:ext uri="{9D8B030D-6E8A-4147-A177-3AD203B41FA5}">
                      <a16:colId xmlns:a16="http://schemas.microsoft.com/office/drawing/2014/main" val="413856231"/>
                    </a:ext>
                  </a:extLst>
                </a:gridCol>
                <a:gridCol w="5104910">
                  <a:extLst>
                    <a:ext uri="{9D8B030D-6E8A-4147-A177-3AD203B41FA5}">
                      <a16:colId xmlns:a16="http://schemas.microsoft.com/office/drawing/2014/main" val="3574324303"/>
                    </a:ext>
                  </a:extLst>
                </a:gridCol>
              </a:tblGrid>
              <a:tr h="185987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3" tooltip="sklearn.linear_model.LinearRegression.predict"/>
                        </a:rPr>
                        <a:t>predict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X</a:t>
                      </a:r>
                      <a:r>
                        <a:rPr lang="ja-JP" altLang="en-US" dirty="0">
                          <a:effectLst/>
                        </a:rPr>
                        <a:t>に対する予測値を求める</a:t>
                      </a:r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739324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83431"/>
              </p:ext>
            </p:extLst>
          </p:nvPr>
        </p:nvGraphicFramePr>
        <p:xfrm>
          <a:off x="461416" y="4958225"/>
          <a:ext cx="8229600" cy="293370"/>
        </p:xfrm>
        <a:graphic>
          <a:graphicData uri="http://schemas.openxmlformats.org/drawingml/2006/table">
            <a:tbl>
              <a:tblPr/>
              <a:tblGrid>
                <a:gridCol w="3120474">
                  <a:extLst>
                    <a:ext uri="{9D8B030D-6E8A-4147-A177-3AD203B41FA5}">
                      <a16:colId xmlns:a16="http://schemas.microsoft.com/office/drawing/2014/main" val="308606555"/>
                    </a:ext>
                  </a:extLst>
                </a:gridCol>
                <a:gridCol w="5109126">
                  <a:extLst>
                    <a:ext uri="{9D8B030D-6E8A-4147-A177-3AD203B41FA5}">
                      <a16:colId xmlns:a16="http://schemas.microsoft.com/office/drawing/2014/main" val="1857986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2878A2"/>
                          </a:solidFill>
                          <a:effectLst/>
                          <a:hlinkClick r:id="rId4" tooltip="sklearn.linear_model.LinearRegression.score"/>
                        </a:rPr>
                        <a:t>score</a:t>
                      </a:r>
                      <a:r>
                        <a:rPr lang="en-US" dirty="0">
                          <a:effectLst/>
                        </a:rPr>
                        <a:t>(X, y[, </a:t>
                      </a:r>
                      <a:r>
                        <a:rPr lang="en-US" dirty="0" err="1">
                          <a:effectLst/>
                        </a:rPr>
                        <a:t>sample_weight</a:t>
                      </a:r>
                      <a:r>
                        <a:rPr lang="en-US" dirty="0">
                          <a:effectLst/>
                        </a:rPr>
                        <a:t>])</a:t>
                      </a: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dirty="0">
                          <a:effectLst/>
                        </a:rPr>
                        <a:t>X</a:t>
                      </a:r>
                      <a:r>
                        <a:rPr lang="ja-JP" altLang="en-US" dirty="0">
                          <a:effectLst/>
                        </a:rPr>
                        <a:t>と</a:t>
                      </a:r>
                      <a:r>
                        <a:rPr lang="en-US" altLang="ja-JP" dirty="0">
                          <a:effectLst/>
                        </a:rPr>
                        <a:t>y</a:t>
                      </a:r>
                      <a:r>
                        <a:rPr lang="ja-JP" altLang="en-US" dirty="0">
                          <a:effectLst/>
                        </a:rPr>
                        <a:t>に対して相関係数（</a:t>
                      </a:r>
                      <a:r>
                        <a:rPr lang="en-US" altLang="ja-JP" dirty="0">
                          <a:effectLst/>
                        </a:rPr>
                        <a:t>R</a:t>
                      </a:r>
                      <a:r>
                        <a:rPr lang="en-US" altLang="ja-JP" baseline="30000" dirty="0">
                          <a:effectLst/>
                        </a:rPr>
                        <a:t>2</a:t>
                      </a:r>
                      <a:r>
                        <a:rPr lang="ja-JP" altLang="en-US" dirty="0">
                          <a:effectLst/>
                        </a:rPr>
                        <a:t>）を求める</a:t>
                      </a:r>
                      <a:endParaRPr lang="en-US" dirty="0">
                        <a:effectLst/>
                      </a:endParaRPr>
                    </a:p>
                  </a:txBody>
                  <a:tcPr marL="47625" marR="76200" marT="9525" marB="952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030361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473759" y="2483895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X	</a:t>
            </a:r>
            <a:r>
              <a:rPr lang="en-US" altLang="ja-JP" sz="2000" dirty="0"/>
              <a:t>:</a:t>
            </a:r>
            <a:r>
              <a:rPr lang="ja-JP" altLang="en-US" sz="2000" dirty="0"/>
              <a:t>入力変数</a:t>
            </a:r>
            <a:endParaRPr lang="en-US" altLang="ja-JP" sz="2000" dirty="0"/>
          </a:p>
          <a:p>
            <a:r>
              <a:rPr lang="en-US" altLang="ja-JP" sz="2000" dirty="0"/>
              <a:t>y	:</a:t>
            </a:r>
            <a:r>
              <a:rPr lang="ja-JP" altLang="en-US" sz="2000" dirty="0"/>
              <a:t>出力変数</a:t>
            </a:r>
            <a:endParaRPr lang="en-US" altLang="ja-JP" sz="2000" dirty="0"/>
          </a:p>
        </p:txBody>
      </p:sp>
      <p:sp>
        <p:nvSpPr>
          <p:cNvPr id="10" name="正方形/長方形 9"/>
          <p:cNvSpPr/>
          <p:nvPr/>
        </p:nvSpPr>
        <p:spPr>
          <a:xfrm>
            <a:off x="323527" y="5482969"/>
            <a:ext cx="79838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https://stackoverflow.com/questions/52648383/how-to-get-coefficients-and-feature-importances-from-multioutputregressor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6505" y="3433729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様々なメソッド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6922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出力変数毎の変数重要度も出力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43" y="972107"/>
            <a:ext cx="3367315" cy="2525486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685" y="1088740"/>
            <a:ext cx="3367315" cy="2525486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919" y="3614226"/>
            <a:ext cx="3367315" cy="2525486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61" y="3614226"/>
            <a:ext cx="3367315" cy="2525486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032" y="2793793"/>
            <a:ext cx="2618855" cy="19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15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</a:t>
            </a:r>
            <a:r>
              <a:rPr kumimoji="1" lang="ja-JP" altLang="en-US" dirty="0" err="1"/>
              <a:t>ー</a:t>
            </a:r>
            <a:r>
              <a:rPr kumimoji="1" lang="ja-JP" altLang="en-US" dirty="0"/>
              <a:t>出力　を反転したモデルも作成</a:t>
            </a:r>
          </a:p>
        </p:txBody>
      </p:sp>
      <p:sp>
        <p:nvSpPr>
          <p:cNvPr id="3" name="角丸四角形 2"/>
          <p:cNvSpPr/>
          <p:nvPr/>
        </p:nvSpPr>
        <p:spPr>
          <a:xfrm>
            <a:off x="323528" y="1268760"/>
            <a:ext cx="2745305" cy="11251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入力</a:t>
            </a:r>
          </a:p>
        </p:txBody>
      </p:sp>
      <p:sp>
        <p:nvSpPr>
          <p:cNvPr id="4" name="角丸四角形 3"/>
          <p:cNvSpPr/>
          <p:nvPr/>
        </p:nvSpPr>
        <p:spPr>
          <a:xfrm>
            <a:off x="5652120" y="1246898"/>
            <a:ext cx="2745305" cy="1125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出力</a:t>
            </a:r>
          </a:p>
        </p:txBody>
      </p:sp>
      <p:sp>
        <p:nvSpPr>
          <p:cNvPr id="5" name="右矢印 4"/>
          <p:cNvSpPr/>
          <p:nvPr/>
        </p:nvSpPr>
        <p:spPr>
          <a:xfrm>
            <a:off x="3491880" y="1268760"/>
            <a:ext cx="1755195" cy="12601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機械学習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323528" y="3564015"/>
            <a:ext cx="2745305" cy="1125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出力</a:t>
            </a:r>
          </a:p>
        </p:txBody>
      </p:sp>
      <p:sp>
        <p:nvSpPr>
          <p:cNvPr id="7" name="角丸四角形 6"/>
          <p:cNvSpPr/>
          <p:nvPr/>
        </p:nvSpPr>
        <p:spPr>
          <a:xfrm>
            <a:off x="5652120" y="3542153"/>
            <a:ext cx="2745305" cy="112512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/>
              <a:t>入力</a:t>
            </a:r>
            <a:endParaRPr kumimoji="1" lang="ja-JP" altLang="en-US" sz="2800" dirty="0"/>
          </a:p>
        </p:txBody>
      </p:sp>
      <p:sp>
        <p:nvSpPr>
          <p:cNvPr id="8" name="右矢印 7"/>
          <p:cNvSpPr/>
          <p:nvPr/>
        </p:nvSpPr>
        <p:spPr>
          <a:xfrm>
            <a:off x="3491880" y="3564015"/>
            <a:ext cx="1755195" cy="1260140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機械学習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581986" y="531921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実用性は不明</a:t>
            </a:r>
          </a:p>
        </p:txBody>
      </p:sp>
    </p:spTree>
    <p:extLst>
      <p:ext uri="{BB962C8B-B14F-4D97-AF65-F5344CB8AC3E}">
        <p14:creationId xmlns:p14="http://schemas.microsoft.com/office/powerpoint/2010/main" val="258365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6515" y="953725"/>
            <a:ext cx="6120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◆</a:t>
            </a:r>
            <a:r>
              <a:rPr kumimoji="1" lang="en-US" altLang="ja-JP" sz="2000" strike="sngStrike" dirty="0"/>
              <a:t>Anaconda</a:t>
            </a:r>
            <a:r>
              <a:rPr kumimoji="1" lang="ja-JP" altLang="en-US" sz="2000" dirty="0"/>
              <a:t>　のインストール</a:t>
            </a:r>
            <a:endParaRPr kumimoji="1" lang="en-US" altLang="ja-JP" sz="2000" dirty="0"/>
          </a:p>
          <a:p>
            <a:r>
              <a:rPr lang="ja-JP" altLang="en-US" sz="2000" dirty="0"/>
              <a:t>　 </a:t>
            </a:r>
            <a:r>
              <a:rPr lang="en-US" altLang="ja-JP" sz="2000" dirty="0" err="1"/>
              <a:t>Miniconda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◆</a:t>
            </a:r>
            <a:r>
              <a:rPr lang="ja-JP" altLang="en-US" sz="2000" dirty="0"/>
              <a:t>機械学習のプログラム実行</a:t>
            </a:r>
            <a:endParaRPr lang="en-US" altLang="ja-JP" sz="2000" dirty="0"/>
          </a:p>
          <a:p>
            <a:r>
              <a:rPr kumimoji="1" lang="ja-JP" altLang="en-US" sz="2000" dirty="0"/>
              <a:t>　</a:t>
            </a:r>
            <a:endParaRPr kumimoji="1" lang="en-US" altLang="ja-JP" sz="2000" dirty="0"/>
          </a:p>
          <a:p>
            <a:r>
              <a:rPr lang="ja-JP" altLang="en-US" sz="2000" dirty="0"/>
              <a:t>◆個人のデータを解析</a:t>
            </a:r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07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464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機械学習の種類</a:t>
            </a:r>
            <a:endParaRPr kumimoji="1" lang="ja-JP" altLang="en-US" dirty="0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695" y="1223755"/>
            <a:ext cx="4905545" cy="493914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1061610" y="6264315"/>
            <a:ext cx="72458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https://qiita.com/t-yotsu/items/1a6bf3a4f3242eae7857</a:t>
            </a:r>
          </a:p>
        </p:txBody>
      </p:sp>
    </p:spTree>
    <p:extLst>
      <p:ext uri="{BB962C8B-B14F-4D97-AF65-F5344CB8AC3E}">
        <p14:creationId xmlns:p14="http://schemas.microsoft.com/office/powerpoint/2010/main" val="31937191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線形回帰・非線形回帰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21799" y="1232748"/>
            <a:ext cx="277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</a:t>
            </a:r>
            <a:r>
              <a:rPr kumimoji="1" lang="en-US" altLang="ja-JP" sz="2000" dirty="0"/>
              <a:t> = ax + by + </a:t>
            </a:r>
            <a:r>
              <a:rPr kumimoji="1" lang="en-US" altLang="ja-JP" sz="2000" dirty="0" err="1"/>
              <a:t>cz</a:t>
            </a:r>
            <a:r>
              <a:rPr kumimoji="1" lang="en-US" altLang="ja-JP" sz="2000" dirty="0"/>
              <a:t> + d</a:t>
            </a:r>
            <a:endParaRPr kumimoji="1" lang="ja-JP" altLang="en-US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505" y="81871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線形回帰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401870" y="122375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重回帰分析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663019" y="1907823"/>
            <a:ext cx="998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LASSO</a:t>
            </a:r>
            <a:endParaRPr kumimoji="1" lang="ja-JP" altLang="en-US" sz="2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63019" y="2249787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RIDGE</a:t>
            </a:r>
            <a:endParaRPr kumimoji="1" lang="ja-JP" altLang="en-US" sz="20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868938" y="1905453"/>
            <a:ext cx="3655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予測に使うパラメータ数を減らす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840084" y="2247419"/>
            <a:ext cx="324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係数（</a:t>
            </a:r>
            <a:r>
              <a:rPr kumimoji="1" lang="en-US" altLang="ja-JP" sz="2000" dirty="0" err="1"/>
              <a:t>a,b,c</a:t>
            </a:r>
            <a:r>
              <a:rPr kumimoji="1" lang="ja-JP" altLang="en-US" sz="2000" dirty="0"/>
              <a:t>）の値を小さくする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21799" y="1847309"/>
            <a:ext cx="2770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</a:t>
            </a:r>
            <a:r>
              <a:rPr kumimoji="1" lang="en-US" altLang="ja-JP" sz="2000" dirty="0"/>
              <a:t> = ax + </a:t>
            </a:r>
            <a:r>
              <a:rPr kumimoji="1" lang="en-US" altLang="ja-JP" sz="2000" dirty="0">
                <a:solidFill>
                  <a:srgbClr val="FF0000"/>
                </a:solidFill>
              </a:rPr>
              <a:t>0y</a:t>
            </a:r>
            <a:r>
              <a:rPr kumimoji="1" lang="en-US" altLang="ja-JP" sz="2000" dirty="0"/>
              <a:t> + </a:t>
            </a:r>
            <a:r>
              <a:rPr kumimoji="1" lang="en-US" altLang="ja-JP" sz="2000" dirty="0" err="1"/>
              <a:t>cz</a:t>
            </a:r>
            <a:r>
              <a:rPr kumimoji="1" lang="en-US" altLang="ja-JP" sz="2000" dirty="0"/>
              <a:t> + d</a:t>
            </a:r>
            <a:endParaRPr kumimoji="1" lang="ja-JP" altLang="en-US" sz="2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41116" y="2843935"/>
            <a:ext cx="686277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000" dirty="0"/>
              <a:t>予測には重要ではないパラメータ</a:t>
            </a:r>
            <a:r>
              <a:rPr lang="en-US" altLang="ja-JP" sz="2000" dirty="0">
                <a:solidFill>
                  <a:srgbClr val="FF0000"/>
                </a:solidFill>
              </a:rPr>
              <a:t>y</a:t>
            </a:r>
            <a:r>
              <a:rPr lang="ja-JP" altLang="en-US" sz="2000" dirty="0"/>
              <a:t>を回帰に使わない </a:t>
            </a:r>
            <a:r>
              <a:rPr lang="en-US" altLang="ja-JP" sz="2000" dirty="0"/>
              <a:t>: LASSO</a:t>
            </a:r>
          </a:p>
        </p:txBody>
      </p:sp>
      <p:sp>
        <p:nvSpPr>
          <p:cNvPr id="14" name="右矢印 13"/>
          <p:cNvSpPr/>
          <p:nvPr/>
        </p:nvSpPr>
        <p:spPr>
          <a:xfrm rot="17312061">
            <a:off x="1300956" y="2345031"/>
            <a:ext cx="665036" cy="360449"/>
          </a:xfrm>
          <a:prstGeom prst="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9601" y="333899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線形回帰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5706" y="3744035"/>
            <a:ext cx="4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</a:t>
            </a:r>
            <a:r>
              <a:rPr kumimoji="1" lang="en-US" altLang="ja-JP" sz="2000" dirty="0"/>
              <a:t>= a</a:t>
            </a:r>
            <a:r>
              <a:rPr kumimoji="1" lang="en-US" altLang="ja-JP" sz="2000" baseline="-25000" dirty="0"/>
              <a:t>0</a:t>
            </a:r>
            <a:r>
              <a:rPr kumimoji="1" lang="en-US" altLang="ja-JP" sz="2000" dirty="0"/>
              <a:t>x</a:t>
            </a:r>
            <a:r>
              <a:rPr kumimoji="1" lang="en-US" altLang="ja-JP" sz="2000" baseline="30000" dirty="0"/>
              <a:t>2</a:t>
            </a:r>
            <a:r>
              <a:rPr lang="en-US" altLang="ja-JP" sz="2000" dirty="0"/>
              <a:t> + a</a:t>
            </a:r>
            <a:r>
              <a:rPr lang="en-US" altLang="ja-JP" sz="2000" baseline="-25000" dirty="0"/>
              <a:t>1</a:t>
            </a:r>
            <a:r>
              <a:rPr lang="en-US" altLang="ja-JP" sz="2000" dirty="0"/>
              <a:t>x + b</a:t>
            </a:r>
            <a:r>
              <a:rPr lang="en-US" altLang="ja-JP" sz="2000" baseline="-25000" dirty="0"/>
              <a:t>0</a:t>
            </a:r>
            <a:r>
              <a:rPr lang="en-US" altLang="ja-JP" sz="2000" dirty="0"/>
              <a:t>y</a:t>
            </a:r>
            <a:r>
              <a:rPr lang="en-US" altLang="ja-JP" sz="2000" baseline="30000" dirty="0"/>
              <a:t>2</a:t>
            </a:r>
            <a:r>
              <a:rPr lang="en-US" altLang="ja-JP" sz="2000" dirty="0"/>
              <a:t> + b</a:t>
            </a:r>
            <a:r>
              <a:rPr lang="en-US" altLang="ja-JP" sz="2000" baseline="-25000" dirty="0"/>
              <a:t>1</a:t>
            </a:r>
            <a:r>
              <a:rPr lang="en-US" altLang="ja-JP" sz="2000" dirty="0"/>
              <a:t>y </a:t>
            </a:r>
            <a:r>
              <a:rPr kumimoji="1" lang="en-US" altLang="ja-JP" sz="2000" dirty="0"/>
              <a:t>+ </a:t>
            </a:r>
            <a:r>
              <a:rPr kumimoji="1" lang="en-US" altLang="ja-JP" sz="2000" dirty="0" err="1"/>
              <a:t>cz</a:t>
            </a:r>
            <a:r>
              <a:rPr kumimoji="1" lang="en-US" altLang="ja-JP" sz="2000" dirty="0"/>
              <a:t> + d</a:t>
            </a:r>
            <a:endParaRPr kumimoji="1" lang="ja-JP" altLang="en-US" sz="200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00426" y="4144145"/>
            <a:ext cx="4193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</a:t>
            </a:r>
            <a:r>
              <a:rPr kumimoji="1" lang="en-US" altLang="ja-JP" sz="2000" dirty="0"/>
              <a:t> = ax + by + cx*y + ….</a:t>
            </a:r>
            <a:endParaRPr kumimoji="1" lang="ja-JP" altLang="en-US" sz="2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6461682" y="374403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累乗項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422209" y="41441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交互作用項</a:t>
            </a:r>
            <a:endParaRPr kumimoji="1" lang="ja-JP" altLang="en-US" sz="20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61297" y="4591408"/>
            <a:ext cx="6348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x</a:t>
            </a:r>
            <a:r>
              <a:rPr kumimoji="1" lang="ja-JP" altLang="en-US" sz="2000" dirty="0"/>
              <a:t>に対しては非線形（</a:t>
            </a:r>
            <a:r>
              <a:rPr kumimoji="1" lang="en-US" altLang="ja-JP" sz="2000" dirty="0"/>
              <a:t>x</a:t>
            </a:r>
            <a:r>
              <a:rPr kumimoji="1" lang="en-US" altLang="ja-JP" sz="2000" baseline="30000" dirty="0"/>
              <a:t>2</a:t>
            </a:r>
            <a:r>
              <a:rPr kumimoji="1" lang="ja-JP" altLang="en-US" sz="2000" dirty="0"/>
              <a:t>）だが、</a:t>
            </a:r>
            <a:r>
              <a:rPr kumimoji="1" lang="ja-JP" altLang="en-US" sz="2000" dirty="0">
                <a:solidFill>
                  <a:srgbClr val="FF0000"/>
                </a:solidFill>
              </a:rPr>
              <a:t>係数</a:t>
            </a:r>
            <a:r>
              <a:rPr kumimoji="1" lang="en-US" altLang="ja-JP" sz="2000" dirty="0">
                <a:solidFill>
                  <a:srgbClr val="FF0000"/>
                </a:solidFill>
              </a:rPr>
              <a:t>a</a:t>
            </a:r>
            <a:r>
              <a:rPr kumimoji="1" lang="en-US" altLang="ja-JP" sz="2000" baseline="-25000" dirty="0">
                <a:solidFill>
                  <a:srgbClr val="FF0000"/>
                </a:solidFill>
              </a:rPr>
              <a:t>0</a:t>
            </a:r>
            <a:r>
              <a:rPr kumimoji="1" lang="ja-JP" altLang="en-US" sz="2000" dirty="0">
                <a:solidFill>
                  <a:srgbClr val="FF0000"/>
                </a:solidFill>
              </a:rPr>
              <a:t>や</a:t>
            </a:r>
            <a:r>
              <a:rPr lang="en-US" altLang="ja-JP" sz="2000" dirty="0">
                <a:solidFill>
                  <a:srgbClr val="FF0000"/>
                </a:solidFill>
              </a:rPr>
              <a:t>a</a:t>
            </a:r>
            <a:r>
              <a:rPr lang="en-US" altLang="ja-JP" sz="2000" baseline="-25000" dirty="0">
                <a:solidFill>
                  <a:srgbClr val="FF0000"/>
                </a:solidFill>
              </a:rPr>
              <a:t>1</a:t>
            </a:r>
            <a:r>
              <a:rPr lang="ja-JP" altLang="en-US" sz="2000" dirty="0">
                <a:solidFill>
                  <a:srgbClr val="FF0000"/>
                </a:solidFill>
              </a:rPr>
              <a:t>に対しては線形</a:t>
            </a: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9983" y="5407792"/>
            <a:ext cx="74318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線形回帰モデルは</a:t>
            </a:r>
            <a:r>
              <a:rPr kumimoji="1" lang="en-US" altLang="ja-JP" sz="2000" dirty="0"/>
              <a:t>x </a:t>
            </a:r>
            <a:r>
              <a:rPr kumimoji="1" lang="ja-JP" altLang="en-US" sz="2000" dirty="0"/>
              <a:t>や</a:t>
            </a:r>
            <a:r>
              <a:rPr kumimoji="1" lang="en-US" altLang="ja-JP" sz="2000" dirty="0"/>
              <a:t>y</a:t>
            </a:r>
            <a:r>
              <a:rPr kumimoji="1" lang="ja-JP" altLang="en-US" sz="2000" dirty="0"/>
              <a:t>の１乗項のみ扱う</a:t>
            </a:r>
            <a:endParaRPr kumimoji="1" lang="en-US" altLang="ja-JP" sz="2000" dirty="0"/>
          </a:p>
          <a:p>
            <a:r>
              <a:rPr lang="ja-JP" altLang="en-US" sz="2000" dirty="0"/>
              <a:t>出来れば</a:t>
            </a:r>
            <a:r>
              <a:rPr lang="ja-JP" altLang="en-US" sz="2000" dirty="0">
                <a:solidFill>
                  <a:srgbClr val="FF0000"/>
                </a:solidFill>
              </a:rPr>
              <a:t>様々な累乗項を含む多項式回帰</a:t>
            </a:r>
            <a:r>
              <a:rPr lang="ja-JP" altLang="en-US" sz="2000" dirty="0"/>
              <a:t>もしたい</a:t>
            </a:r>
            <a:endParaRPr lang="en-US" altLang="ja-JP" sz="2000" dirty="0"/>
          </a:p>
          <a:p>
            <a:r>
              <a:rPr kumimoji="1" lang="ja-JP" altLang="en-US" sz="2000" dirty="0"/>
              <a:t>　→</a:t>
            </a:r>
            <a:r>
              <a:rPr kumimoji="1" lang="ja-JP" altLang="en-US" sz="2000" dirty="0">
                <a:solidFill>
                  <a:srgbClr val="FF0000"/>
                </a:solidFill>
              </a:rPr>
              <a:t>カーネル回帰</a:t>
            </a:r>
            <a:endParaRPr kumimoji="1" lang="en-US" altLang="ja-JP" sz="2000" dirty="0">
              <a:solidFill>
                <a:srgbClr val="FF0000"/>
              </a:solidFill>
            </a:endParaRPr>
          </a:p>
          <a:p>
            <a:r>
              <a:rPr lang="ja-JP" altLang="en-US" sz="2000" dirty="0"/>
              <a:t>　　ざっくり説明　：　無限個の多項式回帰を近似（カーネルトリック）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15175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線形回帰・非線形回帰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31540" y="1133745"/>
            <a:ext cx="1457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非線形回帰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91579" y="1611248"/>
            <a:ext cx="5355595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/>
              <a:t>f</a:t>
            </a:r>
            <a:r>
              <a:rPr kumimoji="1" lang="en-US" altLang="ja-JP" sz="2000" dirty="0"/>
              <a:t> = a</a:t>
            </a:r>
            <a:r>
              <a:rPr kumimoji="1" lang="en-US" altLang="ja-JP" sz="2000" baseline="30000" dirty="0"/>
              <a:t>x</a:t>
            </a:r>
          </a:p>
          <a:p>
            <a:r>
              <a:rPr lang="en-US" altLang="ja-JP" sz="2000" dirty="0"/>
              <a:t>f = (a*x )</a:t>
            </a:r>
          </a:p>
          <a:p>
            <a:r>
              <a:rPr lang="en-US" altLang="ja-JP" sz="2000" dirty="0"/>
              <a:t>       /(</a:t>
            </a:r>
            <a:r>
              <a:rPr lang="en-US" altLang="ja-JP" sz="2000" dirty="0" err="1"/>
              <a:t>b+x</a:t>
            </a:r>
            <a:r>
              <a:rPr lang="en-US" altLang="ja-JP" sz="2000" dirty="0"/>
              <a:t>)</a:t>
            </a:r>
            <a:endParaRPr lang="en-US" altLang="ja-JP" sz="2000" baseline="30000" dirty="0"/>
          </a:p>
          <a:p>
            <a:endParaRPr lang="en-US" altLang="ja-JP" sz="2000" baseline="30000" dirty="0"/>
          </a:p>
          <a:p>
            <a:r>
              <a:rPr lang="ja-JP" altLang="en-US" sz="2000" dirty="0"/>
              <a:t>予測変数</a:t>
            </a:r>
            <a:r>
              <a:rPr lang="en-US" altLang="ja-JP" sz="2000" dirty="0"/>
              <a:t>f </a:t>
            </a:r>
            <a:r>
              <a:rPr lang="ja-JP" altLang="en-US" sz="2000" dirty="0"/>
              <a:t>は</a:t>
            </a:r>
            <a:r>
              <a:rPr lang="en-US" altLang="ja-JP" sz="2000" dirty="0"/>
              <a:t>a</a:t>
            </a:r>
            <a:r>
              <a:rPr lang="ja-JP" altLang="en-US" sz="2000" dirty="0"/>
              <a:t>に対して明らかに線形ではない</a:t>
            </a:r>
            <a:endParaRPr lang="en-US" altLang="ja-JP" sz="2000" dirty="0"/>
          </a:p>
          <a:p>
            <a:r>
              <a:rPr lang="ja-JP" altLang="en-US" sz="2000" dirty="0"/>
              <a:t>単調増加するような式ではない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005883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決定木・ランダムフォレスト・ブースティング木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4" y="773705"/>
            <a:ext cx="4279452" cy="2745305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939539" y="1330749"/>
            <a:ext cx="37657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決定木</a:t>
            </a:r>
            <a:endParaRPr kumimoji="1" lang="en-US" altLang="ja-JP" sz="2000" dirty="0"/>
          </a:p>
          <a:p>
            <a:r>
              <a:rPr lang="ja-JP" altLang="en-US" sz="2000" dirty="0"/>
              <a:t>・サンプル群を最もよく分割できる</a:t>
            </a:r>
            <a:endParaRPr lang="en-US" altLang="ja-JP" sz="2000" dirty="0"/>
          </a:p>
          <a:p>
            <a:r>
              <a:rPr kumimoji="1" lang="ja-JP" altLang="en-US" sz="2000" dirty="0"/>
              <a:t>変数で分割</a:t>
            </a:r>
            <a:endParaRPr kumimoji="1" lang="en-US" altLang="ja-JP" sz="2000" dirty="0"/>
          </a:p>
          <a:p>
            <a:r>
              <a:rPr lang="ja-JP" altLang="en-US" sz="2000" dirty="0"/>
              <a:t>（エントロピーを最小にする）</a:t>
            </a:r>
            <a:endParaRPr lang="en-US" altLang="ja-JP" sz="2000" dirty="0"/>
          </a:p>
          <a:p>
            <a:r>
              <a:rPr kumimoji="1" lang="ja-JP" altLang="en-US" sz="2000" dirty="0"/>
              <a:t>非線形性を有する</a:t>
            </a:r>
            <a:endParaRPr kumimoji="1" lang="en-US" altLang="ja-JP" sz="2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9133" y="3699030"/>
            <a:ext cx="43941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ランダムフォレスト</a:t>
            </a:r>
            <a:endParaRPr kumimoji="1" lang="en-US" altLang="ja-JP" sz="2000" dirty="0"/>
          </a:p>
          <a:p>
            <a:r>
              <a:rPr lang="ja-JP" altLang="en-US" sz="2000" dirty="0"/>
              <a:t>・決定木をたくさん（１００本以上）作成し</a:t>
            </a:r>
            <a:endParaRPr lang="en-US" altLang="ja-JP" sz="2000" dirty="0"/>
          </a:p>
          <a:p>
            <a:r>
              <a:rPr kumimoji="1" lang="ja-JP" altLang="en-US" sz="2000" dirty="0"/>
              <a:t>多数決で決める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dirty="0"/>
              <a:t>・アンサンブル手法と呼ぶ</a:t>
            </a:r>
            <a:endParaRPr kumimoji="1" lang="en-US" altLang="ja-JP" sz="2000" dirty="0"/>
          </a:p>
          <a:p>
            <a:r>
              <a:rPr lang="ja-JP" altLang="en-US" sz="2000" dirty="0"/>
              <a:t>　並列計算なので早い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728324" y="3699031"/>
            <a:ext cx="4145687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ブースティング木</a:t>
            </a:r>
            <a:endParaRPr kumimoji="1" lang="en-US" altLang="ja-JP" sz="2000" dirty="0"/>
          </a:p>
          <a:p>
            <a:r>
              <a:rPr lang="ja-JP" altLang="en-US" sz="2000" dirty="0"/>
              <a:t>・１本決定木を作成</a:t>
            </a:r>
            <a:endParaRPr lang="en-US" altLang="ja-JP" sz="2000" dirty="0"/>
          </a:p>
          <a:p>
            <a:r>
              <a:rPr kumimoji="1" lang="ja-JP" altLang="en-US" sz="2000" dirty="0"/>
              <a:t>　</a:t>
            </a:r>
            <a:r>
              <a:rPr lang="ja-JP" altLang="en-US" sz="2000" dirty="0"/>
              <a:t>決定木</a:t>
            </a:r>
            <a:r>
              <a:rPr lang="en-US" altLang="ja-JP" sz="2000" dirty="0"/>
              <a:t>1</a:t>
            </a:r>
            <a:r>
              <a:rPr lang="ja-JP" altLang="en-US" sz="2000" dirty="0"/>
              <a:t>で予測に失敗したサンプル</a:t>
            </a:r>
            <a:endParaRPr lang="en-US" altLang="ja-JP" sz="2000" dirty="0"/>
          </a:p>
          <a:p>
            <a:r>
              <a:rPr lang="ja-JP" altLang="en-US" sz="2000" dirty="0"/>
              <a:t>　を予測できる決定木</a:t>
            </a:r>
            <a:r>
              <a:rPr lang="en-US" altLang="ja-JP" sz="2000" dirty="0"/>
              <a:t>2</a:t>
            </a:r>
            <a:r>
              <a:rPr lang="ja-JP" altLang="en-US" sz="2000" dirty="0"/>
              <a:t>を作る</a:t>
            </a:r>
            <a:endParaRPr lang="en-US" altLang="ja-JP" sz="2000" dirty="0"/>
          </a:p>
          <a:p>
            <a:r>
              <a:rPr lang="ja-JP" altLang="en-US" sz="2000" dirty="0"/>
              <a:t>　決定木</a:t>
            </a:r>
            <a:r>
              <a:rPr lang="en-US" altLang="ja-JP" sz="2000" dirty="0"/>
              <a:t>1,2</a:t>
            </a:r>
            <a:r>
              <a:rPr lang="ja-JP" altLang="en-US" sz="2000" dirty="0"/>
              <a:t>で予測に失敗し・・・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・バギング手法と呼ぶ</a:t>
            </a:r>
            <a:endParaRPr lang="en-US" altLang="ja-JP" sz="2000" dirty="0"/>
          </a:p>
          <a:p>
            <a:r>
              <a:rPr kumimoji="1" lang="ja-JP" altLang="en-US" sz="2000" dirty="0"/>
              <a:t>　逐次計算なので遅い</a:t>
            </a:r>
            <a:endParaRPr kumimoji="1" lang="en-US" altLang="ja-JP" sz="2000" dirty="0"/>
          </a:p>
          <a:p>
            <a:r>
              <a:rPr lang="ja-JP" altLang="en-US" sz="2000" dirty="0"/>
              <a:t>　非線形性が強く、性能が高い</a:t>
            </a:r>
            <a:endParaRPr lang="en-US" altLang="ja-JP" sz="2000" dirty="0"/>
          </a:p>
          <a:p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1149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ディープラーニング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81590" y="1088740"/>
            <a:ext cx="748507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非常に非線形性が高い。</a:t>
            </a:r>
            <a:endParaRPr kumimoji="1" lang="en-US" altLang="ja-JP" sz="2000" dirty="0"/>
          </a:p>
          <a:p>
            <a:r>
              <a:rPr lang="ja-JP" altLang="en-US" sz="2000" dirty="0"/>
              <a:t>言い換えればデータ数さえあればなんでも予測できる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ja-JP" altLang="en-US" sz="2000" dirty="0"/>
              <a:t>３層のニューラルネットワークはあらゆる連続関数を近似可能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活性化関数に非線形関数を用いているので、</a:t>
            </a:r>
            <a:endParaRPr lang="en-US" altLang="ja-JP" sz="2000" dirty="0"/>
          </a:p>
          <a:p>
            <a:r>
              <a:rPr lang="ja-JP" altLang="en-US" sz="2000" dirty="0"/>
              <a:t>ディープラーニングも非線形</a:t>
            </a:r>
            <a:endParaRPr lang="en-US" altLang="ja-JP" sz="2000" dirty="0"/>
          </a:p>
          <a:p>
            <a:endParaRPr kumimoji="1" lang="en-US" altLang="ja-JP" sz="2000" dirty="0"/>
          </a:p>
          <a:p>
            <a:r>
              <a:rPr lang="en-US" altLang="ja-JP" sz="2000" dirty="0" err="1"/>
              <a:t>ReLU</a:t>
            </a:r>
            <a:r>
              <a:rPr lang="en-US" altLang="ja-JP" sz="2000" dirty="0"/>
              <a:t>, sigmoid</a:t>
            </a:r>
            <a:r>
              <a:rPr lang="ja-JP" altLang="en-US" sz="2000" dirty="0"/>
              <a:t>　他</a:t>
            </a:r>
            <a:endParaRPr lang="en-US" altLang="ja-JP" sz="2000" dirty="0"/>
          </a:p>
          <a:p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75193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（参考）ドライブを移動する場合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650" y="908720"/>
            <a:ext cx="5763759" cy="292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61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495999"/>
            <a:ext cx="544020" cy="426394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事前準備：</a:t>
            </a:r>
            <a:r>
              <a:rPr kumimoji="1" lang="en-US" altLang="ja-JP" strike="sngStrike" dirty="0"/>
              <a:t>Anaconda</a:t>
            </a:r>
            <a:r>
              <a:rPr kumimoji="1" lang="ja-JP" altLang="en-US" dirty="0"/>
              <a:t>（</a:t>
            </a:r>
            <a:r>
              <a:rPr kumimoji="1" lang="en-US" altLang="ja-JP" dirty="0" err="1"/>
              <a:t>Miniconda</a:t>
            </a:r>
            <a:r>
              <a:rPr kumimoji="1" lang="ja-JP" altLang="en-US" dirty="0"/>
              <a:t>）　のインストール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09430" y="884276"/>
            <a:ext cx="820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hlinkClick r:id="rId4"/>
              </a:rPr>
              <a:t>https://conda.io/miniconda.html</a:t>
            </a:r>
            <a:endParaRPr lang="en-US" altLang="ja-JP" sz="2000" dirty="0"/>
          </a:p>
          <a:p>
            <a:r>
              <a:rPr lang="en-US" altLang="ja-JP" sz="2000" dirty="0"/>
              <a:t>python 3.7 </a:t>
            </a:r>
            <a:r>
              <a:rPr lang="ja-JP" altLang="en-US" sz="2000" dirty="0"/>
              <a:t>をダウンロード、インストール</a:t>
            </a:r>
            <a:endParaRPr lang="en-US" altLang="ja-JP" sz="20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1804667"/>
            <a:ext cx="2496901" cy="152770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5157065" y="2214578"/>
            <a:ext cx="2002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64bit pc</a:t>
            </a:r>
            <a:r>
              <a:rPr kumimoji="1" lang="ja-JP" altLang="en-US" sz="2000" dirty="0"/>
              <a:t>であれば</a:t>
            </a:r>
            <a:endParaRPr kumimoji="1" lang="en-US" altLang="ja-JP" sz="2000" dirty="0"/>
          </a:p>
          <a:p>
            <a:r>
              <a:rPr kumimoji="1" lang="en-US" altLang="ja-JP" sz="2000" dirty="0"/>
              <a:t>Download</a:t>
            </a:r>
            <a:r>
              <a:rPr kumimoji="1" lang="ja-JP" altLang="en-US" sz="2000" dirty="0"/>
              <a:t>を押す</a:t>
            </a: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232" y="3780156"/>
            <a:ext cx="8623863" cy="2367761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96525" y="4960039"/>
            <a:ext cx="8658962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dirty="0"/>
              <a:t>インストール</a:t>
            </a:r>
            <a:r>
              <a:rPr lang="ja-JP" altLang="en-US" sz="3600" dirty="0"/>
              <a:t>途中の</a:t>
            </a:r>
            <a:r>
              <a:rPr kumimoji="1" lang="ja-JP" altLang="en-US" sz="3600" dirty="0"/>
              <a:t>注意点</a:t>
            </a:r>
            <a:endParaRPr kumimoji="1" lang="en-US" altLang="ja-JP" sz="3600" dirty="0"/>
          </a:p>
          <a:p>
            <a:pPr algn="ctr"/>
            <a:r>
              <a:rPr kumimoji="1" lang="en-US" altLang="ja-JP" sz="3600" dirty="0">
                <a:solidFill>
                  <a:srgbClr val="FF0000"/>
                </a:solidFill>
              </a:rPr>
              <a:t>Add</a:t>
            </a:r>
            <a:r>
              <a:rPr kumimoji="1" lang="ja-JP" altLang="en-US" sz="3600" dirty="0">
                <a:solidFill>
                  <a:srgbClr val="FF0000"/>
                </a:solidFill>
              </a:rPr>
              <a:t>　</a:t>
            </a:r>
            <a:r>
              <a:rPr kumimoji="1" lang="en-US" altLang="ja-JP" sz="3600" dirty="0">
                <a:solidFill>
                  <a:srgbClr val="FF0000"/>
                </a:solidFill>
              </a:rPr>
              <a:t>Anaconda</a:t>
            </a:r>
            <a:r>
              <a:rPr kumimoji="1" lang="ja-JP" altLang="en-US" sz="3600" dirty="0">
                <a:solidFill>
                  <a:srgbClr val="FF0000"/>
                </a:solidFill>
              </a:rPr>
              <a:t> </a:t>
            </a:r>
            <a:r>
              <a:rPr kumimoji="1" lang="en-US" altLang="ja-JP" sz="3600" dirty="0">
                <a:solidFill>
                  <a:srgbClr val="FF0000"/>
                </a:solidFill>
              </a:rPr>
              <a:t>to my PATH</a:t>
            </a:r>
            <a:r>
              <a:rPr kumimoji="1" lang="ja-JP" altLang="en-US" sz="3600" dirty="0">
                <a:solidFill>
                  <a:srgbClr val="FF0000"/>
                </a:solidFill>
              </a:rPr>
              <a:t>・・・に</a:t>
            </a:r>
            <a:endParaRPr kumimoji="1" lang="en-US" altLang="ja-JP" sz="3600" dirty="0">
              <a:solidFill>
                <a:srgbClr val="FF0000"/>
              </a:solidFill>
            </a:endParaRPr>
          </a:p>
          <a:p>
            <a:pPr algn="ctr"/>
            <a:r>
              <a:rPr kumimoji="1" lang="ja-JP" altLang="en-US" sz="3600" dirty="0">
                <a:solidFill>
                  <a:srgbClr val="FF0000"/>
                </a:solidFill>
              </a:rPr>
              <a:t>チェックを入れる！！</a:t>
            </a:r>
            <a:endParaRPr kumimoji="1" lang="en-US" altLang="ja-JP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49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lang="ja-JP" altLang="en-US" dirty="0" err="1"/>
              <a:t>、</a:t>
            </a:r>
            <a:r>
              <a:rPr lang="en-US" altLang="ja-JP" dirty="0"/>
              <a:t>Anaconda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1550" y="857029"/>
            <a:ext cx="70022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・プログラミング言語のひとつ</a:t>
            </a:r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　</a:t>
            </a:r>
            <a:r>
              <a:rPr kumimoji="1" lang="en-US" altLang="ja-JP" sz="2000" dirty="0"/>
              <a:t>C</a:t>
            </a:r>
            <a:r>
              <a:rPr kumimoji="1" lang="ja-JP" altLang="en-US" sz="2000" dirty="0"/>
              <a:t>言語</a:t>
            </a:r>
            <a:r>
              <a:rPr kumimoji="1" lang="en-US" altLang="ja-JP" sz="2000" dirty="0"/>
              <a:t>	</a:t>
            </a:r>
            <a:r>
              <a:rPr kumimoji="1" lang="ja-JP" altLang="en-US" sz="2000" dirty="0"/>
              <a:t>：古い、早い、難しい</a:t>
            </a:r>
            <a:endParaRPr kumimoji="1" lang="en-US" altLang="ja-JP" sz="2000" dirty="0"/>
          </a:p>
          <a:p>
            <a:r>
              <a:rPr lang="ja-JP" altLang="en-US" sz="2000" dirty="0"/>
              <a:t>　</a:t>
            </a:r>
            <a:r>
              <a:rPr lang="en-US" altLang="ja-JP" sz="2000" dirty="0"/>
              <a:t>VBA	</a:t>
            </a:r>
            <a:r>
              <a:rPr lang="ja-JP" altLang="en-US" sz="2000" dirty="0"/>
              <a:t>：エクセルで使える、けれど使いにくい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ja-JP" altLang="en-US" sz="2000" dirty="0"/>
              <a:t>　</a:t>
            </a:r>
            <a:r>
              <a:rPr kumimoji="1" lang="en-US" altLang="ja-JP" sz="2000" dirty="0"/>
              <a:t>python	</a:t>
            </a:r>
            <a:r>
              <a:rPr kumimoji="1" lang="ja-JP" altLang="en-US" sz="2000" dirty="0"/>
              <a:t>：</a:t>
            </a:r>
            <a:r>
              <a:rPr lang="ja-JP" altLang="en-US" sz="2000" dirty="0"/>
              <a:t>機械学習するためには</a:t>
            </a:r>
            <a:r>
              <a:rPr lang="en-US" altLang="ja-JP" sz="2000" dirty="0"/>
              <a:t>python</a:t>
            </a:r>
            <a:r>
              <a:rPr lang="ja-JP" altLang="en-US" sz="2000" dirty="0"/>
              <a:t>一択　書きやすい</a:t>
            </a:r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u="sng" dirty="0">
                <a:solidFill>
                  <a:srgbClr val="FF0000"/>
                </a:solidFill>
              </a:rPr>
              <a:t>Anaconda</a:t>
            </a:r>
            <a:r>
              <a:rPr kumimoji="1" lang="ja-JP" altLang="en-US" sz="2000" u="sng" dirty="0">
                <a:solidFill>
                  <a:srgbClr val="FF0000"/>
                </a:solidFill>
              </a:rPr>
              <a:t>とは</a:t>
            </a:r>
            <a:endParaRPr kumimoji="1" lang="en-US" altLang="ja-JP" sz="2000" u="sng" dirty="0">
              <a:solidFill>
                <a:srgbClr val="FF0000"/>
              </a:solidFill>
            </a:endParaRPr>
          </a:p>
          <a:p>
            <a:endParaRPr lang="en-US" altLang="ja-JP" sz="2000" dirty="0"/>
          </a:p>
          <a:p>
            <a:r>
              <a:rPr kumimoji="1" lang="en-US" altLang="ja-JP" sz="2000" dirty="0"/>
              <a:t>python</a:t>
            </a:r>
            <a:r>
              <a:rPr kumimoji="1" lang="ja-JP" altLang="en-US" sz="2000" dirty="0"/>
              <a:t>を使うためのソフトの１つ</a:t>
            </a:r>
            <a:endParaRPr lang="en-US" altLang="ja-JP" sz="2000" dirty="0"/>
          </a:p>
          <a:p>
            <a:r>
              <a:rPr lang="ja-JP" altLang="en-US" sz="2000" dirty="0"/>
              <a:t>独立した仮想環境を作成できる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kumimoji="1" lang="en-US" altLang="ja-JP" sz="2000" dirty="0"/>
              <a:t>python</a:t>
            </a:r>
            <a:r>
              <a:rPr kumimoji="1" lang="ja-JP" altLang="en-US" sz="2000" dirty="0"/>
              <a:t>はバージョン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と</a:t>
            </a:r>
            <a:r>
              <a:rPr kumimoji="1" lang="en-US" altLang="ja-JP" sz="2000" dirty="0"/>
              <a:t>3</a:t>
            </a:r>
            <a:r>
              <a:rPr kumimoji="1" lang="ja-JP" altLang="en-US" sz="2000" dirty="0"/>
              <a:t>で</a:t>
            </a:r>
            <a:r>
              <a:rPr lang="ja-JP" altLang="en-US" sz="2000" dirty="0"/>
              <a:t>大きく異なる</a:t>
            </a:r>
            <a:endParaRPr kumimoji="1" lang="en-US" altLang="ja-JP" sz="2000" dirty="0"/>
          </a:p>
          <a:p>
            <a:r>
              <a:rPr lang="ja-JP" altLang="en-US" sz="2000" dirty="0"/>
              <a:t>バージョン</a:t>
            </a:r>
            <a:r>
              <a:rPr lang="en-US" altLang="ja-JP" sz="2000" dirty="0"/>
              <a:t>2</a:t>
            </a:r>
            <a:r>
              <a:rPr lang="ja-JP" altLang="en-US" sz="2000" dirty="0"/>
              <a:t>と</a:t>
            </a:r>
            <a:r>
              <a:rPr lang="en-US" altLang="ja-JP" sz="2000" dirty="0"/>
              <a:t>3</a:t>
            </a:r>
            <a:r>
              <a:rPr lang="ja-JP" altLang="en-US" sz="2000" dirty="0"/>
              <a:t>を使い分けたい場合に、</a:t>
            </a:r>
            <a:endParaRPr lang="en-US" altLang="ja-JP" sz="2000" dirty="0"/>
          </a:p>
          <a:p>
            <a:r>
              <a:rPr lang="ja-JP" altLang="en-US" sz="2000" dirty="0"/>
              <a:t>毎回</a:t>
            </a:r>
            <a:r>
              <a:rPr lang="en-US" altLang="ja-JP" sz="2000" dirty="0"/>
              <a:t>python</a:t>
            </a:r>
            <a:r>
              <a:rPr lang="ja-JP" altLang="en-US" sz="2000" dirty="0"/>
              <a:t>自体をインストール</a:t>
            </a:r>
            <a:r>
              <a:rPr lang="en-US" altLang="ja-JP" sz="2000" dirty="0"/>
              <a:t>/</a:t>
            </a:r>
            <a:r>
              <a:rPr lang="ja-JP" altLang="en-US" sz="2000" dirty="0"/>
              <a:t>アンインストールしていては面倒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n-US" altLang="ja-JP" sz="2000" dirty="0"/>
              <a:t>Anaconda</a:t>
            </a:r>
            <a:r>
              <a:rPr lang="ja-JP" altLang="en-US" sz="2000" dirty="0"/>
              <a:t>を使えば簡単に環境に切り替えができる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133646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Anaconda</a:t>
            </a:r>
            <a:r>
              <a:rPr lang="ja-JP" altLang="en-US" dirty="0"/>
              <a:t>の役割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294967" y="1223754"/>
            <a:ext cx="8732527" cy="51755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070656" y="1023700"/>
            <a:ext cx="1157048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Windows</a:t>
            </a:r>
            <a:endParaRPr kumimoji="1" lang="ja-JP" altLang="en-US" sz="2000" dirty="0"/>
          </a:p>
        </p:txBody>
      </p:sp>
      <p:sp>
        <p:nvSpPr>
          <p:cNvPr id="7" name="角丸四角形 6"/>
          <p:cNvSpPr/>
          <p:nvPr/>
        </p:nvSpPr>
        <p:spPr>
          <a:xfrm>
            <a:off x="476545" y="1768804"/>
            <a:ext cx="5818475" cy="43604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74750" y="1583795"/>
            <a:ext cx="122501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Anaconda</a:t>
            </a:r>
            <a:endParaRPr kumimoji="1" lang="ja-JP" altLang="en-US" sz="2000" dirty="0"/>
          </a:p>
        </p:txBody>
      </p:sp>
      <p:sp>
        <p:nvSpPr>
          <p:cNvPr id="9" name="正方形/長方形 8"/>
          <p:cNvSpPr/>
          <p:nvPr/>
        </p:nvSpPr>
        <p:spPr>
          <a:xfrm>
            <a:off x="894420" y="2372544"/>
            <a:ext cx="2295255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401487" y="2172489"/>
            <a:ext cx="128112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python 3.5</a:t>
            </a:r>
            <a:endParaRPr kumimoji="1" lang="ja-JP" altLang="en-US" sz="2000" dirty="0"/>
          </a:p>
        </p:txBody>
      </p:sp>
      <p:sp>
        <p:nvSpPr>
          <p:cNvPr id="11" name="正方形/長方形 10"/>
          <p:cNvSpPr/>
          <p:nvPr/>
        </p:nvSpPr>
        <p:spPr>
          <a:xfrm>
            <a:off x="894420" y="4509120"/>
            <a:ext cx="2295255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401487" y="4309065"/>
            <a:ext cx="128112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python 3.6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3672589" y="2372544"/>
            <a:ext cx="2295255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179656" y="2172489"/>
            <a:ext cx="128112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python 2.6</a:t>
            </a:r>
            <a:endParaRPr kumimoji="1" lang="ja-JP" altLang="en-US" sz="2000" dirty="0"/>
          </a:p>
        </p:txBody>
      </p:sp>
      <p:sp>
        <p:nvSpPr>
          <p:cNvPr id="17" name="正方形/長方形 16"/>
          <p:cNvSpPr/>
          <p:nvPr/>
        </p:nvSpPr>
        <p:spPr>
          <a:xfrm>
            <a:off x="3704484" y="4509120"/>
            <a:ext cx="2295255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211551" y="4309065"/>
            <a:ext cx="1281120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2000" dirty="0"/>
              <a:t>python 3.6</a:t>
            </a:r>
            <a:endParaRPr kumimoji="1" lang="ja-JP" altLang="en-US" sz="20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7269" y="4807998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Keras 1.0</a:t>
            </a:r>
            <a:endParaRPr kumimoji="1" lang="ja-JP" altLang="en-US" sz="20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268457" y="483296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Keras 2.0</a:t>
            </a:r>
            <a:endParaRPr kumimoji="1" lang="ja-JP" altLang="en-US" sz="20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700917" y="5589240"/>
            <a:ext cx="355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独立した仮想環境を作成できる</a:t>
            </a:r>
            <a:endParaRPr kumimoji="1" lang="ja-JP" altLang="en-US" sz="2000" dirty="0"/>
          </a:p>
        </p:txBody>
      </p:sp>
      <p:sp>
        <p:nvSpPr>
          <p:cNvPr id="22" name="正方形/長方形 21"/>
          <p:cNvSpPr/>
          <p:nvPr/>
        </p:nvSpPr>
        <p:spPr>
          <a:xfrm>
            <a:off x="6654931" y="3286944"/>
            <a:ext cx="1967519" cy="9144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6848881" y="3140403"/>
            <a:ext cx="1497049" cy="4001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python 3.5</a:t>
            </a:r>
            <a:endParaRPr kumimoji="1" lang="ja-JP" altLang="en-US" sz="2000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496041" y="4343049"/>
            <a:ext cx="2520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Windows</a:t>
            </a:r>
            <a:r>
              <a:rPr lang="ja-JP" altLang="en-US" sz="1600" dirty="0"/>
              <a:t>上に</a:t>
            </a:r>
            <a:r>
              <a:rPr lang="en-US" altLang="ja-JP" sz="1600" dirty="0"/>
              <a:t>python</a:t>
            </a:r>
            <a:r>
              <a:rPr lang="ja-JP" altLang="en-US" sz="1600" dirty="0"/>
              <a:t>を直接</a:t>
            </a:r>
            <a:endParaRPr lang="en-US" altLang="ja-JP" sz="1600" dirty="0"/>
          </a:p>
          <a:p>
            <a:r>
              <a:rPr lang="ja-JP" altLang="en-US" sz="1600" dirty="0"/>
              <a:t>インストールするのも可能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430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Anaconda prompt</a:t>
            </a:r>
            <a:r>
              <a:rPr lang="ja-JP" altLang="en-US" dirty="0"/>
              <a:t>を開く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678706"/>
            <a:ext cx="2735224" cy="590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9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python3.</a:t>
            </a:r>
            <a:r>
              <a:rPr lang="en-US" altLang="ja-JP" dirty="0">
                <a:solidFill>
                  <a:srgbClr val="FF0000"/>
                </a:solidFill>
              </a:rPr>
              <a:t>6</a:t>
            </a:r>
            <a:r>
              <a:rPr lang="ja-JP" altLang="en-US" dirty="0"/>
              <a:t>の仮想環境を作る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93" y="3835024"/>
            <a:ext cx="6480357" cy="2238669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476545" y="818710"/>
            <a:ext cx="714650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err="1"/>
              <a:t>conda</a:t>
            </a:r>
            <a:r>
              <a:rPr lang="en-US" altLang="ja-JP" sz="2000" dirty="0"/>
              <a:t> create -n py3</a:t>
            </a:r>
            <a:r>
              <a:rPr lang="en-US" altLang="ja-JP" sz="2000" dirty="0">
                <a:solidFill>
                  <a:srgbClr val="FF0000"/>
                </a:solidFill>
              </a:rPr>
              <a:t>6</a:t>
            </a:r>
            <a:r>
              <a:rPr lang="en-US" altLang="ja-JP" sz="2000" dirty="0"/>
              <a:t> python=3.</a:t>
            </a:r>
            <a:r>
              <a:rPr lang="en-US" altLang="ja-JP" sz="2000" dirty="0">
                <a:solidFill>
                  <a:srgbClr val="FF0000"/>
                </a:solidFill>
              </a:rPr>
              <a:t>6</a:t>
            </a:r>
          </a:p>
          <a:p>
            <a:r>
              <a:rPr kumimoji="1" lang="ja-JP" altLang="en-US" sz="2000" dirty="0"/>
              <a:t>と入力し、</a:t>
            </a:r>
            <a:r>
              <a:rPr kumimoji="1" lang="en-US" altLang="ja-JP" sz="2000" dirty="0"/>
              <a:t>Enter</a:t>
            </a:r>
          </a:p>
          <a:p>
            <a:r>
              <a:rPr lang="en-US" altLang="ja-JP" dirty="0"/>
              <a:t>Proceed ([y]|n)?</a:t>
            </a:r>
            <a:r>
              <a:rPr lang="ja-JP" altLang="en-US" dirty="0"/>
              <a:t>　と聞かれるので、</a:t>
            </a:r>
            <a:r>
              <a:rPr lang="en-US" altLang="ja-JP" dirty="0"/>
              <a:t>y</a:t>
            </a:r>
            <a:r>
              <a:rPr lang="ja-JP" altLang="en-US" dirty="0"/>
              <a:t>を押す</a:t>
            </a:r>
            <a:endParaRPr lang="en-US" altLang="ja-JP" dirty="0"/>
          </a:p>
          <a:p>
            <a:endParaRPr lang="en-US" altLang="ja-JP" sz="2000" dirty="0"/>
          </a:p>
          <a:p>
            <a:r>
              <a:rPr lang="en-US" altLang="ja-JP" sz="2000" dirty="0"/>
              <a:t>[py3</a:t>
            </a:r>
            <a:r>
              <a:rPr lang="en-US" altLang="ja-JP" sz="2000" dirty="0">
                <a:solidFill>
                  <a:srgbClr val="FF0000"/>
                </a:solidFill>
              </a:rPr>
              <a:t>6</a:t>
            </a:r>
            <a:r>
              <a:rPr lang="en-US" altLang="ja-JP" sz="2000" dirty="0"/>
              <a:t>]</a:t>
            </a:r>
            <a:r>
              <a:rPr lang="ja-JP" altLang="en-US" sz="2000" dirty="0"/>
              <a:t>という名前の</a:t>
            </a:r>
            <a:r>
              <a:rPr lang="en-US" altLang="ja-JP" sz="2000" dirty="0"/>
              <a:t>python ver3.6</a:t>
            </a:r>
            <a:r>
              <a:rPr lang="ja-JP" altLang="en-US" sz="2000" dirty="0"/>
              <a:t>の環境を作成できる</a:t>
            </a:r>
            <a:endParaRPr lang="en-US" altLang="ja-JP" sz="2000" dirty="0"/>
          </a:p>
          <a:p>
            <a:r>
              <a:rPr lang="ja-JP" altLang="en-US" sz="2000" dirty="0"/>
              <a:t>＊</a:t>
            </a:r>
            <a:r>
              <a:rPr lang="ja-JP" altLang="en-US" sz="2000" b="1" dirty="0">
                <a:solidFill>
                  <a:srgbClr val="00B050"/>
                </a:solidFill>
              </a:rPr>
              <a:t>バージョンは新しすぎても、古すぎても問題が起きることが多い</a:t>
            </a:r>
            <a:endParaRPr lang="en-US" altLang="ja-JP" sz="2000" b="1" dirty="0">
              <a:solidFill>
                <a:srgbClr val="00B050"/>
              </a:solidFill>
            </a:endParaRPr>
          </a:p>
          <a:p>
            <a:r>
              <a:rPr lang="ja-JP" altLang="en-US" sz="2000" dirty="0"/>
              <a:t>例：</a:t>
            </a:r>
            <a:r>
              <a:rPr lang="en-US" altLang="ja-JP" sz="2000" dirty="0"/>
              <a:t>keras</a:t>
            </a:r>
            <a:r>
              <a:rPr lang="ja-JP" altLang="en-US" sz="2000" dirty="0"/>
              <a:t>は</a:t>
            </a:r>
            <a:r>
              <a:rPr lang="en-US" altLang="ja-JP" sz="2000" dirty="0"/>
              <a:t>python 2.7-3.6</a:t>
            </a:r>
          </a:p>
          <a:p>
            <a:r>
              <a:rPr lang="ja-JP" altLang="en-US" sz="2000" dirty="0"/>
              <a:t>　　</a:t>
            </a:r>
            <a:r>
              <a:rPr lang="en-US" altLang="ja-JP" sz="2000" dirty="0" err="1"/>
              <a:t>dtreeviz</a:t>
            </a:r>
            <a:r>
              <a:rPr lang="ja-JP" altLang="en-US" sz="2000" dirty="0"/>
              <a:t>は</a:t>
            </a:r>
            <a:r>
              <a:rPr lang="en-US" altLang="ja-JP" sz="2000" dirty="0"/>
              <a:t>python3.6</a:t>
            </a:r>
            <a:r>
              <a:rPr lang="ja-JP" altLang="en-US" sz="2000" dirty="0"/>
              <a:t>以上</a:t>
            </a:r>
            <a:endParaRPr lang="en-US" altLang="ja-JP" sz="2000" dirty="0"/>
          </a:p>
          <a:p>
            <a:r>
              <a:rPr lang="ja-JP" altLang="en-US" sz="2000" dirty="0"/>
              <a:t>　　</a:t>
            </a:r>
            <a:endParaRPr lang="en-US" altLang="ja-JP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341893" y="6404265"/>
            <a:ext cx="6359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/>
              <a:t>https://qiita.com/supersaiakujin/items/50def6f33b79f9a61b18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894" y="4677678"/>
            <a:ext cx="2585264" cy="17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8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作成した仮想環境の中に入る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70" y="2258870"/>
            <a:ext cx="7145116" cy="2565285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701570" y="1088740"/>
            <a:ext cx="24080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activate py36 </a:t>
            </a:r>
            <a:r>
              <a:rPr lang="ja-JP" altLang="en-US" sz="2000" dirty="0"/>
              <a:t>と入力</a:t>
            </a:r>
            <a:endParaRPr lang="en-US" altLang="ja-JP" sz="2000" dirty="0"/>
          </a:p>
          <a:p>
            <a:r>
              <a:rPr kumimoji="1" lang="ja-JP" altLang="en-US" sz="2000" dirty="0"/>
              <a:t>（</a:t>
            </a:r>
            <a:r>
              <a:rPr kumimoji="1" lang="en-US" altLang="ja-JP" sz="2000" dirty="0"/>
              <a:t>py3</a:t>
            </a:r>
            <a:r>
              <a:rPr kumimoji="1" lang="en-US" altLang="ja-JP" sz="2000" dirty="0">
                <a:solidFill>
                  <a:srgbClr val="FF0000"/>
                </a:solidFill>
              </a:rPr>
              <a:t>6</a:t>
            </a:r>
            <a:r>
              <a:rPr kumimoji="1" lang="ja-JP" altLang="en-US" sz="2000" dirty="0"/>
              <a:t>）となれば成功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8937" y="5168838"/>
            <a:ext cx="4156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*</a:t>
            </a:r>
            <a:r>
              <a:rPr kumimoji="1" lang="ja-JP" altLang="en-US" sz="2000" dirty="0"/>
              <a:t>仮想環境から出るときは　</a:t>
            </a:r>
            <a:r>
              <a:rPr kumimoji="1" lang="en-US" altLang="ja-JP" sz="2000" dirty="0"/>
              <a:t>deactivate</a:t>
            </a:r>
          </a:p>
          <a:p>
            <a:r>
              <a:rPr lang="ja-JP" altLang="en-US" sz="2000" dirty="0"/>
              <a:t>*不要な仮想環境を削除するときは</a:t>
            </a:r>
            <a:endParaRPr lang="en-US" altLang="ja-JP" sz="2000" dirty="0"/>
          </a:p>
          <a:p>
            <a:r>
              <a:rPr lang="pt-BR" altLang="ja-JP" sz="2000" dirty="0"/>
              <a:t> conda env remove -n py3</a:t>
            </a:r>
            <a:r>
              <a:rPr lang="pt-BR" altLang="ja-JP" sz="2000" dirty="0">
                <a:solidFill>
                  <a:srgbClr val="FF0000"/>
                </a:solidFill>
              </a:rPr>
              <a:t>6</a:t>
            </a:r>
            <a:r>
              <a:rPr lang="pt-BR" altLang="ja-JP" sz="2000" dirty="0"/>
              <a:t>(</a:t>
            </a:r>
            <a:r>
              <a:rPr lang="ja-JP" altLang="en-US" sz="2000" dirty="0"/>
              <a:t>名前</a:t>
            </a:r>
            <a:r>
              <a:rPr lang="pt-BR" altLang="ja-JP" sz="2000" dirty="0"/>
              <a:t>)</a:t>
            </a:r>
            <a:endParaRPr lang="en-US" altLang="ja-JP" sz="2000" dirty="0"/>
          </a:p>
        </p:txBody>
      </p:sp>
      <p:sp>
        <p:nvSpPr>
          <p:cNvPr id="8" name="正方形/長方形 7"/>
          <p:cNvSpPr/>
          <p:nvPr/>
        </p:nvSpPr>
        <p:spPr>
          <a:xfrm>
            <a:off x="610766" y="6252521"/>
            <a:ext cx="796607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/>
              <a:t>https://blog.mktia.com/how-to-create-and-remove-virtual-environment-on-anaconda/</a:t>
            </a:r>
          </a:p>
        </p:txBody>
      </p:sp>
    </p:spTree>
    <p:extLst>
      <p:ext uri="{BB962C8B-B14F-4D97-AF65-F5344CB8AC3E}">
        <p14:creationId xmlns:p14="http://schemas.microsoft.com/office/powerpoint/2010/main" val="871154481"/>
      </p:ext>
    </p:extLst>
  </p:cSld>
  <p:clrMapOvr>
    <a:masterClrMapping/>
  </p:clrMapOvr>
</p:sld>
</file>

<file path=ppt/theme/theme1.xml><?xml version="1.0" encoding="utf-8"?>
<a:theme xmlns:a="http://schemas.openxmlformats.org/drawingml/2006/main" name="テンプレート">
  <a:themeElements>
    <a:clrScheme name="モジュール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HGゴシックE-TimesNewRoman">
      <a:majorFont>
        <a:latin typeface="Times New Roman"/>
        <a:ea typeface="HGゴシックE"/>
        <a:cs typeface=""/>
      </a:majorFont>
      <a:minorFont>
        <a:latin typeface="Times New Roman"/>
        <a:ea typeface="HGゴシック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テンプレート</Template>
  <TotalTime>33547</TotalTime>
  <Words>1392</Words>
  <Application>Microsoft Office PowerPoint</Application>
  <PresentationFormat>画面に合わせる (4:3)</PresentationFormat>
  <Paragraphs>377</Paragraphs>
  <Slides>36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HGゴシックE</vt:lpstr>
      <vt:lpstr>ＭＳ Ｐゴシック</vt:lpstr>
      <vt:lpstr>Arial</vt:lpstr>
      <vt:lpstr>Calibri</vt:lpstr>
      <vt:lpstr>Times New Roman</vt:lpstr>
      <vt:lpstr>テンプレート</vt:lpstr>
      <vt:lpstr>データサイエンス　実習会</vt:lpstr>
      <vt:lpstr>今日の目標</vt:lpstr>
      <vt:lpstr>概要</vt:lpstr>
      <vt:lpstr>事前準備：Anaconda（Miniconda）　のインストール</vt:lpstr>
      <vt:lpstr>Python、Anacondaとは</vt:lpstr>
      <vt:lpstr>Anacondaの役割</vt:lpstr>
      <vt:lpstr>Anaconda promptを開く</vt:lpstr>
      <vt:lpstr>python3.6の仮想環境を作る</vt:lpstr>
      <vt:lpstr>作成した仮想環境の中に入る</vt:lpstr>
      <vt:lpstr>pythonの様々なライブラリ</vt:lpstr>
      <vt:lpstr>pythonの様々なライブラリ</vt:lpstr>
      <vt:lpstr>ライブラリをインストールする</vt:lpstr>
      <vt:lpstr>他のライブラリも一括して入れる　（スペルミスに注意）</vt:lpstr>
      <vt:lpstr>graphvizのコピー（インストール）</vt:lpstr>
      <vt:lpstr>環境構築は終了</vt:lpstr>
      <vt:lpstr>デスクトップにフォルダ作成</vt:lpstr>
      <vt:lpstr>プログラムを一部改変</vt:lpstr>
      <vt:lpstr>フォルダ移動</vt:lpstr>
      <vt:lpstr>プログラム実行</vt:lpstr>
      <vt:lpstr>結果を確認する</vt:lpstr>
      <vt:lpstr>プログラムの実行結果を確認する（フォルダ）</vt:lpstr>
      <vt:lpstr>予測プログラムの概要説明</vt:lpstr>
      <vt:lpstr>全探索プログラムの概要</vt:lpstr>
      <vt:lpstr>プログラム詳細説明</vt:lpstr>
      <vt:lpstr>標準化</vt:lpstr>
      <vt:lpstr>プログラムの詳細説明</vt:lpstr>
      <vt:lpstr>プログラムの詳細説明(続き)</vt:lpstr>
      <vt:lpstr>出力変数毎の変数重要度も出力</vt:lpstr>
      <vt:lpstr>入力ー出力　を反転したモデルも作成</vt:lpstr>
      <vt:lpstr>PowerPoint プレゼンテーション</vt:lpstr>
      <vt:lpstr>機械学習の種類</vt:lpstr>
      <vt:lpstr>線形回帰・非線形回帰</vt:lpstr>
      <vt:lpstr>線形回帰・非線形回帰</vt:lpstr>
      <vt:lpstr>決定木・ランダムフォレスト・ブースティング木</vt:lpstr>
      <vt:lpstr>ディープラーニング</vt:lpstr>
      <vt:lpstr>（参考）ドライブを移動する場合</vt:lpstr>
    </vt:vector>
  </TitlesOfParts>
  <Company>セントラル硝子株式会社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IRRの特性改善検討</dc:title>
  <dc:creator>．</dc:creator>
  <cp:lastModifiedBy>Horie, Yuki (堀江 裕樹)</cp:lastModifiedBy>
  <cp:revision>3072</cp:revision>
  <cp:lastPrinted>2018-10-16T07:02:11Z</cp:lastPrinted>
  <dcterms:created xsi:type="dcterms:W3CDTF">2014-09-11T05:43:51Z</dcterms:created>
  <dcterms:modified xsi:type="dcterms:W3CDTF">2018-11-19T06:43:11Z</dcterms:modified>
</cp:coreProperties>
</file>