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8"/>
  </p:notesMasterIdLst>
  <p:sldIdLst>
    <p:sldId id="256" r:id="rId2"/>
    <p:sldId id="258" r:id="rId3"/>
    <p:sldId id="265" r:id="rId4"/>
    <p:sldId id="385" r:id="rId5"/>
    <p:sldId id="272" r:id="rId6"/>
    <p:sldId id="273" r:id="rId7"/>
    <p:sldId id="386" r:id="rId8"/>
    <p:sldId id="274" r:id="rId9"/>
    <p:sldId id="387" r:id="rId10"/>
    <p:sldId id="275" r:id="rId11"/>
    <p:sldId id="276" r:id="rId12"/>
    <p:sldId id="388" r:id="rId13"/>
    <p:sldId id="277" r:id="rId14"/>
    <p:sldId id="278" r:id="rId15"/>
    <p:sldId id="316" r:id="rId16"/>
    <p:sldId id="329" r:id="rId17"/>
  </p:sldIdLst>
  <p:sldSz cx="9144000" cy="5143500" type="screen16x9"/>
  <p:notesSz cx="6858000" cy="9144000"/>
  <p:embeddedFontLst>
    <p:embeddedFont>
      <p:font typeface="Hammersmith One" panose="02010703030501060504" pitchFamily="2" charset="0"/>
      <p:regular r:id="rId19"/>
    </p:embeddedFont>
    <p:embeddedFont>
      <p:font typeface="Manjari"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1B779-1C4F-4BDC-A594-CB402AAB8EFB}">
  <a:tblStyle styleId="{4D11B779-1C4F-4BDC-A594-CB402AAB8E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34663B-94A2-47F0-BEDE-024D49C4345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CEA265C-2AAF-4161-BF35-6CC4990AFF2C}"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B94D5E6-D6D2-45F0-A647-F75F9FBF930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9175945-4D68-427F-A5AC-BEF6D7C2A91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EA80EE63-696D-4808-842E-1EC10AA35BCE}"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c6a01074ef_0_18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c6a01074ef_0_18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c6a01074ef_0_18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c6a01074ef_0_18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7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2"/>
        <p:cNvGrpSpPr/>
        <p:nvPr/>
      </p:nvGrpSpPr>
      <p:grpSpPr>
        <a:xfrm>
          <a:off x="0" y="0"/>
          <a:ext cx="0" cy="0"/>
          <a:chOff x="0" y="0"/>
          <a:chExt cx="0" cy="0"/>
        </a:xfrm>
      </p:grpSpPr>
      <p:sp>
        <p:nvSpPr>
          <p:cNvPr id="2293" name="Google Shape;2293;gc6a01074ef_0_18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4" name="Google Shape;2294;gc6a01074ef_0_18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a01074ef_0_18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a01074ef_0_18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2"/>
        <p:cNvGrpSpPr/>
        <p:nvPr/>
      </p:nvGrpSpPr>
      <p:grpSpPr>
        <a:xfrm>
          <a:off x="0" y="0"/>
          <a:ext cx="0" cy="0"/>
          <a:chOff x="0" y="0"/>
          <a:chExt cx="0" cy="0"/>
        </a:xfrm>
      </p:grpSpPr>
      <p:sp>
        <p:nvSpPr>
          <p:cNvPr id="3273" name="Google Shape;3273;gc6a01074ef_0_20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4" name="Google Shape;3274;gc6a01074ef_0_20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4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2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8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1">
  <p:cSld name="CUSTOM_51">
    <p:spTree>
      <p:nvGrpSpPr>
        <p:cNvPr id="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rId4"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rId4"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84" r:id="rId7"/>
    <p:sldLayoutId id="2147483697" r:id="rId8"/>
    <p:sldLayoutId id="2147483698" r:id="rId9"/>
    <p:sldLayoutId id="2147483699" r:id="rId10"/>
    <p:sldLayoutId id="2147483703" r:id="rId11"/>
    <p:sldLayoutId id="2147483707"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14.xm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15.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044259" y="908613"/>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solidFill>
                  <a:schemeClr val="accent2"/>
                </a:solidFill>
              </a:rPr>
              <a:t>Quản lý chi tiêu cá nhân</a:t>
            </a:r>
            <a:endParaRPr dirty="0">
              <a:solidFill>
                <a:schemeClr val="accent2"/>
              </a:solidFill>
            </a:endParaRPr>
          </a:p>
        </p:txBody>
      </p:sp>
      <p:sp>
        <p:nvSpPr>
          <p:cNvPr id="2006" name="Google Shape;2006;p83"/>
          <p:cNvSpPr txBox="1">
            <a:spLocks noGrp="1"/>
          </p:cNvSpPr>
          <p:nvPr>
            <p:ph type="subTitle" idx="1"/>
          </p:nvPr>
        </p:nvSpPr>
        <p:spPr>
          <a:xfrm>
            <a:off x="4108186" y="2770495"/>
            <a:ext cx="5104053" cy="1823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Nhóm 7</a:t>
            </a:r>
          </a:p>
          <a:p>
            <a:pPr marL="0" lvl="0" indent="0" algn="l" rtl="0">
              <a:spcBef>
                <a:spcPts val="0"/>
              </a:spcBef>
              <a:spcAft>
                <a:spcPts val="0"/>
              </a:spcAft>
              <a:buClr>
                <a:schemeClr val="dk1"/>
              </a:buClr>
              <a:buSzPts val="1100"/>
              <a:buFont typeface="Arial"/>
              <a:buNone/>
            </a:pPr>
            <a:r>
              <a:rPr lang="vi-VN" dirty="0"/>
              <a:t>Thành viên: </a:t>
            </a:r>
          </a:p>
          <a:p>
            <a:pPr marL="0" lvl="0" indent="0" algn="l" rtl="0">
              <a:spcBef>
                <a:spcPts val="0"/>
              </a:spcBef>
              <a:spcAft>
                <a:spcPts val="0"/>
              </a:spcAft>
              <a:buClr>
                <a:schemeClr val="dk1"/>
              </a:buClr>
              <a:buSzPts val="1100"/>
              <a:buFont typeface="Arial"/>
              <a:buNone/>
            </a:pPr>
            <a:r>
              <a:rPr lang="vi-VN" dirty="0"/>
              <a:t>	</a:t>
            </a:r>
            <a:r>
              <a:rPr lang="en-US" dirty="0" err="1"/>
              <a:t>Phạm</a:t>
            </a:r>
            <a:r>
              <a:rPr lang="en-US" dirty="0"/>
              <a:t> Chí </a:t>
            </a:r>
            <a:r>
              <a:rPr lang="en-US" dirty="0" err="1"/>
              <a:t>Hùng</a:t>
            </a:r>
            <a:r>
              <a:rPr lang="en-US" dirty="0"/>
              <a:t> </a:t>
            </a:r>
            <a:r>
              <a:rPr lang="vi-VN" dirty="0"/>
              <a:t>		</a:t>
            </a:r>
            <a:r>
              <a:rPr lang="en-US" dirty="0"/>
              <a:t>6151071051</a:t>
            </a:r>
          </a:p>
          <a:p>
            <a:pPr marL="0" lvl="0" indent="0" algn="l" rtl="0">
              <a:spcBef>
                <a:spcPts val="0"/>
              </a:spcBef>
              <a:spcAft>
                <a:spcPts val="0"/>
              </a:spcAft>
              <a:buClr>
                <a:schemeClr val="dk1"/>
              </a:buClr>
              <a:buSzPts val="1100"/>
              <a:buFont typeface="Arial"/>
              <a:buNone/>
            </a:pPr>
            <a:r>
              <a:rPr lang="vi-VN" dirty="0"/>
              <a:t>	</a:t>
            </a:r>
            <a:r>
              <a:rPr lang="en-US" dirty="0"/>
              <a:t>Văn </a:t>
            </a:r>
            <a:r>
              <a:rPr lang="en-US" dirty="0" err="1"/>
              <a:t>Công</a:t>
            </a:r>
            <a:r>
              <a:rPr lang="en-US" dirty="0"/>
              <a:t> </a:t>
            </a:r>
            <a:r>
              <a:rPr lang="en-US" dirty="0" err="1"/>
              <a:t>Hào</a:t>
            </a:r>
            <a:r>
              <a:rPr lang="en-US" dirty="0"/>
              <a:t> </a:t>
            </a:r>
            <a:r>
              <a:rPr lang="vi-VN" dirty="0"/>
              <a:t>		</a:t>
            </a:r>
            <a:r>
              <a:rPr lang="en-US" dirty="0"/>
              <a:t>6151071045</a:t>
            </a:r>
          </a:p>
          <a:p>
            <a:pPr marL="0" lvl="0" indent="0" algn="l" rtl="0">
              <a:spcBef>
                <a:spcPts val="0"/>
              </a:spcBef>
              <a:spcAft>
                <a:spcPts val="0"/>
              </a:spcAft>
              <a:buClr>
                <a:schemeClr val="dk1"/>
              </a:buClr>
              <a:buSzPts val="1100"/>
              <a:buFont typeface="Arial"/>
              <a:buNone/>
            </a:pPr>
            <a:r>
              <a:rPr lang="vi-VN" dirty="0"/>
              <a:t>	</a:t>
            </a:r>
            <a:r>
              <a:rPr lang="en-US" dirty="0" err="1"/>
              <a:t>Nguyễn</a:t>
            </a:r>
            <a:r>
              <a:rPr lang="en-US" dirty="0"/>
              <a:t> </a:t>
            </a:r>
            <a:r>
              <a:rPr lang="en-US" dirty="0" err="1"/>
              <a:t>Ngọc</a:t>
            </a:r>
            <a:r>
              <a:rPr lang="en-US" dirty="0"/>
              <a:t> Minh </a:t>
            </a:r>
            <a:r>
              <a:rPr lang="en-US" dirty="0" err="1"/>
              <a:t>Nhật</a:t>
            </a:r>
            <a:r>
              <a:rPr lang="en-US" dirty="0"/>
              <a:t> </a:t>
            </a:r>
            <a:r>
              <a:rPr lang="vi-VN" dirty="0"/>
              <a:t>	</a:t>
            </a:r>
            <a:r>
              <a:rPr lang="en-US" dirty="0"/>
              <a:t>6151071078</a:t>
            </a:r>
          </a:p>
          <a:p>
            <a:pPr marL="0" lvl="0" indent="0" algn="l" rtl="0">
              <a:spcBef>
                <a:spcPts val="0"/>
              </a:spcBef>
              <a:spcAft>
                <a:spcPts val="0"/>
              </a:spcAft>
              <a:buClr>
                <a:schemeClr val="dk1"/>
              </a:buClr>
              <a:buSzPts val="1100"/>
              <a:buFont typeface="Arial"/>
              <a:buNone/>
            </a:pPr>
            <a:r>
              <a:rPr lang="vi-VN" dirty="0"/>
              <a:t>	</a:t>
            </a:r>
            <a:r>
              <a:rPr lang="en-US" dirty="0" err="1"/>
              <a:t>Trần</a:t>
            </a:r>
            <a:r>
              <a:rPr lang="en-US" dirty="0"/>
              <a:t> Hoàng </a:t>
            </a:r>
            <a:r>
              <a:rPr lang="en-US" dirty="0" err="1"/>
              <a:t>Triều</a:t>
            </a:r>
            <a:r>
              <a:rPr lang="en-US" dirty="0"/>
              <a:t> </a:t>
            </a:r>
            <a:r>
              <a:rPr lang="vi-VN" dirty="0"/>
              <a:t>		</a:t>
            </a:r>
            <a:r>
              <a:rPr lang="en-US" dirty="0"/>
              <a:t>6151071107 </a:t>
            </a:r>
            <a:endParaRPr lang="vi-VN" dirty="0"/>
          </a:p>
          <a:p>
            <a:pPr marL="0" lvl="0" indent="0" algn="l" rtl="0">
              <a:spcBef>
                <a:spcPts val="0"/>
              </a:spcBef>
              <a:spcAft>
                <a:spcPts val="0"/>
              </a:spcAft>
              <a:buClr>
                <a:schemeClr val="dk1"/>
              </a:buClr>
              <a:buSzPts val="1100"/>
              <a:buFont typeface="Arial"/>
              <a:buNone/>
            </a:pPr>
            <a:r>
              <a:rPr lang="vi-VN" dirty="0"/>
              <a:t>	</a:t>
            </a:r>
            <a:r>
              <a:rPr lang="en-US" dirty="0" err="1"/>
              <a:t>Huỳnh</a:t>
            </a:r>
            <a:r>
              <a:rPr lang="en-US" dirty="0"/>
              <a:t> </a:t>
            </a:r>
            <a:r>
              <a:rPr lang="en-US" dirty="0" err="1"/>
              <a:t>Ngọc</a:t>
            </a:r>
            <a:r>
              <a:rPr lang="en-US" dirty="0"/>
              <a:t> </a:t>
            </a:r>
            <a:r>
              <a:rPr lang="en-US" dirty="0" err="1"/>
              <a:t>Tài</a:t>
            </a:r>
            <a:r>
              <a:rPr lang="en-US" dirty="0"/>
              <a:t> </a:t>
            </a:r>
            <a:r>
              <a:rPr lang="vi-VN" dirty="0"/>
              <a:t>		</a:t>
            </a:r>
            <a:r>
              <a:rPr lang="en-US" dirty="0"/>
              <a:t>6151071095 </a:t>
            </a:r>
            <a:endParaRPr lang="vi-VN" dirty="0"/>
          </a:p>
          <a:p>
            <a:pPr marL="0" lvl="0" indent="0" algn="l" rtl="0">
              <a:spcBef>
                <a:spcPts val="0"/>
              </a:spcBef>
              <a:spcAft>
                <a:spcPts val="0"/>
              </a:spcAft>
              <a:buClr>
                <a:schemeClr val="dk1"/>
              </a:buClr>
              <a:buSzPts val="1100"/>
              <a:buFont typeface="Arial"/>
              <a:buNone/>
            </a:pPr>
            <a:r>
              <a:rPr lang="vi-VN" dirty="0"/>
              <a:t>	</a:t>
            </a:r>
            <a:r>
              <a:rPr lang="en-US" dirty="0" err="1"/>
              <a:t>Tô</a:t>
            </a:r>
            <a:r>
              <a:rPr lang="en-US" dirty="0"/>
              <a:t> Minh Vũ </a:t>
            </a:r>
            <a:r>
              <a:rPr lang="vi-VN" dirty="0"/>
              <a:t>		</a:t>
            </a:r>
            <a:r>
              <a:rPr lang="en-US" dirty="0"/>
              <a:t>6151071115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10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 quan hệ</a:t>
            </a:r>
            <a:endParaRPr dirty="0"/>
          </a:p>
        </p:txBody>
      </p:sp>
      <p:grpSp>
        <p:nvGrpSpPr>
          <p:cNvPr id="2216" name="Google Shape;2216;p102"/>
          <p:cNvGrpSpPr/>
          <p:nvPr/>
        </p:nvGrpSpPr>
        <p:grpSpPr>
          <a:xfrm>
            <a:off x="0" y="2497287"/>
            <a:ext cx="2080021" cy="2838397"/>
            <a:chOff x="1506150" y="1501000"/>
            <a:chExt cx="2080021" cy="2838397"/>
          </a:xfrm>
        </p:grpSpPr>
        <p:grpSp>
          <p:nvGrpSpPr>
            <p:cNvPr id="2217" name="Google Shape;2217;p102"/>
            <p:cNvGrpSpPr/>
            <p:nvPr/>
          </p:nvGrpSpPr>
          <p:grpSpPr>
            <a:xfrm>
              <a:off x="1506150" y="1501000"/>
              <a:ext cx="2080021" cy="2838397"/>
              <a:chOff x="1034825" y="1460000"/>
              <a:chExt cx="2080021" cy="2838397"/>
            </a:xfrm>
          </p:grpSpPr>
          <p:sp>
            <p:nvSpPr>
              <p:cNvPr id="2218" name="Google Shape;2218;p102"/>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2"/>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2"/>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2"/>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2"/>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2"/>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2"/>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2"/>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2"/>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2"/>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2"/>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2"/>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2"/>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2"/>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2"/>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2"/>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2"/>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2"/>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2"/>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102"/>
            <p:cNvGrpSpPr/>
            <p:nvPr/>
          </p:nvGrpSpPr>
          <p:grpSpPr>
            <a:xfrm>
              <a:off x="2054677" y="2226071"/>
              <a:ext cx="982974" cy="376163"/>
              <a:chOff x="5045325" y="2081827"/>
              <a:chExt cx="761641" cy="291464"/>
            </a:xfrm>
          </p:grpSpPr>
          <p:sp>
            <p:nvSpPr>
              <p:cNvPr id="2238" name="Google Shape;2238;p102">
                <a:hlinkClick r:id="rId3" action="ppaction://hlinksldjump"/>
              </p:cNvPr>
              <p:cNvSpPr/>
              <p:nvPr/>
            </p:nvSpPr>
            <p:spPr>
              <a:xfrm>
                <a:off x="5045325" y="20818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2">
                <a:hlinkClick r:id="rId3" action="ppaction://hlinksldjump"/>
              </p:cNvPr>
              <p:cNvSpPr/>
              <p:nvPr/>
            </p:nvSpPr>
            <p:spPr>
              <a:xfrm>
                <a:off x="5514433" y="20818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2"/>
              <p:cNvSpPr/>
              <p:nvPr/>
            </p:nvSpPr>
            <p:spPr>
              <a:xfrm>
                <a:off x="5334588" y="21360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2" name="Google Shape;2242;p102">
            <a:hlinkClick r:id="rId4" action="ppaction://hlinksldjump"/>
          </p:cNvPr>
          <p:cNvSpPr/>
          <p:nvPr/>
        </p:nvSpPr>
        <p:spPr>
          <a:xfrm>
            <a:off x="8230988" y="310186"/>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2">
            <a:hlinkClick r:id="rId4" action="ppaction://hlinksldjump"/>
          </p:cNvPr>
          <p:cNvSpPr/>
          <p:nvPr/>
        </p:nvSpPr>
        <p:spPr>
          <a:xfrm>
            <a:off x="8751728" y="329699"/>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2">
            <a:hlinkClick r:id="rId4" action="ppaction://hlinksldjump"/>
          </p:cNvPr>
          <p:cNvSpPr/>
          <p:nvPr/>
        </p:nvSpPr>
        <p:spPr>
          <a:xfrm>
            <a:off x="8714120" y="201124"/>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2">
            <a:hlinkClick r:id="rId4" action="ppaction://hlinksldjump"/>
          </p:cNvPr>
          <p:cNvSpPr/>
          <p:nvPr/>
        </p:nvSpPr>
        <p:spPr>
          <a:xfrm>
            <a:off x="8123799" y="201583"/>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102"/>
          <p:cNvGrpSpPr/>
          <p:nvPr/>
        </p:nvGrpSpPr>
        <p:grpSpPr>
          <a:xfrm>
            <a:off x="8123799" y="242360"/>
            <a:ext cx="761641" cy="291464"/>
            <a:chOff x="5946975" y="2823427"/>
            <a:chExt cx="761641" cy="291464"/>
          </a:xfrm>
        </p:grpSpPr>
        <p:sp>
          <p:nvSpPr>
            <p:cNvPr id="2247" name="Google Shape;2247;p102">
              <a:hlinkClick r:id="rId3" action="ppaction://hlinksldjump"/>
            </p:cNvPr>
            <p:cNvSpPr/>
            <p:nvPr/>
          </p:nvSpPr>
          <p:spPr>
            <a:xfrm>
              <a:off x="5946975" y="28234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2">
              <a:hlinkClick r:id="rId3" action="ppaction://hlinksldjump"/>
            </p:cNvPr>
            <p:cNvSpPr/>
            <p:nvPr/>
          </p:nvSpPr>
          <p:spPr>
            <a:xfrm>
              <a:off x="6416083" y="28234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2">
              <a:hlinkClick r:id="rId3" action="ppaction://hlinksldjump"/>
            </p:cNvPr>
            <p:cNvSpPr/>
            <p:nvPr/>
          </p:nvSpPr>
          <p:spPr>
            <a:xfrm>
              <a:off x="6236238" y="28776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27FB32A-0130-8641-8C4C-C595E90EAE35}"/>
              </a:ext>
            </a:extLst>
          </p:cNvPr>
          <p:cNvSpPr txBox="1"/>
          <p:nvPr/>
        </p:nvSpPr>
        <p:spPr>
          <a:xfrm>
            <a:off x="1621133" y="1234449"/>
            <a:ext cx="7717500" cy="1681229"/>
          </a:xfrm>
          <a:prstGeom prst="rect">
            <a:avLst/>
          </a:prstGeom>
          <a:noFill/>
        </p:spPr>
        <p:txBody>
          <a:bodyPr wrap="square" rtlCol="0">
            <a:spAutoFit/>
          </a:bodyPr>
          <a:lstStyle/>
          <a:p>
            <a:pPr>
              <a:lnSpc>
                <a:spcPct val="150000"/>
              </a:lnSpc>
            </a:pPr>
            <a:r>
              <a:rPr lang="vi-VN" dirty="0">
                <a:latin typeface="Manjari" panose="020B0604020202020204" charset="0"/>
                <a:cs typeface="Manjari" panose="020B0604020202020204" charset="0"/>
              </a:rPr>
              <a:t>User(</a:t>
            </a:r>
            <a:r>
              <a:rPr lang="vi-VN" b="1" u="sng" dirty="0">
                <a:latin typeface="Manjari" panose="020B0604020202020204" charset="0"/>
                <a:cs typeface="Manjari" panose="020B0604020202020204" charset="0"/>
              </a:rPr>
              <a:t>Userid</a:t>
            </a:r>
            <a:r>
              <a:rPr lang="vi-VN" dirty="0">
                <a:latin typeface="Manjari" panose="020B0604020202020204" charset="0"/>
                <a:cs typeface="Manjari" panose="020B0604020202020204" charset="0"/>
              </a:rPr>
              <a:t>, Fullname, Gender, Email, Password).</a:t>
            </a:r>
          </a:p>
          <a:p>
            <a:pPr>
              <a:lnSpc>
                <a:spcPct val="150000"/>
              </a:lnSpc>
            </a:pPr>
            <a:r>
              <a:rPr lang="vi-VN" dirty="0">
                <a:latin typeface="Manjari" panose="020B0604020202020204" charset="0"/>
                <a:cs typeface="Manjari" panose="020B0604020202020204" charset="0"/>
              </a:rPr>
              <a:t>ExpensesType(</a:t>
            </a:r>
            <a:r>
              <a:rPr lang="vi-VN" b="1" u="sng" dirty="0">
                <a:latin typeface="Manjari" panose="020B0604020202020204" charset="0"/>
                <a:cs typeface="Manjari" panose="020B0604020202020204" charset="0"/>
              </a:rPr>
              <a:t>ExTypeId</a:t>
            </a:r>
            <a:r>
              <a:rPr lang="vi-VN" dirty="0">
                <a:latin typeface="Manjari" panose="020B0604020202020204" charset="0"/>
                <a:cs typeface="Manjari" panose="020B0604020202020204" charset="0"/>
              </a:rPr>
              <a:t>, NameExType, UserId, isActive).</a:t>
            </a:r>
          </a:p>
          <a:p>
            <a:pPr>
              <a:lnSpc>
                <a:spcPct val="150000"/>
              </a:lnSpc>
            </a:pPr>
            <a:r>
              <a:rPr lang="vi-VN" dirty="0">
                <a:latin typeface="Manjari" panose="020B0604020202020204" charset="0"/>
                <a:cs typeface="Manjari" panose="020B0604020202020204" charset="0"/>
              </a:rPr>
              <a:t>Expense(</a:t>
            </a:r>
            <a:r>
              <a:rPr lang="vi-VN" b="1" u="sng" dirty="0">
                <a:latin typeface="Manjari" panose="020B0604020202020204" charset="0"/>
                <a:cs typeface="Manjari" panose="020B0604020202020204" charset="0"/>
              </a:rPr>
              <a:t>ExpensesId</a:t>
            </a:r>
            <a:r>
              <a:rPr lang="vi-VN" dirty="0">
                <a:latin typeface="Manjari" panose="020B0604020202020204" charset="0"/>
                <a:cs typeface="Manjari" panose="020B0604020202020204" charset="0"/>
              </a:rPr>
              <a:t>, Exdate, Money, Note, UserId, ExTypeId).</a:t>
            </a:r>
          </a:p>
          <a:p>
            <a:pPr>
              <a:lnSpc>
                <a:spcPct val="150000"/>
              </a:lnSpc>
            </a:pPr>
            <a:r>
              <a:rPr lang="vi-VN" dirty="0">
                <a:latin typeface="Manjari" panose="020B0604020202020204" charset="0"/>
                <a:cs typeface="Manjari" panose="020B0604020202020204" charset="0"/>
              </a:rPr>
              <a:t>IncomeType(</a:t>
            </a:r>
            <a:r>
              <a:rPr lang="vi-VN" b="1" u="sng" dirty="0">
                <a:latin typeface="Manjari" panose="020B0604020202020204" charset="0"/>
                <a:cs typeface="Manjari" panose="020B0604020202020204" charset="0"/>
              </a:rPr>
              <a:t>InTypeId</a:t>
            </a:r>
            <a:r>
              <a:rPr lang="vi-VN" dirty="0">
                <a:latin typeface="Manjari" panose="020B0604020202020204" charset="0"/>
                <a:cs typeface="Manjari" panose="020B0604020202020204" charset="0"/>
              </a:rPr>
              <a:t>, NameInType, UserId, isActive).</a:t>
            </a:r>
          </a:p>
          <a:p>
            <a:pPr>
              <a:lnSpc>
                <a:spcPct val="150000"/>
              </a:lnSpc>
            </a:pPr>
            <a:r>
              <a:rPr lang="vi-VN" dirty="0">
                <a:latin typeface="Manjari" panose="020B0604020202020204" charset="0"/>
                <a:cs typeface="Manjari" panose="020B0604020202020204" charset="0"/>
              </a:rPr>
              <a:t>Income(</a:t>
            </a:r>
            <a:r>
              <a:rPr lang="vi-VN" b="1" u="sng" dirty="0">
                <a:latin typeface="Manjari" panose="020B0604020202020204" charset="0"/>
                <a:cs typeface="Manjari" panose="020B0604020202020204" charset="0"/>
              </a:rPr>
              <a:t>IncomeId</a:t>
            </a:r>
            <a:r>
              <a:rPr lang="vi-VN" dirty="0">
                <a:latin typeface="Manjari" panose="020B0604020202020204" charset="0"/>
                <a:cs typeface="Manjari" panose="020B0604020202020204" charset="0"/>
              </a:rPr>
              <a:t>, Indate, Money, Note, UserId, InTypeId).</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16"/>
                                        </p:tgtEl>
                                        <p:attrNameLst>
                                          <p:attrName>style.visibility</p:attrName>
                                        </p:attrNameLst>
                                      </p:cBhvr>
                                      <p:to>
                                        <p:strVal val="visible"/>
                                      </p:to>
                                    </p:set>
                                    <p:animEffect transition="in" filter="fade">
                                      <p:cBhvr>
                                        <p:cTn id="7" dur="1000"/>
                                        <p:tgtEl>
                                          <p:spTgt spid="2216"/>
                                        </p:tgtEl>
                                      </p:cBhvr>
                                    </p:animEffect>
                                  </p:childTnLst>
                                </p:cTn>
                              </p:par>
                              <p:par>
                                <p:cTn id="8" presetID="2" presetClass="entr" presetSubtype="4"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78" name="Google Shape;2278;p10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Diagram</a:t>
            </a:r>
            <a:endParaRPr dirty="0"/>
          </a:p>
        </p:txBody>
      </p:sp>
      <p:sp>
        <p:nvSpPr>
          <p:cNvPr id="2291" name="Google Shape;2291;p103"/>
          <p:cNvSpPr/>
          <p:nvPr/>
        </p:nvSpPr>
        <p:spPr>
          <a:xfrm rot="-7977666">
            <a:off x="7744920" y="316856"/>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F989A0E-FB29-78E3-B6D1-26D5DCF9E2D6}"/>
              </a:ext>
            </a:extLst>
          </p:cNvPr>
          <p:cNvPicPr>
            <a:picLocks noChangeAspect="1"/>
          </p:cNvPicPr>
          <p:nvPr/>
        </p:nvPicPr>
        <p:blipFill>
          <a:blip r:embed="rId3"/>
          <a:stretch>
            <a:fillRect/>
          </a:stretch>
        </p:blipFill>
        <p:spPr>
          <a:xfrm>
            <a:off x="2395047" y="1064525"/>
            <a:ext cx="4886034" cy="37196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Kết nối Oracle database</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05</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1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5"/>
        <p:cNvGrpSpPr/>
        <p:nvPr/>
      </p:nvGrpSpPr>
      <p:grpSpPr>
        <a:xfrm>
          <a:off x="0" y="0"/>
          <a:ext cx="0" cy="0"/>
          <a:chOff x="0" y="0"/>
          <a:chExt cx="0" cy="0"/>
        </a:xfrm>
      </p:grpSpPr>
      <p:sp>
        <p:nvSpPr>
          <p:cNvPr id="2315" name="Google Shape;2315;p10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Extentions và Packet</a:t>
            </a:r>
            <a:endParaRPr dirty="0"/>
          </a:p>
        </p:txBody>
      </p:sp>
      <p:sp>
        <p:nvSpPr>
          <p:cNvPr id="2328" name="Google Shape;2328;p104"/>
          <p:cNvSpPr/>
          <p:nvPr/>
        </p:nvSpPr>
        <p:spPr>
          <a:xfrm>
            <a:off x="7814864" y="100564"/>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A696CFD-D674-4B64-40A8-3573753390E7}"/>
              </a:ext>
            </a:extLst>
          </p:cNvPr>
          <p:cNvPicPr>
            <a:picLocks noChangeAspect="1"/>
          </p:cNvPicPr>
          <p:nvPr/>
        </p:nvPicPr>
        <p:blipFill>
          <a:blip r:embed="rId3"/>
          <a:stretch>
            <a:fillRect/>
          </a:stretch>
        </p:blipFill>
        <p:spPr>
          <a:xfrm>
            <a:off x="1267267" y="1064525"/>
            <a:ext cx="6801818" cy="955963"/>
          </a:xfrm>
          <a:prstGeom prst="rect">
            <a:avLst/>
          </a:prstGeom>
        </p:spPr>
      </p:pic>
      <p:pic>
        <p:nvPicPr>
          <p:cNvPr id="5" name="Picture 4">
            <a:extLst>
              <a:ext uri="{FF2B5EF4-FFF2-40B4-BE49-F238E27FC236}">
                <a16:creationId xmlns:a16="http://schemas.microsoft.com/office/drawing/2014/main" id="{FC6A0691-7411-8858-C597-9737D1F687D2}"/>
              </a:ext>
            </a:extLst>
          </p:cNvPr>
          <p:cNvPicPr>
            <a:picLocks noChangeAspect="1"/>
          </p:cNvPicPr>
          <p:nvPr/>
        </p:nvPicPr>
        <p:blipFill>
          <a:blip r:embed="rId4"/>
          <a:stretch>
            <a:fillRect/>
          </a:stretch>
        </p:blipFill>
        <p:spPr>
          <a:xfrm>
            <a:off x="1754852" y="1050876"/>
            <a:ext cx="6060012" cy="3728457"/>
          </a:xfrm>
          <a:prstGeom prst="rect">
            <a:avLst/>
          </a:prstGeom>
        </p:spPr>
      </p:pic>
      <p:pic>
        <p:nvPicPr>
          <p:cNvPr id="7" name="Picture 6">
            <a:extLst>
              <a:ext uri="{FF2B5EF4-FFF2-40B4-BE49-F238E27FC236}">
                <a16:creationId xmlns:a16="http://schemas.microsoft.com/office/drawing/2014/main" id="{1D8246F4-0F35-D97B-698A-C9B59148EEF6}"/>
              </a:ext>
            </a:extLst>
          </p:cNvPr>
          <p:cNvPicPr>
            <a:picLocks noChangeAspect="1"/>
          </p:cNvPicPr>
          <p:nvPr/>
        </p:nvPicPr>
        <p:blipFill>
          <a:blip r:embed="rId5"/>
          <a:stretch>
            <a:fillRect/>
          </a:stretch>
        </p:blipFill>
        <p:spPr>
          <a:xfrm>
            <a:off x="1789208" y="1064525"/>
            <a:ext cx="6086308" cy="36507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105"/>
          <p:cNvSpPr txBox="1">
            <a:spLocks noGrp="1"/>
          </p:cNvSpPr>
          <p:nvPr>
            <p:ph type="title"/>
          </p:nvPr>
        </p:nvSpPr>
        <p:spPr>
          <a:xfrm>
            <a:off x="659790" y="161993"/>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ADO.NET Entity Data Model</a:t>
            </a:r>
            <a:endParaRPr dirty="0"/>
          </a:p>
        </p:txBody>
      </p:sp>
      <p:sp>
        <p:nvSpPr>
          <p:cNvPr id="2336" name="Google Shape;2336;p105">
            <a:hlinkClick r:id="rId3" action="ppaction://hlinksldjump"/>
          </p:cNvPr>
          <p:cNvSpPr/>
          <p:nvPr/>
        </p:nvSpPr>
        <p:spPr>
          <a:xfrm>
            <a:off x="8137190" y="145206"/>
            <a:ext cx="946075" cy="456725"/>
          </a:xfrm>
          <a:custGeom>
            <a:avLst/>
            <a:gdLst/>
            <a:ahLst/>
            <a:cxnLst/>
            <a:rect l="l" t="t" r="r" b="b"/>
            <a:pathLst>
              <a:path w="37843" h="18269" extrusionOk="0">
                <a:moveTo>
                  <a:pt x="19727" y="1"/>
                </a:moveTo>
                <a:cubicBezTo>
                  <a:pt x="3709" y="1"/>
                  <a:pt x="0" y="18268"/>
                  <a:pt x="0" y="18268"/>
                </a:cubicBezTo>
                <a:lnTo>
                  <a:pt x="37843" y="18268"/>
                </a:lnTo>
                <a:cubicBezTo>
                  <a:pt x="37843" y="18268"/>
                  <a:pt x="35746" y="1"/>
                  <a:pt x="19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05">
            <a:hlinkClick r:id="rId3" action="ppaction://hlinksldjump"/>
          </p:cNvPr>
          <p:cNvSpPr/>
          <p:nvPr/>
        </p:nvSpPr>
        <p:spPr>
          <a:xfrm>
            <a:off x="8501165" y="106831"/>
            <a:ext cx="129225" cy="206350"/>
          </a:xfrm>
          <a:custGeom>
            <a:avLst/>
            <a:gdLst/>
            <a:ahLst/>
            <a:cxnLst/>
            <a:rect l="l" t="t" r="r" b="b"/>
            <a:pathLst>
              <a:path w="5169" h="8254" extrusionOk="0">
                <a:moveTo>
                  <a:pt x="1827" y="1"/>
                </a:moveTo>
                <a:cubicBezTo>
                  <a:pt x="1674" y="1"/>
                  <a:pt x="1261" y="370"/>
                  <a:pt x="153" y="2204"/>
                </a:cubicBezTo>
                <a:cubicBezTo>
                  <a:pt x="1" y="5669"/>
                  <a:pt x="3253" y="8253"/>
                  <a:pt x="3253" y="8253"/>
                </a:cubicBezTo>
                <a:lnTo>
                  <a:pt x="5168" y="4545"/>
                </a:lnTo>
                <a:lnTo>
                  <a:pt x="1794" y="1505"/>
                </a:lnTo>
                <a:lnTo>
                  <a:pt x="1916" y="168"/>
                </a:lnTo>
                <a:cubicBezTo>
                  <a:pt x="1916" y="168"/>
                  <a:pt x="1931"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05">
            <a:hlinkClick r:id="rId3" action="ppaction://hlinksldjump"/>
          </p:cNvPr>
          <p:cNvSpPr/>
          <p:nvPr/>
        </p:nvSpPr>
        <p:spPr>
          <a:xfrm>
            <a:off x="8630365" y="106831"/>
            <a:ext cx="134525" cy="206350"/>
          </a:xfrm>
          <a:custGeom>
            <a:avLst/>
            <a:gdLst/>
            <a:ahLst/>
            <a:cxnLst/>
            <a:rect l="l" t="t" r="r" b="b"/>
            <a:pathLst>
              <a:path w="5381" h="8254" extrusionOk="0">
                <a:moveTo>
                  <a:pt x="3562" y="1"/>
                </a:moveTo>
                <a:cubicBezTo>
                  <a:pt x="3455" y="1"/>
                  <a:pt x="3465" y="168"/>
                  <a:pt x="3465" y="168"/>
                </a:cubicBezTo>
                <a:lnTo>
                  <a:pt x="3587" y="1505"/>
                </a:lnTo>
                <a:lnTo>
                  <a:pt x="0" y="4545"/>
                </a:lnTo>
                <a:lnTo>
                  <a:pt x="2128" y="8253"/>
                </a:lnTo>
                <a:cubicBezTo>
                  <a:pt x="2128" y="8253"/>
                  <a:pt x="5380" y="5669"/>
                  <a:pt x="5228" y="2204"/>
                </a:cubicBezTo>
                <a:cubicBezTo>
                  <a:pt x="4138" y="370"/>
                  <a:pt x="3721"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5">
            <a:hlinkClick r:id="rId3" action="ppaction://hlinksldjump"/>
          </p:cNvPr>
          <p:cNvSpPr/>
          <p:nvPr/>
        </p:nvSpPr>
        <p:spPr>
          <a:xfrm>
            <a:off x="8621240" y="303256"/>
            <a:ext cx="19775" cy="19800"/>
          </a:xfrm>
          <a:custGeom>
            <a:avLst/>
            <a:gdLst/>
            <a:ahLst/>
            <a:cxnLst/>
            <a:rect l="l" t="t" r="r" b="b"/>
            <a:pathLst>
              <a:path w="791" h="792" extrusionOk="0">
                <a:moveTo>
                  <a:pt x="396" y="1"/>
                </a:moveTo>
                <a:cubicBezTo>
                  <a:pt x="183" y="1"/>
                  <a:pt x="0" y="183"/>
                  <a:pt x="0" y="396"/>
                </a:cubicBezTo>
                <a:cubicBezTo>
                  <a:pt x="0" y="609"/>
                  <a:pt x="183" y="791"/>
                  <a:pt x="396" y="791"/>
                </a:cubicBezTo>
                <a:cubicBezTo>
                  <a:pt x="608" y="791"/>
                  <a:pt x="791" y="609"/>
                  <a:pt x="791" y="396"/>
                </a:cubicBezTo>
                <a:cubicBezTo>
                  <a:pt x="791"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05">
            <a:hlinkClick r:id="rId3" action="ppaction://hlinksldjump"/>
          </p:cNvPr>
          <p:cNvSpPr/>
          <p:nvPr/>
        </p:nvSpPr>
        <p:spPr>
          <a:xfrm>
            <a:off x="8621240" y="465881"/>
            <a:ext cx="19775" cy="19775"/>
          </a:xfrm>
          <a:custGeom>
            <a:avLst/>
            <a:gdLst/>
            <a:ahLst/>
            <a:cxnLst/>
            <a:rect l="l" t="t" r="r" b="b"/>
            <a:pathLst>
              <a:path w="791" h="791" extrusionOk="0">
                <a:moveTo>
                  <a:pt x="396" y="1"/>
                </a:moveTo>
                <a:cubicBezTo>
                  <a:pt x="183" y="1"/>
                  <a:pt x="0" y="153"/>
                  <a:pt x="0" y="396"/>
                </a:cubicBezTo>
                <a:cubicBezTo>
                  <a:pt x="0" y="609"/>
                  <a:pt x="183" y="791"/>
                  <a:pt x="396" y="791"/>
                </a:cubicBezTo>
                <a:cubicBezTo>
                  <a:pt x="608" y="791"/>
                  <a:pt x="791" y="609"/>
                  <a:pt x="791" y="396"/>
                </a:cubicBezTo>
                <a:cubicBezTo>
                  <a:pt x="791" y="15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05">
            <a:hlinkClick r:id="rId4" action="ppaction://hlinksldjump"/>
          </p:cNvPr>
          <p:cNvSpPr/>
          <p:nvPr/>
        </p:nvSpPr>
        <p:spPr>
          <a:xfrm>
            <a:off x="6867949" y="4686729"/>
            <a:ext cx="946075" cy="456771"/>
          </a:xfrm>
          <a:custGeom>
            <a:avLst/>
            <a:gdLst/>
            <a:ahLst/>
            <a:cxnLst/>
            <a:rect l="l" t="t" r="r" b="b"/>
            <a:pathLst>
              <a:path w="37843" h="18269" extrusionOk="0">
                <a:moveTo>
                  <a:pt x="19758" y="1"/>
                </a:moveTo>
                <a:cubicBezTo>
                  <a:pt x="3739" y="1"/>
                  <a:pt x="0" y="18268"/>
                  <a:pt x="0" y="18268"/>
                </a:cubicBezTo>
                <a:lnTo>
                  <a:pt x="37843" y="18268"/>
                </a:lnTo>
                <a:cubicBezTo>
                  <a:pt x="37843" y="18268"/>
                  <a:pt x="35776" y="1"/>
                  <a:pt x="19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05">
            <a:hlinkClick r:id="rId4" action="ppaction://hlinksldjump"/>
          </p:cNvPr>
          <p:cNvSpPr/>
          <p:nvPr/>
        </p:nvSpPr>
        <p:spPr>
          <a:xfrm>
            <a:off x="6925701" y="4969419"/>
            <a:ext cx="845775" cy="15227"/>
          </a:xfrm>
          <a:custGeom>
            <a:avLst/>
            <a:gdLst/>
            <a:ahLst/>
            <a:cxnLst/>
            <a:rect l="l" t="t" r="r" b="b"/>
            <a:pathLst>
              <a:path w="33831" h="609" extrusionOk="0">
                <a:moveTo>
                  <a:pt x="304" y="1"/>
                </a:moveTo>
                <a:lnTo>
                  <a:pt x="0" y="609"/>
                </a:lnTo>
                <a:lnTo>
                  <a:pt x="33831" y="609"/>
                </a:lnTo>
                <a:lnTo>
                  <a:pt x="335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05">
            <a:hlinkClick r:id="rId4" action="ppaction://hlinksldjump"/>
          </p:cNvPr>
          <p:cNvSpPr/>
          <p:nvPr/>
        </p:nvSpPr>
        <p:spPr>
          <a:xfrm>
            <a:off x="6885424" y="5065950"/>
            <a:ext cx="917225" cy="15202"/>
          </a:xfrm>
          <a:custGeom>
            <a:avLst/>
            <a:gdLst/>
            <a:ahLst/>
            <a:cxnLst/>
            <a:rect l="l" t="t" r="r" b="b"/>
            <a:pathLst>
              <a:path w="36689" h="608" extrusionOk="0">
                <a:moveTo>
                  <a:pt x="244" y="0"/>
                </a:moveTo>
                <a:lnTo>
                  <a:pt x="0" y="608"/>
                </a:lnTo>
                <a:lnTo>
                  <a:pt x="36688" y="608"/>
                </a:lnTo>
                <a:lnTo>
                  <a:pt x="36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8716E72-FB82-B997-2AC5-770950478E18}"/>
              </a:ext>
            </a:extLst>
          </p:cNvPr>
          <p:cNvPicPr>
            <a:picLocks noChangeAspect="1"/>
          </p:cNvPicPr>
          <p:nvPr/>
        </p:nvPicPr>
        <p:blipFill>
          <a:blip r:embed="rId5"/>
          <a:stretch>
            <a:fillRect/>
          </a:stretch>
        </p:blipFill>
        <p:spPr>
          <a:xfrm>
            <a:off x="744233" y="1328281"/>
            <a:ext cx="7953394" cy="3217103"/>
          </a:xfrm>
          <a:prstGeom prst="rect">
            <a:avLst/>
          </a:prstGeom>
        </p:spPr>
      </p:pic>
      <p:pic>
        <p:nvPicPr>
          <p:cNvPr id="5" name="Picture 4">
            <a:extLst>
              <a:ext uri="{FF2B5EF4-FFF2-40B4-BE49-F238E27FC236}">
                <a16:creationId xmlns:a16="http://schemas.microsoft.com/office/drawing/2014/main" id="{1F1B1231-C04E-F44E-6A78-9435AD4945D9}"/>
              </a:ext>
            </a:extLst>
          </p:cNvPr>
          <p:cNvPicPr>
            <a:picLocks noChangeAspect="1"/>
          </p:cNvPicPr>
          <p:nvPr/>
        </p:nvPicPr>
        <p:blipFill>
          <a:blip r:embed="rId6"/>
          <a:stretch>
            <a:fillRect/>
          </a:stretch>
        </p:blipFill>
        <p:spPr>
          <a:xfrm>
            <a:off x="2811472" y="1141351"/>
            <a:ext cx="3630272" cy="3920280"/>
          </a:xfrm>
          <a:prstGeom prst="rect">
            <a:avLst/>
          </a:prstGeom>
        </p:spPr>
      </p:pic>
      <p:pic>
        <p:nvPicPr>
          <p:cNvPr id="7" name="Picture 6">
            <a:extLst>
              <a:ext uri="{FF2B5EF4-FFF2-40B4-BE49-F238E27FC236}">
                <a16:creationId xmlns:a16="http://schemas.microsoft.com/office/drawing/2014/main" id="{CF32DB6F-3761-59A2-5DBD-0F1587AC9D67}"/>
              </a:ext>
            </a:extLst>
          </p:cNvPr>
          <p:cNvPicPr>
            <a:picLocks noChangeAspect="1"/>
          </p:cNvPicPr>
          <p:nvPr/>
        </p:nvPicPr>
        <p:blipFill>
          <a:blip r:embed="rId7"/>
          <a:stretch>
            <a:fillRect/>
          </a:stretch>
        </p:blipFill>
        <p:spPr>
          <a:xfrm>
            <a:off x="2801871" y="841941"/>
            <a:ext cx="3838118" cy="4127478"/>
          </a:xfrm>
          <a:prstGeom prst="rect">
            <a:avLst/>
          </a:prstGeom>
        </p:spPr>
      </p:pic>
      <p:pic>
        <p:nvPicPr>
          <p:cNvPr id="9" name="Picture 8">
            <a:extLst>
              <a:ext uri="{FF2B5EF4-FFF2-40B4-BE49-F238E27FC236}">
                <a16:creationId xmlns:a16="http://schemas.microsoft.com/office/drawing/2014/main" id="{39D963F5-B5C5-6DA7-72E3-4E6743D1366D}"/>
              </a:ext>
            </a:extLst>
          </p:cNvPr>
          <p:cNvPicPr>
            <a:picLocks noChangeAspect="1"/>
          </p:cNvPicPr>
          <p:nvPr/>
        </p:nvPicPr>
        <p:blipFill>
          <a:blip r:embed="rId8"/>
          <a:stretch>
            <a:fillRect/>
          </a:stretch>
        </p:blipFill>
        <p:spPr>
          <a:xfrm>
            <a:off x="805844" y="637290"/>
            <a:ext cx="7633383" cy="4357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42"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ppt_x"/>
                                          </p:val>
                                        </p:tav>
                                      </p:tavLst>
                                    </p:anim>
                                    <p:anim calcmode="lin" valueType="num">
                                      <p:cBhvr additive="base">
                                        <p:cTn id="22" dur="500"/>
                                        <p:tgtEl>
                                          <p:spTgt spid="5"/>
                                        </p:tgtEl>
                                        <p:attrNameLst>
                                          <p:attrName>ppt_y</p:attrName>
                                        </p:attrNameLst>
                                      </p:cBhvr>
                                      <p:tavLst>
                                        <p:tav tm="0">
                                          <p:val>
                                            <p:strVal val="ppt_y"/>
                                          </p:val>
                                        </p:tav>
                                        <p:tav tm="100000">
                                          <p:val>
                                            <p:strVal val="1+ppt_h/2"/>
                                          </p:val>
                                        </p:tav>
                                      </p:tavLst>
                                    </p:anim>
                                    <p:set>
                                      <p:cBhvr>
                                        <p:cTn id="23" dur="1" fill="hold">
                                          <p:stCondLst>
                                            <p:cond delay="499"/>
                                          </p:stCondLst>
                                        </p:cTn>
                                        <p:tgtEl>
                                          <p:spTgt spid="5"/>
                                        </p:tgtEl>
                                        <p:attrNameLst>
                                          <p:attrName>style.visibility</p:attrName>
                                        </p:attrNameLst>
                                      </p:cBhvr>
                                      <p:to>
                                        <p:strVal val="hidden"/>
                                      </p:to>
                                    </p:se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xit" presetSubtype="32" fill="hold" nodeType="clickEffect">
                                  <p:stCondLst>
                                    <p:cond delay="0"/>
                                  </p:stCondLst>
                                  <p:childTnLst>
                                    <p:animEffect transition="out" filter="circle(out)">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sp>
        <p:nvSpPr>
          <p:cNvPr id="2946" name="Google Shape;2946;p143"/>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Chương trình demo</a:t>
            </a:r>
            <a:endParaRPr dirty="0"/>
          </a:p>
        </p:txBody>
      </p:sp>
      <p:sp>
        <p:nvSpPr>
          <p:cNvPr id="2947" name="Google Shape;2947;p143"/>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948" name="Google Shape;2948;p143"/>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7"/>
                                        </p:tgtEl>
                                        <p:attrNameLst>
                                          <p:attrName>style.visibility</p:attrName>
                                        </p:attrNameLst>
                                      </p:cBhvr>
                                      <p:to>
                                        <p:strVal val="visible"/>
                                      </p:to>
                                    </p:set>
                                    <p:animEffect transition="in" filter="fade">
                                      <p:cBhvr>
                                        <p:cTn id="7" dur="1000"/>
                                        <p:tgtEl>
                                          <p:spTgt spid="294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46"/>
                                        </p:tgtEl>
                                        <p:attrNameLst>
                                          <p:attrName>style.visibility</p:attrName>
                                        </p:attrNameLst>
                                      </p:cBhvr>
                                      <p:to>
                                        <p:strVal val="visible"/>
                                      </p:to>
                                    </p:set>
                                    <p:animEffect transition="in" filter="fade">
                                      <p:cBhvr>
                                        <p:cTn id="11" dur="1000"/>
                                        <p:tgtEl>
                                          <p:spTgt spid="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5"/>
        <p:cNvGrpSpPr/>
        <p:nvPr/>
      </p:nvGrpSpPr>
      <p:grpSpPr>
        <a:xfrm>
          <a:off x="0" y="0"/>
          <a:ext cx="0" cy="0"/>
          <a:chOff x="0" y="0"/>
          <a:chExt cx="0" cy="0"/>
        </a:xfrm>
      </p:grpSpPr>
      <p:sp>
        <p:nvSpPr>
          <p:cNvPr id="3276" name="Google Shape;3276;p156"/>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Thanks you very much!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6"/>
                                        </p:tgtEl>
                                        <p:attrNameLst>
                                          <p:attrName>style.visibility</p:attrName>
                                        </p:attrNameLst>
                                      </p:cBhvr>
                                      <p:to>
                                        <p:strVal val="visible"/>
                                      </p:to>
                                    </p:set>
                                    <p:animEffect transition="in" filter="fade">
                                      <p:cBhvr>
                                        <p:cTn id="7" dur="1000"/>
                                        <p:tgtEl>
                                          <p:spTgt spid="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9" name="Google Shape;2019;p8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Nội dung chính</a:t>
            </a:r>
            <a:endParaRPr dirty="0"/>
          </a:p>
        </p:txBody>
      </p:sp>
      <p:sp>
        <p:nvSpPr>
          <p:cNvPr id="2020" name="Google Shape;2020;p85">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solidFill>
                  <a:schemeClr val="hlink"/>
                </a:solidFill>
                <a:uFill>
                  <a:noFill/>
                </a:uFill>
              </a:rPr>
              <a:t>Mục đích</a:t>
            </a:r>
            <a:endParaRPr dirty="0"/>
          </a:p>
        </p:txBody>
      </p:sp>
      <p:sp>
        <p:nvSpPr>
          <p:cNvPr id="2021" name="Google Shape;2021;p85">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Mô hình ER</a:t>
            </a:r>
            <a:endParaRPr dirty="0"/>
          </a:p>
        </p:txBody>
      </p:sp>
      <p:sp>
        <p:nvSpPr>
          <p:cNvPr id="2022" name="Google Shape;2022;p85">
            <a:hlinkClick r:id="rId4" action="ppaction://hlinksldjump"/>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Mô tả bài toán</a:t>
            </a:r>
            <a:endParaRPr dirty="0"/>
          </a:p>
        </p:txBody>
      </p:sp>
      <p:sp>
        <p:nvSpPr>
          <p:cNvPr id="2023" name="Google Shape;2023;p85">
            <a:hlinkClick r:id="" action="ppaction://noaction"/>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solidFill>
                  <a:schemeClr val="hlink"/>
                </a:solidFill>
                <a:uFill>
                  <a:noFill/>
                </a:uFill>
              </a:rPr>
              <a:t>Mô hình quan hệ và diagram</a:t>
            </a:r>
            <a:endParaRPr dirty="0"/>
          </a:p>
        </p:txBody>
      </p:sp>
      <p:sp>
        <p:nvSpPr>
          <p:cNvPr id="2026" name="Google Shape;2026;p85">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2027" name="Google Shape;2027;p85">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03</a:t>
            </a:r>
            <a:endParaRPr/>
          </a:p>
        </p:txBody>
      </p:sp>
      <p:sp>
        <p:nvSpPr>
          <p:cNvPr id="2028" name="Google Shape;2028;p85">
            <a:hlinkClick r:id="rId4"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4" action="ppaction://hlinksldjump"/>
              </a:rPr>
              <a:t>02</a:t>
            </a:r>
            <a:endParaRPr/>
          </a:p>
        </p:txBody>
      </p:sp>
      <p:sp>
        <p:nvSpPr>
          <p:cNvPr id="2029" name="Google Shape;2029;p85">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solidFill>
                  <a:schemeClr val="accent1"/>
                </a:solidFill>
                <a:uFill>
                  <a:noFill/>
                </a:uFill>
                <a:hlinkClick r:id="" action="ppaction://noaction">
                  <a:extLst>
                    <a:ext uri="{A12FA001-AC4F-418D-AE19-62706E023703}">
                      <ahyp:hlinkClr xmlns:ahyp="http://schemas.microsoft.com/office/drawing/2018/hyperlinkcolor" val="tx"/>
                    </a:ext>
                  </a:extLst>
                </a:hlinkClick>
              </a:rPr>
              <a:t>04</a:t>
            </a:r>
            <a:endParaRPr>
              <a:solidFill>
                <a:schemeClr val="accent1"/>
              </a:solidFill>
            </a:endParaRPr>
          </a:p>
        </p:txBody>
      </p:sp>
      <p:sp>
        <p:nvSpPr>
          <p:cNvPr id="2031" name="Google Shape;2031;p85">
            <a:hlinkClick r:id="" action="ppaction://noaction"/>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uFill>
                  <a:noFill/>
                </a:uFill>
              </a:rPr>
              <a:t>Kết nối Oracle</a:t>
            </a:r>
            <a:endParaRPr dirty="0"/>
          </a:p>
        </p:txBody>
      </p:sp>
      <p:sp>
        <p:nvSpPr>
          <p:cNvPr id="2032" name="Google Shape;2032;p85">
            <a:hlinkClick r:id="rId5" action="ppaction://hlinksldjump"/>
          </p:cNvPr>
          <p:cNvSpPr txBox="1">
            <a:spLocks noGrp="1"/>
          </p:cNvSpPr>
          <p:nvPr>
            <p:ph type="subTitle" idx="18"/>
          </p:nvPr>
        </p:nvSpPr>
        <p:spPr>
          <a:xfrm>
            <a:off x="6428225" y="299228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vi-VN" dirty="0"/>
              <a:t>Chương trình demo</a:t>
            </a:r>
            <a:endParaRPr dirty="0"/>
          </a:p>
        </p:txBody>
      </p:sp>
      <p:sp>
        <p:nvSpPr>
          <p:cNvPr id="2034" name="Google Shape;2034;p85">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2035" name="Google Shape;2035;p85">
            <a:hlinkClick r:id="rId5" action="ppaction://hlinksldjump"/>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5" action="ppaction://hlinksldjump"/>
              </a:rPr>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6"/>
                                        </p:tgtEl>
                                        <p:attrNameLst>
                                          <p:attrName>style.visibility</p:attrName>
                                        </p:attrNameLst>
                                      </p:cBhvr>
                                      <p:to>
                                        <p:strVal val="visible"/>
                                      </p:to>
                                    </p:set>
                                    <p:animEffect transition="in" filter="fade">
                                      <p:cBhvr>
                                        <p:cTn id="7" dur="1000"/>
                                        <p:tgtEl>
                                          <p:spTgt spid="20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28"/>
                                        </p:tgtEl>
                                        <p:attrNameLst>
                                          <p:attrName>style.visibility</p:attrName>
                                        </p:attrNameLst>
                                      </p:cBhvr>
                                      <p:to>
                                        <p:strVal val="visible"/>
                                      </p:to>
                                    </p:set>
                                    <p:animEffect transition="in" filter="fade">
                                      <p:cBhvr>
                                        <p:cTn id="11" dur="1000"/>
                                        <p:tgtEl>
                                          <p:spTgt spid="202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27"/>
                                        </p:tgtEl>
                                        <p:attrNameLst>
                                          <p:attrName>style.visibility</p:attrName>
                                        </p:attrNameLst>
                                      </p:cBhvr>
                                      <p:to>
                                        <p:strVal val="visible"/>
                                      </p:to>
                                    </p:set>
                                    <p:animEffect transition="in" filter="fade">
                                      <p:cBhvr>
                                        <p:cTn id="15" dur="1000"/>
                                        <p:tgtEl>
                                          <p:spTgt spid="202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29"/>
                                        </p:tgtEl>
                                        <p:attrNameLst>
                                          <p:attrName>style.visibility</p:attrName>
                                        </p:attrNameLst>
                                      </p:cBhvr>
                                      <p:to>
                                        <p:strVal val="visible"/>
                                      </p:to>
                                    </p:set>
                                    <p:animEffect transition="in" filter="fade">
                                      <p:cBhvr>
                                        <p:cTn id="19" dur="1000"/>
                                        <p:tgtEl>
                                          <p:spTgt spid="202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34"/>
                                        </p:tgtEl>
                                        <p:attrNameLst>
                                          <p:attrName>style.visibility</p:attrName>
                                        </p:attrNameLst>
                                      </p:cBhvr>
                                      <p:to>
                                        <p:strVal val="visible"/>
                                      </p:to>
                                    </p:set>
                                    <p:animEffect transition="in" filter="fade">
                                      <p:cBhvr>
                                        <p:cTn id="23" dur="1000"/>
                                        <p:tgtEl>
                                          <p:spTgt spid="203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35"/>
                                        </p:tgtEl>
                                        <p:attrNameLst>
                                          <p:attrName>style.visibility</p:attrName>
                                        </p:attrNameLst>
                                      </p:cBhvr>
                                      <p:to>
                                        <p:strVal val="visible"/>
                                      </p:to>
                                    </p:set>
                                    <p:animEffect transition="in" filter="fade">
                                      <p:cBhvr>
                                        <p:cTn id="27" dur="1000"/>
                                        <p:tgtEl>
                                          <p:spTgt spid="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9"/>
        <p:cNvGrpSpPr/>
        <p:nvPr/>
      </p:nvGrpSpPr>
      <p:grpSpPr>
        <a:xfrm>
          <a:off x="0" y="0"/>
          <a:ext cx="0" cy="0"/>
          <a:chOff x="0" y="0"/>
          <a:chExt cx="0" cy="0"/>
        </a:xfrm>
      </p:grpSpPr>
      <p:sp>
        <p:nvSpPr>
          <p:cNvPr id="2090" name="Google Shape;2090;p9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Mục đích</a:t>
            </a:r>
            <a:r>
              <a:rPr lang="en" dirty="0">
                <a:solidFill>
                  <a:schemeClr val="accent2"/>
                </a:solidFill>
              </a:rPr>
              <a:t> </a:t>
            </a:r>
            <a:endParaRPr dirty="0">
              <a:solidFill>
                <a:schemeClr val="accent2"/>
              </a:solidFill>
            </a:endParaRPr>
          </a:p>
        </p:txBody>
      </p:sp>
      <p:sp>
        <p:nvSpPr>
          <p:cNvPr id="2091" name="Google Shape;2091;p9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092" name="Google Shape;2092;p9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1"/>
                                        </p:tgtEl>
                                        <p:attrNameLst>
                                          <p:attrName>style.visibility</p:attrName>
                                        </p:attrNameLst>
                                      </p:cBhvr>
                                      <p:to>
                                        <p:strVal val="visible"/>
                                      </p:to>
                                    </p:set>
                                    <p:animEffect transition="in" filter="fade">
                                      <p:cBhvr>
                                        <p:cTn id="7" dur="1000"/>
                                        <p:tgtEl>
                                          <p:spTgt spid="209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0"/>
                                        </p:tgtEl>
                                        <p:attrNameLst>
                                          <p:attrName>style.visibility</p:attrName>
                                        </p:attrNameLst>
                                      </p:cBhvr>
                                      <p:to>
                                        <p:strVal val="visible"/>
                                      </p:to>
                                    </p:set>
                                    <p:animEffect transition="in" filter="fade">
                                      <p:cBhvr>
                                        <p:cTn id="11" dur="1000"/>
                                        <p:tgtEl>
                                          <p:spTgt spid="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13363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Mục đích</a:t>
            </a:r>
            <a:endParaRPr dirty="0"/>
          </a:p>
        </p:txBody>
      </p:sp>
      <p:sp>
        <p:nvSpPr>
          <p:cNvPr id="2133" name="Google Shape;2133;p100"/>
          <p:cNvSpPr/>
          <p:nvPr/>
        </p:nvSpPr>
        <p:spPr>
          <a:xfrm>
            <a:off x="7471648" y="13646"/>
            <a:ext cx="1672352" cy="210175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00">
            <a:hlinkClick r:id="rId3" action="ppaction://hlinksldjump"/>
          </p:cNvPr>
          <p:cNvSpPr/>
          <p:nvPr/>
        </p:nvSpPr>
        <p:spPr>
          <a:xfrm>
            <a:off x="8068837" y="411773"/>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00">
            <a:hlinkClick r:id="rId3" action="ppaction://hlinksldjump"/>
          </p:cNvPr>
          <p:cNvSpPr/>
          <p:nvPr/>
        </p:nvSpPr>
        <p:spPr>
          <a:xfrm>
            <a:off x="8589577" y="431286"/>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00">
            <a:hlinkClick r:id="rId3" action="ppaction://hlinksldjump"/>
          </p:cNvPr>
          <p:cNvSpPr/>
          <p:nvPr/>
        </p:nvSpPr>
        <p:spPr>
          <a:xfrm>
            <a:off x="8551969" y="302711"/>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00">
            <a:hlinkClick r:id="rId3" action="ppaction://hlinksldjump"/>
          </p:cNvPr>
          <p:cNvSpPr/>
          <p:nvPr/>
        </p:nvSpPr>
        <p:spPr>
          <a:xfrm>
            <a:off x="7961648" y="303170"/>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00">
            <a:hlinkClick r:id="rId4" action="ppaction://hlinksldjump"/>
          </p:cNvPr>
          <p:cNvSpPr/>
          <p:nvPr/>
        </p:nvSpPr>
        <p:spPr>
          <a:xfrm>
            <a:off x="7961642" y="918793"/>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00">
            <a:hlinkClick r:id="rId4" action="ppaction://hlinksldjump"/>
          </p:cNvPr>
          <p:cNvSpPr/>
          <p:nvPr/>
        </p:nvSpPr>
        <p:spPr>
          <a:xfrm>
            <a:off x="8430750" y="918793"/>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00">
            <a:hlinkClick r:id="rId4" action="ppaction://hlinksldjump"/>
          </p:cNvPr>
          <p:cNvSpPr/>
          <p:nvPr/>
        </p:nvSpPr>
        <p:spPr>
          <a:xfrm>
            <a:off x="8250905" y="972968"/>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00">
            <a:hlinkClick r:id="rId5" action="ppaction://hlinksldjump"/>
          </p:cNvPr>
          <p:cNvSpPr/>
          <p:nvPr/>
        </p:nvSpPr>
        <p:spPr>
          <a:xfrm>
            <a:off x="8049878" y="1643005"/>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00">
            <a:hlinkClick r:id="rId5" action="ppaction://hlinksldjump"/>
          </p:cNvPr>
          <p:cNvSpPr/>
          <p:nvPr/>
        </p:nvSpPr>
        <p:spPr>
          <a:xfrm>
            <a:off x="8583573" y="1653015"/>
            <a:ext cx="58255"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00">
            <a:hlinkClick r:id="rId5" action="ppaction://hlinksldjump"/>
          </p:cNvPr>
          <p:cNvSpPr/>
          <p:nvPr/>
        </p:nvSpPr>
        <p:spPr>
          <a:xfrm>
            <a:off x="8611853" y="1631409"/>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00">
            <a:hlinkClick r:id="rId5" action="ppaction://hlinksldjump"/>
          </p:cNvPr>
          <p:cNvSpPr/>
          <p:nvPr/>
        </p:nvSpPr>
        <p:spPr>
          <a:xfrm>
            <a:off x="7999992" y="1619758"/>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83E9546-64CC-5780-F88D-AC2B8CE3088B}"/>
              </a:ext>
            </a:extLst>
          </p:cNvPr>
          <p:cNvSpPr txBox="1"/>
          <p:nvPr/>
        </p:nvSpPr>
        <p:spPr>
          <a:xfrm>
            <a:off x="952525" y="1084804"/>
            <a:ext cx="6542052" cy="2973891"/>
          </a:xfrm>
          <a:prstGeom prst="rect">
            <a:avLst/>
          </a:prstGeom>
          <a:noFill/>
        </p:spPr>
        <p:txBody>
          <a:bodyPr wrap="square" rtlCol="0">
            <a:spAutoFit/>
          </a:bodyPr>
          <a:lstStyle/>
          <a:p>
            <a:pPr marL="342900" indent="-342900">
              <a:lnSpc>
                <a:spcPct val="150000"/>
              </a:lnSpc>
              <a:buFont typeface="+mj-lt"/>
              <a:buAutoNum type="arabicPeriod"/>
            </a:pPr>
            <a:r>
              <a:rPr lang="vi-VN" dirty="0">
                <a:latin typeface="Manjari" panose="020B0604020202020204" charset="0"/>
                <a:cs typeface="Manjari" panose="020B0604020202020204" charset="0"/>
              </a:rPr>
              <a:t>Hiểu rõ hơn về tình hình tài chính cá nhân: Quản lý chi tiêu giúp chúng ta nắm bắt được tình hình tài chính cá nhân, từ đó đưa ra các quyết định một cách thông minh và có chủ đích.</a:t>
            </a:r>
          </a:p>
          <a:p>
            <a:pPr marL="342900" indent="-342900">
              <a:lnSpc>
                <a:spcPct val="150000"/>
              </a:lnSpc>
              <a:buFont typeface="+mj-lt"/>
              <a:buAutoNum type="arabicPeriod"/>
            </a:pPr>
            <a:r>
              <a:rPr lang="en-US" dirty="0" err="1">
                <a:latin typeface="Manjari" panose="020B0604020202020204" charset="0"/>
                <a:cs typeface="Manjari" panose="020B0604020202020204" charset="0"/>
              </a:rPr>
              <a:t>Kiểm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soát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giảm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thiểu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các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khoản</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cần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Việc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theo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dõi</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hàng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ngày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nhận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ra</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những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khoản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phí</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cần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từ</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đó</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có</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thể</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cắt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giảm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a:t>
            </a:r>
            <a:endParaRPr lang="vi-VN" dirty="0">
              <a:latin typeface="Manjari" panose="020B0604020202020204" charset="0"/>
              <a:cs typeface="Manjari" panose="020B0604020202020204" charset="0"/>
            </a:endParaRPr>
          </a:p>
          <a:p>
            <a:pPr marL="342900" indent="-342900">
              <a:lnSpc>
                <a:spcPct val="150000"/>
              </a:lnSpc>
              <a:buFont typeface="+mj-lt"/>
              <a:buAutoNum type="arabicPeriod"/>
            </a:pPr>
            <a:r>
              <a:rPr lang="en-US" dirty="0" err="1">
                <a:latin typeface="Manjari" panose="020B0604020202020204" charset="0"/>
                <a:cs typeface="Manjari" panose="020B0604020202020204" charset="0"/>
              </a:rPr>
              <a:t>Tạo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lập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duy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trì</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thói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quen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Việc</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quản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lý</a:t>
            </a:r>
            <a:r>
              <a:rPr lang="en-US" dirty="0">
                <a:latin typeface="Manjari" panose="020B0604020202020204" charset="0"/>
                <a:cs typeface="Manjari" panose="020B0604020202020204" charset="0"/>
              </a:rPr>
              <a:t> chi </a:t>
            </a:r>
            <a:r>
              <a:rPr lang="en-US" dirty="0" err="1">
                <a:latin typeface="Manjari" panose="020B0604020202020204" charset="0"/>
                <a:cs typeface="Manjari" panose="020B0604020202020204" charset="0"/>
              </a:rPr>
              <a:t>tiêu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không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chỉ</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tiền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mà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còn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giúp</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chúng</a:t>
            </a:r>
            <a:r>
              <a:rPr lang="en-US" dirty="0">
                <a:latin typeface="Manjari" panose="020B0604020202020204" charset="0"/>
                <a:cs typeface="Manjari" panose="020B0604020202020204" charset="0"/>
              </a:rPr>
              <a:t> ta </a:t>
            </a:r>
            <a:r>
              <a:rPr lang="en-US" dirty="0" err="1">
                <a:latin typeface="Manjari" panose="020B0604020202020204" charset="0"/>
                <a:cs typeface="Manjari" panose="020B0604020202020204" charset="0"/>
              </a:rPr>
              <a:t>xây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dựng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và</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duy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trì</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thói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quen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tiết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kiệm</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điều</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này</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rất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quan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trọng</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cho</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sự</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phát</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triển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tài</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chính</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bền</a:t>
            </a:r>
            <a:r>
              <a:rPr lang="en-US" dirty="0">
                <a:latin typeface="Manjari" panose="020B0604020202020204" charset="0"/>
                <a:cs typeface="Manjari" panose="020B0604020202020204" charset="0"/>
              </a:rPr>
              <a:t> </a:t>
            </a:r>
            <a:r>
              <a:rPr lang="en-US" dirty="0" err="1">
                <a:latin typeface="Manjari" panose="020B0604020202020204" charset="0"/>
                <a:cs typeface="Manjari" panose="020B0604020202020204" charset="0"/>
              </a:rPr>
              <a:t>vững</a:t>
            </a:r>
            <a:r>
              <a:rPr lang="en-US" dirty="0">
                <a:latin typeface="Manjari" panose="020B0604020202020204" charset="0"/>
                <a:cs typeface="Manjari" panose="020B0604020202020204" charset="0"/>
              </a:rPr>
              <a:t>.</a:t>
            </a:r>
          </a:p>
        </p:txBody>
      </p:sp>
    </p:spTree>
    <p:extLst>
      <p:ext uri="{BB962C8B-B14F-4D97-AF65-F5344CB8AC3E}">
        <p14:creationId xmlns:p14="http://schemas.microsoft.com/office/powerpoint/2010/main" val="5342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anim calcmode="lin" valueType="num">
                                      <p:cBhvr>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2">
                                            <p:txEl>
                                              <p:pRg st="1" end="1"/>
                                            </p:txEl>
                                          </p:spTgt>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down)">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tả bài toán</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275883"/>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tả</a:t>
            </a:r>
            <a:endParaRPr dirty="0"/>
          </a:p>
        </p:txBody>
      </p:sp>
      <p:grpSp>
        <p:nvGrpSpPr>
          <p:cNvPr id="2141" name="Google Shape;2141;p100"/>
          <p:cNvGrpSpPr/>
          <p:nvPr/>
        </p:nvGrpSpPr>
        <p:grpSpPr>
          <a:xfrm>
            <a:off x="-124757" y="2571750"/>
            <a:ext cx="2080021" cy="2838397"/>
            <a:chOff x="1506150" y="1501000"/>
            <a:chExt cx="2080021" cy="2838397"/>
          </a:xfrm>
        </p:grpSpPr>
        <p:grpSp>
          <p:nvGrpSpPr>
            <p:cNvPr id="2142" name="Google Shape;2142;p100"/>
            <p:cNvGrpSpPr/>
            <p:nvPr/>
          </p:nvGrpSpPr>
          <p:grpSpPr>
            <a:xfrm>
              <a:off x="1506150" y="1501000"/>
              <a:ext cx="2080021" cy="2838397"/>
              <a:chOff x="1034825" y="1460000"/>
              <a:chExt cx="2080021" cy="2838397"/>
            </a:xfrm>
          </p:grpSpPr>
          <p:sp>
            <p:nvSpPr>
              <p:cNvPr id="2143" name="Google Shape;2143;p100"/>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00"/>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00"/>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00"/>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00"/>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00"/>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00"/>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00"/>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00"/>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00"/>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00"/>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rgbClr val="C6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00"/>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00"/>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00"/>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00"/>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100"/>
            <p:cNvGrpSpPr/>
            <p:nvPr/>
          </p:nvGrpSpPr>
          <p:grpSpPr>
            <a:xfrm>
              <a:off x="2217863" y="2315592"/>
              <a:ext cx="681712" cy="149658"/>
              <a:chOff x="1749738" y="2298204"/>
              <a:chExt cx="681712" cy="149658"/>
            </a:xfrm>
          </p:grpSpPr>
          <p:sp>
            <p:nvSpPr>
              <p:cNvPr id="2159" name="Google Shape;2159;p100"/>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00"/>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00"/>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00"/>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AF370186-D9B4-CC1D-9A51-542849038A9F}"/>
              </a:ext>
            </a:extLst>
          </p:cNvPr>
          <p:cNvSpPr txBox="1"/>
          <p:nvPr/>
        </p:nvSpPr>
        <p:spPr>
          <a:xfrm>
            <a:off x="1546261" y="934015"/>
            <a:ext cx="7717500" cy="2973891"/>
          </a:xfrm>
          <a:prstGeom prst="rect">
            <a:avLst/>
          </a:prstGeom>
          <a:noFill/>
        </p:spPr>
        <p:txBody>
          <a:bodyPr wrap="square" rtlCol="0">
            <a:spAutoFit/>
          </a:bodyPr>
          <a:lstStyle/>
          <a:p>
            <a:pPr>
              <a:lnSpc>
                <a:spcPct val="150000"/>
              </a:lnSpc>
            </a:pPr>
            <a:r>
              <a:rPr lang="vi-VN" dirty="0">
                <a:latin typeface="Manjari" panose="020B0604020202020204" charset="0"/>
                <a:cs typeface="Manjari" panose="020B0604020202020204" charset="0"/>
              </a:rPr>
              <a:t>Hệ thống quản lý chi tiêu cá nhân được thiết kế để giúp người dùng ghi chép và theo dõi tất cả các giao dịch liên quan đến chi tiêu và thu nhập. Hệ thống này bao gồm các bảng dữ liệu như User, ExpensesType, Expenses, IncomeType và Income. Bảng User lưu thông tin của người dùng bao gồm họ và tên, giới tính, email và mật khẩu. Bảng ExpensesType và IncomeType xác định các loại chi tiêu và thu nhập mà người dùng có thể ghi nhận trong hệ thống. Bảng Expenses và Income được sử dụng để ghi lại thông tin về các giao dịch chi tiêu và thu nhập của người dùng. Mỗi loại thu nhập hoặc chi tiêu chỉ liên quan đến một giao dịch duy nhất nhưng có thể được sử dụng trong nhiều giao dịch khác nhau. Hệ thống này giúp người dùng theo dõi và kiểm soát tài chính cá nhân một cách hiệu quả.</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41"/>
                                        </p:tgtEl>
                                        <p:attrNameLst>
                                          <p:attrName>style.visibility</p:attrName>
                                        </p:attrNameLst>
                                      </p:cBhvr>
                                      <p:to>
                                        <p:strVal val="visible"/>
                                      </p:to>
                                    </p:set>
                                    <p:animEffect transition="in" filter="fade">
                                      <p:cBhvr>
                                        <p:cTn id="7" dur="1000"/>
                                        <p:tgtEl>
                                          <p:spTgt spid="2141"/>
                                        </p:tgtEl>
                                      </p:cBhvr>
                                    </p:animEffect>
                                  </p:childTnLst>
                                </p:cTn>
                              </p:par>
                              <p:par>
                                <p:cTn id="8" presetID="2" presetClass="entr" presetSubtype="4"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ER</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95" name="Google Shape;2195;p101"/>
          <p:cNvSpPr txBox="1">
            <a:spLocks noGrp="1"/>
          </p:cNvSpPr>
          <p:nvPr>
            <p:ph type="title"/>
          </p:nvPr>
        </p:nvSpPr>
        <p:spPr>
          <a:xfrm>
            <a:off x="713250" y="25604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 ER</a:t>
            </a:r>
            <a:endParaRPr dirty="0"/>
          </a:p>
        </p:txBody>
      </p:sp>
      <p:sp>
        <p:nvSpPr>
          <p:cNvPr id="2210" name="Google Shape;2210;p101"/>
          <p:cNvSpPr/>
          <p:nvPr/>
        </p:nvSpPr>
        <p:spPr>
          <a:xfrm rot="-297191">
            <a:off x="7853152" y="49860"/>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019D814-B9C6-70FC-A70E-A0ADD33B3737}"/>
              </a:ext>
            </a:extLst>
          </p:cNvPr>
          <p:cNvPicPr>
            <a:picLocks noChangeAspect="1"/>
          </p:cNvPicPr>
          <p:nvPr/>
        </p:nvPicPr>
        <p:blipFill>
          <a:blip r:embed="rId3"/>
          <a:stretch>
            <a:fillRect/>
          </a:stretch>
        </p:blipFill>
        <p:spPr>
          <a:xfrm>
            <a:off x="1757299" y="1053583"/>
            <a:ext cx="6242101" cy="36093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quan hệ và Diagram</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7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508</Words>
  <Application>Microsoft Office PowerPoint</Application>
  <PresentationFormat>On-screen Show (16:9)</PresentationFormat>
  <Paragraphs>51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Manjari</vt:lpstr>
      <vt:lpstr>Hammersmith One</vt:lpstr>
      <vt:lpstr>Arial</vt:lpstr>
      <vt:lpstr>Elegant Education Pack for Students XL by Slidesgo</vt:lpstr>
      <vt:lpstr>Quản lý chi tiêu cá nhân</vt:lpstr>
      <vt:lpstr>Nội dung chính</vt:lpstr>
      <vt:lpstr>Mục đích </vt:lpstr>
      <vt:lpstr>Mục đích</vt:lpstr>
      <vt:lpstr>Mô tả bài toán</vt:lpstr>
      <vt:lpstr>Mô tả</vt:lpstr>
      <vt:lpstr>Mô hình ER</vt:lpstr>
      <vt:lpstr>Mô hình ER</vt:lpstr>
      <vt:lpstr>Mô hình quan hệ và Diagram</vt:lpstr>
      <vt:lpstr>Mô hình quan hệ</vt:lpstr>
      <vt:lpstr>Diagram</vt:lpstr>
      <vt:lpstr>Kết nối Oracle database</vt:lpstr>
      <vt:lpstr>Extentions và Packet</vt:lpstr>
      <vt:lpstr>ADO.NET Entity Data Model</vt:lpstr>
      <vt:lpstr>Chương trình demo</vt:lpstr>
      <vt:lpstr>Thanks you very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chi tiêu cá nhân</dc:title>
  <dc:creator>Cong Hao</dc:creator>
  <cp:lastModifiedBy>Cong Hao</cp:lastModifiedBy>
  <cp:revision>9</cp:revision>
  <dcterms:modified xsi:type="dcterms:W3CDTF">2023-11-12T08:21:55Z</dcterms:modified>
</cp:coreProperties>
</file>