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561250" cx="10801350"/>
  <p:notesSz cx="6797675" cy="9928225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559140-1792-41DF-A05F-725318DD1B17}">
  <a:tblStyle styleId="{95559140-1792-41DF-A05F-725318DD1B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C93A67F-A125-4619-B935-43742D26EB8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41363" y="744538"/>
            <a:ext cx="53149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671"/>
            <a:ext cx="2946400" cy="4969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741363" y="744538"/>
            <a:ext cx="53149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1cfd56000_0_365:notes"/>
          <p:cNvSpPr txBox="1"/>
          <p:nvPr>
            <p:ph idx="1" type="body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7" name="Google Shape;367;g131cfd56000_0_365:notes"/>
          <p:cNvSpPr/>
          <p:nvPr>
            <p:ph idx="2" type="sldImg"/>
          </p:nvPr>
        </p:nvSpPr>
        <p:spPr>
          <a:xfrm>
            <a:off x="741363" y="744538"/>
            <a:ext cx="5315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1cfd56000_0_427:notes"/>
          <p:cNvSpPr txBox="1"/>
          <p:nvPr>
            <p:ph idx="1" type="body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7" name="Google Shape;407;g131cfd56000_0_427:notes"/>
          <p:cNvSpPr/>
          <p:nvPr>
            <p:ph idx="2" type="sldImg"/>
          </p:nvPr>
        </p:nvSpPr>
        <p:spPr>
          <a:xfrm>
            <a:off x="741363" y="744538"/>
            <a:ext cx="5315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741363" y="744538"/>
            <a:ext cx="53149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1cfd56000_0_64:notes"/>
          <p:cNvSpPr txBox="1"/>
          <p:nvPr>
            <p:ph idx="1" type="body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Google Shape;83;g131cfd56000_0_64:notes"/>
          <p:cNvSpPr/>
          <p:nvPr>
            <p:ph idx="2" type="sldImg"/>
          </p:nvPr>
        </p:nvSpPr>
        <p:spPr>
          <a:xfrm>
            <a:off x="741363" y="744538"/>
            <a:ext cx="5315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1cfd56000_0_113:notes"/>
          <p:cNvSpPr txBox="1"/>
          <p:nvPr>
            <p:ph idx="1" type="body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g131cfd56000_0_113:notes"/>
          <p:cNvSpPr/>
          <p:nvPr>
            <p:ph idx="2" type="sldImg"/>
          </p:nvPr>
        </p:nvSpPr>
        <p:spPr>
          <a:xfrm>
            <a:off x="741363" y="744538"/>
            <a:ext cx="5315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1cfd56000_0_184:notes"/>
          <p:cNvSpPr txBox="1"/>
          <p:nvPr>
            <p:ph idx="1" type="body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0" name="Google Shape;190;g131cfd56000_0_184:notes"/>
          <p:cNvSpPr/>
          <p:nvPr>
            <p:ph idx="2" type="sldImg"/>
          </p:nvPr>
        </p:nvSpPr>
        <p:spPr>
          <a:xfrm>
            <a:off x="741363" y="744538"/>
            <a:ext cx="5315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1cfd56000_0_8:notes"/>
          <p:cNvSpPr txBox="1"/>
          <p:nvPr>
            <p:ph idx="1" type="body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2" name="Google Shape;252;g131cfd56000_0_8:notes"/>
          <p:cNvSpPr/>
          <p:nvPr>
            <p:ph idx="2" type="sldImg"/>
          </p:nvPr>
        </p:nvSpPr>
        <p:spPr>
          <a:xfrm>
            <a:off x="741363" y="744538"/>
            <a:ext cx="5315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1cfd56000_0_273:notes"/>
          <p:cNvSpPr txBox="1"/>
          <p:nvPr>
            <p:ph idx="1" type="body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7" name="Google Shape;277;g131cfd56000_0_273:notes"/>
          <p:cNvSpPr/>
          <p:nvPr>
            <p:ph idx="2" type="sldImg"/>
          </p:nvPr>
        </p:nvSpPr>
        <p:spPr>
          <a:xfrm>
            <a:off x="741363" y="744538"/>
            <a:ext cx="5315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1cfd56000_0_288:notes"/>
          <p:cNvSpPr txBox="1"/>
          <p:nvPr>
            <p:ph idx="1" type="body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3" name="Google Shape;293;g131cfd56000_0_288:notes"/>
          <p:cNvSpPr/>
          <p:nvPr>
            <p:ph idx="2" type="sldImg"/>
          </p:nvPr>
        </p:nvSpPr>
        <p:spPr>
          <a:xfrm>
            <a:off x="741363" y="744538"/>
            <a:ext cx="5315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1cfd56000_0_327:notes"/>
          <p:cNvSpPr txBox="1"/>
          <p:nvPr>
            <p:ph idx="1" type="body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8" name="Google Shape;328;g131cfd56000_0_327:notes"/>
          <p:cNvSpPr/>
          <p:nvPr>
            <p:ph idx="2" type="sldImg"/>
          </p:nvPr>
        </p:nvSpPr>
        <p:spPr>
          <a:xfrm>
            <a:off x="741363" y="744538"/>
            <a:ext cx="5315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bg>
      <p:bgPr>
        <a:solidFill>
          <a:srgbClr val="EAF1DD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44463" y="684213"/>
            <a:ext cx="8280400" cy="36036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4073525" y="757238"/>
            <a:ext cx="369888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9925" y="1150938"/>
            <a:ext cx="126682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빈 화면">
  <p:cSld name="2_빈 화면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34081" y="529113"/>
            <a:ext cx="9885658" cy="525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5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5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5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5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5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75625" y="1239732"/>
            <a:ext cx="9736793" cy="5808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63550" lvl="0" marL="4572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8150" lvl="1" marL="9144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772025" y="7226300"/>
            <a:ext cx="12573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0;p1"/>
          <p:cNvGraphicFramePr/>
          <p:nvPr/>
        </p:nvGraphicFramePr>
        <p:xfrm>
          <a:off x="8545513" y="6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{95559140-1792-41DF-A05F-725318DD1B17}</a:tableStyleId>
              </a:tblPr>
              <a:tblGrid>
                <a:gridCol w="744725"/>
                <a:gridCol w="1439675"/>
              </a:tblGrid>
              <a:tr h="2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문서번호</a:t>
                      </a:r>
                      <a:endParaRPr sz="1400" u="none" cap="none" strike="noStrike"/>
                    </a:p>
                  </a:txBody>
                  <a:tcPr marT="46800" marB="46800" marR="54025" marL="540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54025" marL="540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54025" marL="540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54025" marL="540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페이지번호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54025" marL="540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54025" marL="540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oogle Shape;11;p1"/>
          <p:cNvGraphicFramePr/>
          <p:nvPr/>
        </p:nvGraphicFramePr>
        <p:xfrm>
          <a:off x="57150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{95559140-1792-41DF-A05F-725318DD1B17}</a:tableStyleId>
              </a:tblPr>
              <a:tblGrid>
                <a:gridCol w="947350"/>
                <a:gridCol w="4904150"/>
                <a:gridCol w="1546975"/>
                <a:gridCol w="737725"/>
                <a:gridCol w="1178100"/>
                <a:gridCol w="835225"/>
                <a:gridCol w="523250"/>
              </a:tblGrid>
              <a:tr h="2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400" u="none" cap="none" strike="noStrike"/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Admin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 명</a:t>
                      </a:r>
                      <a:endParaRPr sz="1400" u="none" cap="none" strike="noStrike"/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400" u="none" cap="none" strike="noStrike"/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</a:t>
                      </a:r>
                      <a:endParaRPr sz="1400" u="none" cap="none" strike="noStrike"/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</a:t>
                      </a:r>
                      <a:endParaRPr sz="1400" u="none" cap="none" strike="noStrike"/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2E2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페이지설명</a:t>
                      </a:r>
                      <a:endParaRPr sz="1400" u="none" cap="none" strike="noStrike"/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Admin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2022.01.11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54000" marL="54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Google Shape;12;p1"/>
          <p:cNvSpPr txBox="1"/>
          <p:nvPr/>
        </p:nvSpPr>
        <p:spPr>
          <a:xfrm>
            <a:off x="9221788" y="1116013"/>
            <a:ext cx="4794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57150" y="612775"/>
            <a:ext cx="8439150" cy="68405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545513" y="1404938"/>
            <a:ext cx="2184400" cy="60483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oogle Shape;29;p6"/>
          <p:cNvGraphicFramePr/>
          <p:nvPr/>
        </p:nvGraphicFramePr>
        <p:xfrm>
          <a:off x="8559800" y="1422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{95559140-1792-41DF-A05F-725318DD1B17}</a:tableStyleId>
              </a:tblPr>
              <a:tblGrid>
                <a:gridCol w="271475"/>
                <a:gridCol w="1887525"/>
              </a:tblGrid>
              <a:tr h="27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5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 hMerge="1"/>
              </a:tr>
              <a:tr h="377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30" name="Google Shape;30;p6"/>
          <p:cNvSpPr txBox="1"/>
          <p:nvPr/>
        </p:nvSpPr>
        <p:spPr>
          <a:xfrm>
            <a:off x="1031875" y="371475"/>
            <a:ext cx="32893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표지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9361488" y="673100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/>
          <p:nvPr/>
        </p:nvSpPr>
        <p:spPr>
          <a:xfrm>
            <a:off x="144091" y="7165007"/>
            <a:ext cx="5860579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1" lang="ko-KR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b="0" i="1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66149" y="1764407"/>
            <a:ext cx="8434238" cy="955675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화면 레이아웃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34;p6"/>
          <p:cNvGraphicFramePr/>
          <p:nvPr/>
        </p:nvGraphicFramePr>
        <p:xfrm>
          <a:off x="2376339" y="39288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{5C93A67F-A125-4619-B935-43742D26EB89}</a:tableStyleId>
              </a:tblPr>
              <a:tblGrid>
                <a:gridCol w="1247350"/>
                <a:gridCol w="2775375"/>
              </a:tblGrid>
              <a:tr h="29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Inflearn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액티비티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태스크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web</a:t>
                      </a:r>
                      <a:r>
                        <a:rPr lang="ko-KR" sz="1000"/>
                        <a:t> 화면설계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" name="Google Shape;35;p6"/>
          <p:cNvSpPr/>
          <p:nvPr/>
        </p:nvSpPr>
        <p:spPr>
          <a:xfrm>
            <a:off x="1031875" y="15825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Inflearn</a:t>
            </a:r>
            <a:endParaRPr sz="900"/>
          </a:p>
        </p:txBody>
      </p:sp>
      <p:sp>
        <p:nvSpPr>
          <p:cNvPr id="36" name="Google Shape;36;p6"/>
          <p:cNvSpPr/>
          <p:nvPr/>
        </p:nvSpPr>
        <p:spPr>
          <a:xfrm>
            <a:off x="1031875" y="38640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표지</a:t>
            </a:r>
            <a:endParaRPr sz="900"/>
          </a:p>
        </p:txBody>
      </p:sp>
      <p:sp>
        <p:nvSpPr>
          <p:cNvPr id="37" name="Google Shape;37;p6"/>
          <p:cNvSpPr/>
          <p:nvPr/>
        </p:nvSpPr>
        <p:spPr>
          <a:xfrm>
            <a:off x="5948250" y="386400"/>
            <a:ext cx="1447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표지</a:t>
            </a:r>
            <a:endParaRPr sz="900"/>
          </a:p>
        </p:txBody>
      </p:sp>
      <p:sp>
        <p:nvSpPr>
          <p:cNvPr id="38" name="Google Shape;38;p6"/>
          <p:cNvSpPr/>
          <p:nvPr/>
        </p:nvSpPr>
        <p:spPr>
          <a:xfrm>
            <a:off x="7513625" y="386400"/>
            <a:ext cx="6531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22.06.07</a:t>
            </a:r>
            <a:endParaRPr sz="900"/>
          </a:p>
        </p:txBody>
      </p:sp>
      <p:sp>
        <p:nvSpPr>
          <p:cNvPr id="39" name="Google Shape;39;p6"/>
          <p:cNvSpPr/>
          <p:nvPr/>
        </p:nvSpPr>
        <p:spPr>
          <a:xfrm>
            <a:off x="8234150" y="378950"/>
            <a:ext cx="11274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GB_K</a:t>
            </a:r>
            <a:endParaRPr sz="900"/>
          </a:p>
        </p:txBody>
      </p:sp>
      <p:sp>
        <p:nvSpPr>
          <p:cNvPr id="40" name="Google Shape;40;p6"/>
          <p:cNvSpPr/>
          <p:nvPr/>
        </p:nvSpPr>
        <p:spPr>
          <a:xfrm>
            <a:off x="9428975" y="378950"/>
            <a:ext cx="7407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김시훈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" name="Google Shape;369;p15"/>
          <p:cNvGraphicFramePr/>
          <p:nvPr/>
        </p:nvGraphicFramePr>
        <p:xfrm>
          <a:off x="8559800" y="1422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{95559140-1792-41DF-A05F-725318DD1B17}</a:tableStyleId>
              </a:tblPr>
              <a:tblGrid>
                <a:gridCol w="271475"/>
                <a:gridCol w="1887525"/>
              </a:tblGrid>
              <a:tr h="27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37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로고 클릭시 메인페이지로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제휴기업 로그인 페이지로 이동</a:t>
                      </a:r>
                      <a:endParaRPr sz="10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fastcampus 로그인 기능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4번으로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제휴기업이 아닌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fastcampus에서 가입한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아이디로 로그인하는 페이지</a:t>
                      </a:r>
                      <a:endParaRPr sz="10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이메일 형식 체크를 사용해서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이메일 형식에 맞지 않는다면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하단에 이메일 주소에 맞춰달라는 안내 문구 출력</a:t>
                      </a:r>
                      <a:endParaRPr sz="9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비밀번호 체크를 사용해서 8자리 이상 입력하지 않으면 하단에 안내문구 출력</a:t>
                      </a:r>
                      <a:endParaRPr sz="9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서버에 저장되어 있는 아이디와 비밀번호가 매치 된다면 로그인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틀리다면 로그인 정보가 일치하지 않는다는 팝업출력</a:t>
                      </a:r>
                      <a:endParaRPr sz="9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회원가입 페이지로 이동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15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인프런 &gt; 로그인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5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5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5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1" lang="ko-KR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b="0" i="1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5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표지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5"/>
          <p:cNvSpPr/>
          <p:nvPr/>
        </p:nvSpPr>
        <p:spPr>
          <a:xfrm>
            <a:off x="1031875" y="15825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fastcampus</a:t>
            </a:r>
            <a:endParaRPr sz="800"/>
          </a:p>
        </p:txBody>
      </p:sp>
      <p:sp>
        <p:nvSpPr>
          <p:cNvPr id="376" name="Google Shape;376;p15"/>
          <p:cNvSpPr/>
          <p:nvPr/>
        </p:nvSpPr>
        <p:spPr>
          <a:xfrm>
            <a:off x="1031875" y="38640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fastcampus&gt; 로그인</a:t>
            </a:r>
            <a:endParaRPr sz="900"/>
          </a:p>
        </p:txBody>
      </p:sp>
      <p:sp>
        <p:nvSpPr>
          <p:cNvPr id="377" name="Google Shape;377;p15"/>
          <p:cNvSpPr/>
          <p:nvPr/>
        </p:nvSpPr>
        <p:spPr>
          <a:xfrm>
            <a:off x="5948250" y="386400"/>
            <a:ext cx="1447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fastcampus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78" name="Google Shape;378;p15"/>
          <p:cNvSpPr/>
          <p:nvPr/>
        </p:nvSpPr>
        <p:spPr>
          <a:xfrm>
            <a:off x="7513625" y="386400"/>
            <a:ext cx="6531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22.06.07</a:t>
            </a:r>
            <a:endParaRPr sz="900"/>
          </a:p>
        </p:txBody>
      </p:sp>
      <p:sp>
        <p:nvSpPr>
          <p:cNvPr id="379" name="Google Shape;379;p15"/>
          <p:cNvSpPr/>
          <p:nvPr/>
        </p:nvSpPr>
        <p:spPr>
          <a:xfrm>
            <a:off x="8234150" y="378950"/>
            <a:ext cx="11274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GB_K</a:t>
            </a:r>
            <a:endParaRPr sz="900"/>
          </a:p>
        </p:txBody>
      </p:sp>
      <p:sp>
        <p:nvSpPr>
          <p:cNvPr id="380" name="Google Shape;380;p15"/>
          <p:cNvSpPr/>
          <p:nvPr/>
        </p:nvSpPr>
        <p:spPr>
          <a:xfrm>
            <a:off x="9428975" y="378950"/>
            <a:ext cx="7407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김시훈</a:t>
            </a:r>
            <a:endParaRPr sz="900"/>
          </a:p>
        </p:txBody>
      </p:sp>
      <p:sp>
        <p:nvSpPr>
          <p:cNvPr id="381" name="Google Shape;381;p15"/>
          <p:cNvSpPr/>
          <p:nvPr/>
        </p:nvSpPr>
        <p:spPr>
          <a:xfrm>
            <a:off x="144100" y="673100"/>
            <a:ext cx="8253600" cy="666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2" name="Google Shape;382;p15"/>
          <p:cNvSpPr/>
          <p:nvPr/>
        </p:nvSpPr>
        <p:spPr>
          <a:xfrm>
            <a:off x="71063" y="1485800"/>
            <a:ext cx="4160400" cy="558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455813" y="2311275"/>
            <a:ext cx="15738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로고</a:t>
            </a:r>
            <a:r>
              <a:rPr lang="ko-KR" sz="1000"/>
              <a:t>(</a:t>
            </a:r>
            <a:r>
              <a:rPr lang="ko-KR" sz="1000">
                <a:solidFill>
                  <a:schemeClr val="dk1"/>
                </a:solidFill>
              </a:rPr>
              <a:t>fastcampus)</a:t>
            </a:r>
            <a:endParaRPr sz="1000"/>
          </a:p>
        </p:txBody>
      </p:sp>
      <p:sp>
        <p:nvSpPr>
          <p:cNvPr id="384" name="Google Shape;384;p15"/>
          <p:cNvSpPr/>
          <p:nvPr/>
        </p:nvSpPr>
        <p:spPr>
          <a:xfrm>
            <a:off x="455813" y="2838550"/>
            <a:ext cx="2377200" cy="7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사이트 홍보 문구</a:t>
            </a:r>
            <a:endParaRPr/>
          </a:p>
        </p:txBody>
      </p:sp>
      <p:sp>
        <p:nvSpPr>
          <p:cNvPr id="385" name="Google Shape;385;p15"/>
          <p:cNvSpPr/>
          <p:nvPr/>
        </p:nvSpPr>
        <p:spPr>
          <a:xfrm>
            <a:off x="464813" y="4253875"/>
            <a:ext cx="33729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제휴기업 간편로그인</a:t>
            </a:r>
            <a:endParaRPr/>
          </a:p>
        </p:txBody>
      </p:sp>
      <p:sp>
        <p:nvSpPr>
          <p:cNvPr id="386" name="Google Shape;386;p15"/>
          <p:cNvSpPr/>
          <p:nvPr/>
        </p:nvSpPr>
        <p:spPr>
          <a:xfrm>
            <a:off x="464813" y="4929125"/>
            <a:ext cx="33729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이메일로 시작</a:t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253125" y="2138425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1 </a:t>
            </a:r>
            <a:r>
              <a:rPr lang="ko-KR"/>
              <a:t> </a:t>
            </a: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253125" y="412738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</a:t>
            </a: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253125" y="477598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3</a:t>
            </a:r>
            <a:r>
              <a:rPr lang="ko-KR"/>
              <a:t> </a:t>
            </a: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4310338" y="1485800"/>
            <a:ext cx="4160400" cy="558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4781238" y="2484125"/>
            <a:ext cx="15738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로고</a:t>
            </a:r>
            <a:r>
              <a:rPr lang="ko-KR" sz="1000"/>
              <a:t>(</a:t>
            </a:r>
            <a:r>
              <a:rPr lang="ko-KR" sz="1000">
                <a:solidFill>
                  <a:schemeClr val="dk1"/>
                </a:solidFill>
              </a:rPr>
              <a:t>fastcampus)</a:t>
            </a:r>
            <a:endParaRPr sz="1000"/>
          </a:p>
        </p:txBody>
      </p:sp>
      <p:sp>
        <p:nvSpPr>
          <p:cNvPr id="392" name="Google Shape;392;p15"/>
          <p:cNvSpPr/>
          <p:nvPr/>
        </p:nvSpPr>
        <p:spPr>
          <a:xfrm>
            <a:off x="4781238" y="3011400"/>
            <a:ext cx="2377200" cy="7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사이트 홍보 문구</a:t>
            </a: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4578550" y="2311275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1 </a:t>
            </a:r>
            <a:r>
              <a:rPr lang="ko-KR"/>
              <a:t> </a:t>
            </a:r>
            <a:endParaRPr/>
          </a:p>
        </p:txBody>
      </p:sp>
      <p:sp>
        <p:nvSpPr>
          <p:cNvPr id="394" name="Google Shape;394;p15"/>
          <p:cNvSpPr/>
          <p:nvPr/>
        </p:nvSpPr>
        <p:spPr>
          <a:xfrm>
            <a:off x="4808213" y="4253875"/>
            <a:ext cx="33729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이메일(아이디)입력</a:t>
            </a: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4808213" y="4929125"/>
            <a:ext cx="33729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비밀번호 입력</a:t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4596525" y="412738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5</a:t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>
            <a:off x="4596525" y="477598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6</a:t>
            </a:r>
            <a:r>
              <a:rPr lang="ko-KR"/>
              <a:t> </a:t>
            </a:r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4321075" y="138723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4</a:t>
            </a:r>
            <a:r>
              <a:rPr lang="ko-KR"/>
              <a:t> </a:t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4909774" y="5604375"/>
            <a:ext cx="31698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</a:t>
            </a:r>
            <a:endParaRPr/>
          </a:p>
        </p:txBody>
      </p:sp>
      <p:sp>
        <p:nvSpPr>
          <p:cNvPr id="400" name="Google Shape;400;p15"/>
          <p:cNvSpPr/>
          <p:nvPr/>
        </p:nvSpPr>
        <p:spPr>
          <a:xfrm>
            <a:off x="5377925" y="6433650"/>
            <a:ext cx="2233500" cy="1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회원가입</a:t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4915738" y="4726500"/>
            <a:ext cx="3169800" cy="1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2" name="Google Shape;402;p15"/>
          <p:cNvSpPr/>
          <p:nvPr/>
        </p:nvSpPr>
        <p:spPr>
          <a:xfrm>
            <a:off x="4915738" y="5412300"/>
            <a:ext cx="3169800" cy="1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3" name="Google Shape;403;p15"/>
          <p:cNvSpPr/>
          <p:nvPr/>
        </p:nvSpPr>
        <p:spPr>
          <a:xfrm>
            <a:off x="4596525" y="555088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7</a:t>
            </a:r>
            <a:endParaRPr/>
          </a:p>
        </p:txBody>
      </p:sp>
      <p:sp>
        <p:nvSpPr>
          <p:cNvPr id="404" name="Google Shape;404;p15"/>
          <p:cNvSpPr/>
          <p:nvPr/>
        </p:nvSpPr>
        <p:spPr>
          <a:xfrm>
            <a:off x="5145125" y="6279613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Google Shape;409;p16"/>
          <p:cNvGraphicFramePr/>
          <p:nvPr/>
        </p:nvGraphicFramePr>
        <p:xfrm>
          <a:off x="8559800" y="1422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{95559140-1792-41DF-A05F-725318DD1B17}</a:tableStyleId>
              </a:tblPr>
              <a:tblGrid>
                <a:gridCol w="279200"/>
                <a:gridCol w="1887525"/>
              </a:tblGrid>
              <a:tr h="391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53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로고 클릭시 메인페이지로 이동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이름 형식(띄어쓰기 X) 체크기능을 사용해서 형식에 맞지 않는다면 하단에 안내 문구 출력</a:t>
                      </a:r>
                      <a:endParaRPr sz="9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 형식(@.COM) 체크기능을 사용해서 형식에 맞지 않는다면 하단에 안내 문구 출력</a:t>
                      </a:r>
                      <a:endParaRPr sz="9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휴대폰 번호</a:t>
                      </a: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형식(11자리 숫자) 체크기능을 사용해서 형식에 맞지 않는다면 하단에 안내 문구 출력</a:t>
                      </a:r>
                      <a:endParaRPr sz="9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비밀번호 형식(8자리이상 숫자와 특수문자 포함) 체크기능을 사용해서 형식에 맞지 않는다면 하단에 안내 문구 출력</a:t>
                      </a:r>
                      <a:endParaRPr sz="9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비밀번호란에 입력한 값과 같지 않다면 하단에 안내 문구 출력</a:t>
                      </a:r>
                      <a:endParaRPr sz="9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서비스 이동동의 약관 안내 및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체크 박스</a:t>
                      </a:r>
                      <a:endParaRPr sz="9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입력한 개인정보를 각 형식체크에 맞게 입력하고 이동약관 체크박스에 동의하면 회원가입 버튼 클릭 가능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클릭시 회원가입 완료</a:t>
                      </a:r>
                      <a:endParaRPr sz="9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0" name="Google Shape;410;p16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인프런 &gt; 로그인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6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6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6"/>
          <p:cNvSpPr txBox="1"/>
          <p:nvPr/>
        </p:nvSpPr>
        <p:spPr>
          <a:xfrm>
            <a:off x="2537191" y="629375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1" lang="ko-KR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b="0" i="1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6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표지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6"/>
          <p:cNvSpPr/>
          <p:nvPr/>
        </p:nvSpPr>
        <p:spPr>
          <a:xfrm>
            <a:off x="1031875" y="15825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fastcampus</a:t>
            </a:r>
            <a:endParaRPr sz="800"/>
          </a:p>
        </p:txBody>
      </p:sp>
      <p:sp>
        <p:nvSpPr>
          <p:cNvPr id="416" name="Google Shape;416;p16"/>
          <p:cNvSpPr/>
          <p:nvPr/>
        </p:nvSpPr>
        <p:spPr>
          <a:xfrm>
            <a:off x="1031875" y="38640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fastcampus&gt; 회원가입</a:t>
            </a:r>
            <a:endParaRPr sz="900"/>
          </a:p>
        </p:txBody>
      </p:sp>
      <p:sp>
        <p:nvSpPr>
          <p:cNvPr id="417" name="Google Shape;417;p16"/>
          <p:cNvSpPr/>
          <p:nvPr/>
        </p:nvSpPr>
        <p:spPr>
          <a:xfrm>
            <a:off x="5948250" y="386400"/>
            <a:ext cx="1447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fastcampus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7513625" y="386400"/>
            <a:ext cx="6531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22.06.07</a:t>
            </a:r>
            <a:endParaRPr sz="900"/>
          </a:p>
        </p:txBody>
      </p:sp>
      <p:sp>
        <p:nvSpPr>
          <p:cNvPr id="419" name="Google Shape;419;p16"/>
          <p:cNvSpPr/>
          <p:nvPr/>
        </p:nvSpPr>
        <p:spPr>
          <a:xfrm>
            <a:off x="8234150" y="378950"/>
            <a:ext cx="11274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GB_K</a:t>
            </a:r>
            <a:endParaRPr sz="900"/>
          </a:p>
        </p:txBody>
      </p:sp>
      <p:sp>
        <p:nvSpPr>
          <p:cNvPr id="420" name="Google Shape;420;p16"/>
          <p:cNvSpPr/>
          <p:nvPr/>
        </p:nvSpPr>
        <p:spPr>
          <a:xfrm>
            <a:off x="9428975" y="378950"/>
            <a:ext cx="7407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김시훈</a:t>
            </a:r>
            <a:endParaRPr sz="900"/>
          </a:p>
        </p:txBody>
      </p:sp>
      <p:sp>
        <p:nvSpPr>
          <p:cNvPr id="421" name="Google Shape;421;p16"/>
          <p:cNvSpPr/>
          <p:nvPr/>
        </p:nvSpPr>
        <p:spPr>
          <a:xfrm>
            <a:off x="144100" y="673100"/>
            <a:ext cx="8253600" cy="666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2" name="Google Shape;422;p16"/>
          <p:cNvSpPr/>
          <p:nvPr/>
        </p:nvSpPr>
        <p:spPr>
          <a:xfrm>
            <a:off x="2464175" y="614550"/>
            <a:ext cx="4160400" cy="68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6"/>
          <p:cNvSpPr/>
          <p:nvPr/>
        </p:nvSpPr>
        <p:spPr>
          <a:xfrm>
            <a:off x="2848913" y="1127038"/>
            <a:ext cx="15738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로고</a:t>
            </a:r>
            <a:r>
              <a:rPr lang="ko-KR" sz="1000"/>
              <a:t>(</a:t>
            </a:r>
            <a:r>
              <a:rPr lang="ko-KR" sz="1000">
                <a:solidFill>
                  <a:schemeClr val="dk1"/>
                </a:solidFill>
              </a:rPr>
              <a:t>fastcampus)</a:t>
            </a:r>
            <a:endParaRPr sz="1000"/>
          </a:p>
        </p:txBody>
      </p:sp>
      <p:sp>
        <p:nvSpPr>
          <p:cNvPr id="424" name="Google Shape;424;p16"/>
          <p:cNvSpPr/>
          <p:nvPr/>
        </p:nvSpPr>
        <p:spPr>
          <a:xfrm>
            <a:off x="2848925" y="1654322"/>
            <a:ext cx="2377200" cy="6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사이트 홍보 문구</a:t>
            </a: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2837913" y="2523888"/>
            <a:ext cx="33729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이름</a:t>
            </a:r>
            <a:endParaRPr/>
          </a:p>
        </p:txBody>
      </p:sp>
      <p:sp>
        <p:nvSpPr>
          <p:cNvPr id="426" name="Google Shape;426;p16"/>
          <p:cNvSpPr/>
          <p:nvPr/>
        </p:nvSpPr>
        <p:spPr>
          <a:xfrm>
            <a:off x="2837913" y="3199138"/>
            <a:ext cx="33729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이메일</a:t>
            </a:r>
            <a:endParaRPr/>
          </a:p>
        </p:txBody>
      </p:sp>
      <p:sp>
        <p:nvSpPr>
          <p:cNvPr id="427" name="Google Shape;427;p16"/>
          <p:cNvSpPr/>
          <p:nvPr/>
        </p:nvSpPr>
        <p:spPr>
          <a:xfrm>
            <a:off x="2646225" y="95418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1 </a:t>
            </a:r>
            <a:r>
              <a:rPr lang="ko-KR"/>
              <a:t> </a:t>
            </a:r>
            <a:endParaRPr/>
          </a:p>
        </p:txBody>
      </p:sp>
      <p:sp>
        <p:nvSpPr>
          <p:cNvPr id="428" name="Google Shape;428;p16"/>
          <p:cNvSpPr/>
          <p:nvPr/>
        </p:nvSpPr>
        <p:spPr>
          <a:xfrm>
            <a:off x="2620275" y="2418350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</a:t>
            </a:r>
            <a:endParaRPr/>
          </a:p>
        </p:txBody>
      </p:sp>
      <p:sp>
        <p:nvSpPr>
          <p:cNvPr id="429" name="Google Shape;429;p16"/>
          <p:cNvSpPr/>
          <p:nvPr/>
        </p:nvSpPr>
        <p:spPr>
          <a:xfrm>
            <a:off x="2939463" y="2995763"/>
            <a:ext cx="3169800" cy="1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30" name="Google Shape;430;p16"/>
          <p:cNvSpPr/>
          <p:nvPr/>
        </p:nvSpPr>
        <p:spPr>
          <a:xfrm>
            <a:off x="2837913" y="3894163"/>
            <a:ext cx="33729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휴대폰 번호(숫자만)</a:t>
            </a:r>
            <a:endParaRPr/>
          </a:p>
        </p:txBody>
      </p:sp>
      <p:sp>
        <p:nvSpPr>
          <p:cNvPr id="431" name="Google Shape;431;p16"/>
          <p:cNvSpPr/>
          <p:nvPr/>
        </p:nvSpPr>
        <p:spPr>
          <a:xfrm>
            <a:off x="2939463" y="3690788"/>
            <a:ext cx="3169800" cy="1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32" name="Google Shape;432;p16"/>
          <p:cNvSpPr/>
          <p:nvPr/>
        </p:nvSpPr>
        <p:spPr>
          <a:xfrm>
            <a:off x="2837913" y="4589188"/>
            <a:ext cx="33729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비밀번호</a:t>
            </a:r>
            <a:endParaRPr/>
          </a:p>
        </p:txBody>
      </p:sp>
      <p:sp>
        <p:nvSpPr>
          <p:cNvPr id="433" name="Google Shape;433;p16"/>
          <p:cNvSpPr/>
          <p:nvPr/>
        </p:nvSpPr>
        <p:spPr>
          <a:xfrm>
            <a:off x="2939463" y="4385813"/>
            <a:ext cx="3169800" cy="1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34" name="Google Shape;434;p16"/>
          <p:cNvSpPr/>
          <p:nvPr/>
        </p:nvSpPr>
        <p:spPr>
          <a:xfrm>
            <a:off x="2846913" y="5284213"/>
            <a:ext cx="33729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비밀번호 확인</a:t>
            </a:r>
            <a:endParaRPr/>
          </a:p>
        </p:txBody>
      </p:sp>
      <p:sp>
        <p:nvSpPr>
          <p:cNvPr id="435" name="Google Shape;435;p16"/>
          <p:cNvSpPr/>
          <p:nvPr/>
        </p:nvSpPr>
        <p:spPr>
          <a:xfrm>
            <a:off x="2948463" y="5080838"/>
            <a:ext cx="3169800" cy="1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36" name="Google Shape;436;p16"/>
          <p:cNvSpPr/>
          <p:nvPr/>
        </p:nvSpPr>
        <p:spPr>
          <a:xfrm>
            <a:off x="3082375" y="6938249"/>
            <a:ext cx="27483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회원가입</a:t>
            </a:r>
            <a:endParaRPr/>
          </a:p>
        </p:txBody>
      </p:sp>
      <p:sp>
        <p:nvSpPr>
          <p:cNvPr id="437" name="Google Shape;437;p16"/>
          <p:cNvSpPr/>
          <p:nvPr/>
        </p:nvSpPr>
        <p:spPr>
          <a:xfrm>
            <a:off x="3082375" y="6174800"/>
            <a:ext cx="2748300" cy="6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서비스 이용 약관 동의 </a:t>
            </a:r>
            <a:endParaRPr/>
          </a:p>
        </p:txBody>
      </p:sp>
      <p:sp>
        <p:nvSpPr>
          <p:cNvPr id="438" name="Google Shape;438;p16"/>
          <p:cNvSpPr/>
          <p:nvPr/>
        </p:nvSpPr>
        <p:spPr>
          <a:xfrm>
            <a:off x="2948463" y="5766638"/>
            <a:ext cx="3169800" cy="1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39" name="Google Shape;439;p16"/>
          <p:cNvSpPr/>
          <p:nvPr/>
        </p:nvSpPr>
        <p:spPr>
          <a:xfrm>
            <a:off x="2848925" y="6058575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7</a:t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>
            <a:off x="2848925" y="6733925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8</a:t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>
            <a:off x="2620275" y="3180350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3</a:t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>
            <a:off x="2620275" y="3942350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4</a:t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>
            <a:off x="2620275" y="5313950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6</a:t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>
            <a:off x="2620275" y="4628150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Google Shape;45;p7"/>
          <p:cNvGraphicFramePr/>
          <p:nvPr/>
        </p:nvGraphicFramePr>
        <p:xfrm>
          <a:off x="8559800" y="1422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{95559140-1792-41DF-A05F-725318DD1B17}</a:tableStyleId>
              </a:tblPr>
              <a:tblGrid>
                <a:gridCol w="271475"/>
                <a:gridCol w="1887525"/>
              </a:tblGrid>
              <a:tr h="27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5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header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body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footer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 hMerge="1"/>
              </a:tr>
              <a:tr h="377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46" name="Google Shape;46;p7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인프런 &gt; 로그인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1" lang="ko-KR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b="0" i="1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표지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1031875" y="15825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Inflearn</a:t>
            </a:r>
            <a:endParaRPr sz="900"/>
          </a:p>
        </p:txBody>
      </p:sp>
      <p:sp>
        <p:nvSpPr>
          <p:cNvPr id="52" name="Google Shape;52;p7"/>
          <p:cNvSpPr/>
          <p:nvPr/>
        </p:nvSpPr>
        <p:spPr>
          <a:xfrm>
            <a:off x="1031875" y="38640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Inflearn &gt; 메인페이지</a:t>
            </a:r>
            <a:endParaRPr sz="900"/>
          </a:p>
        </p:txBody>
      </p:sp>
      <p:sp>
        <p:nvSpPr>
          <p:cNvPr id="53" name="Google Shape;53;p7"/>
          <p:cNvSpPr/>
          <p:nvPr/>
        </p:nvSpPr>
        <p:spPr>
          <a:xfrm>
            <a:off x="5948250" y="386400"/>
            <a:ext cx="1447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</a:t>
            </a:r>
            <a:r>
              <a:rPr lang="ko-KR" sz="900">
                <a:solidFill>
                  <a:schemeClr val="dk1"/>
                </a:solidFill>
              </a:rPr>
              <a:t>Inflearn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7513625" y="386400"/>
            <a:ext cx="6531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22.06.07</a:t>
            </a:r>
            <a:endParaRPr sz="900"/>
          </a:p>
        </p:txBody>
      </p:sp>
      <p:sp>
        <p:nvSpPr>
          <p:cNvPr id="55" name="Google Shape;55;p7"/>
          <p:cNvSpPr/>
          <p:nvPr/>
        </p:nvSpPr>
        <p:spPr>
          <a:xfrm>
            <a:off x="8234150" y="378950"/>
            <a:ext cx="11274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GB_K</a:t>
            </a:r>
            <a:endParaRPr sz="900"/>
          </a:p>
        </p:txBody>
      </p:sp>
      <p:sp>
        <p:nvSpPr>
          <p:cNvPr id="56" name="Google Shape;56;p7"/>
          <p:cNvSpPr/>
          <p:nvPr/>
        </p:nvSpPr>
        <p:spPr>
          <a:xfrm>
            <a:off x="9428975" y="378950"/>
            <a:ext cx="7407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김시훈</a:t>
            </a:r>
            <a:endParaRPr sz="900"/>
          </a:p>
        </p:txBody>
      </p:sp>
      <p:sp>
        <p:nvSpPr>
          <p:cNvPr id="57" name="Google Shape;57;p7"/>
          <p:cNvSpPr/>
          <p:nvPr/>
        </p:nvSpPr>
        <p:spPr>
          <a:xfrm>
            <a:off x="77000" y="614550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8" name="Google Shape;58;p7"/>
          <p:cNvSpPr/>
          <p:nvPr/>
        </p:nvSpPr>
        <p:spPr>
          <a:xfrm>
            <a:off x="144100" y="654000"/>
            <a:ext cx="1397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로고 ( Inflearn )</a:t>
            </a:r>
            <a:endParaRPr sz="1000"/>
          </a:p>
        </p:txBody>
      </p:sp>
      <p:sp>
        <p:nvSpPr>
          <p:cNvPr id="59" name="Google Shape;59;p7"/>
          <p:cNvSpPr/>
          <p:nvPr/>
        </p:nvSpPr>
        <p:spPr>
          <a:xfrm>
            <a:off x="1605225" y="654000"/>
            <a:ext cx="18948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메인 카테고리</a:t>
            </a:r>
            <a:endParaRPr sz="1000"/>
          </a:p>
        </p:txBody>
      </p:sp>
      <p:sp>
        <p:nvSpPr>
          <p:cNvPr id="60" name="Google Shape;60;p7"/>
          <p:cNvSpPr/>
          <p:nvPr/>
        </p:nvSpPr>
        <p:spPr>
          <a:xfrm>
            <a:off x="4473475" y="654000"/>
            <a:ext cx="13410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검색바</a:t>
            </a:r>
            <a:endParaRPr sz="1000"/>
          </a:p>
        </p:txBody>
      </p:sp>
      <p:sp>
        <p:nvSpPr>
          <p:cNvPr id="61" name="Google Shape;61;p7"/>
          <p:cNvSpPr/>
          <p:nvPr/>
        </p:nvSpPr>
        <p:spPr>
          <a:xfrm>
            <a:off x="6712075" y="654000"/>
            <a:ext cx="740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로그인</a:t>
            </a:r>
            <a:endParaRPr sz="1000"/>
          </a:p>
        </p:txBody>
      </p:sp>
      <p:sp>
        <p:nvSpPr>
          <p:cNvPr id="62" name="Google Shape;62;p7"/>
          <p:cNvSpPr/>
          <p:nvPr/>
        </p:nvSpPr>
        <p:spPr>
          <a:xfrm>
            <a:off x="7518875" y="654000"/>
            <a:ext cx="9354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회원가입</a:t>
            </a:r>
            <a:endParaRPr sz="1000"/>
          </a:p>
        </p:txBody>
      </p:sp>
      <p:sp>
        <p:nvSpPr>
          <p:cNvPr id="63" name="Google Shape;63;p7"/>
          <p:cNvSpPr/>
          <p:nvPr/>
        </p:nvSpPr>
        <p:spPr>
          <a:xfrm>
            <a:off x="5905275" y="654000"/>
            <a:ext cx="740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지원 모집</a:t>
            </a:r>
            <a:endParaRPr sz="1000"/>
          </a:p>
        </p:txBody>
      </p:sp>
      <p:sp>
        <p:nvSpPr>
          <p:cNvPr id="64" name="Google Shape;64;p7"/>
          <p:cNvSpPr/>
          <p:nvPr/>
        </p:nvSpPr>
        <p:spPr>
          <a:xfrm>
            <a:off x="77000" y="1203525"/>
            <a:ext cx="8419800" cy="11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</a:t>
            </a:r>
            <a:endParaRPr sz="1000"/>
          </a:p>
        </p:txBody>
      </p:sp>
      <p:sp>
        <p:nvSpPr>
          <p:cNvPr id="65" name="Google Shape;65;p7"/>
          <p:cNvSpPr/>
          <p:nvPr/>
        </p:nvSpPr>
        <p:spPr>
          <a:xfrm>
            <a:off x="77000" y="2366325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6" name="Google Shape;66;p7"/>
          <p:cNvSpPr/>
          <p:nvPr/>
        </p:nvSpPr>
        <p:spPr>
          <a:xfrm>
            <a:off x="144100" y="2405775"/>
            <a:ext cx="18150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 표시 스크롤</a:t>
            </a:r>
            <a:endParaRPr sz="1000"/>
          </a:p>
        </p:txBody>
      </p:sp>
      <p:sp>
        <p:nvSpPr>
          <p:cNvPr id="67" name="Google Shape;67;p7"/>
          <p:cNvSpPr/>
          <p:nvPr/>
        </p:nvSpPr>
        <p:spPr>
          <a:xfrm>
            <a:off x="2020100" y="2405775"/>
            <a:ext cx="64341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 카테고리</a:t>
            </a:r>
            <a:endParaRPr sz="1000"/>
          </a:p>
        </p:txBody>
      </p:sp>
      <p:sp>
        <p:nvSpPr>
          <p:cNvPr id="68" name="Google Shape;68;p7"/>
          <p:cNvSpPr/>
          <p:nvPr/>
        </p:nvSpPr>
        <p:spPr>
          <a:xfrm>
            <a:off x="77000" y="3328300"/>
            <a:ext cx="8419800" cy="12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9" name="Google Shape;69;p7"/>
          <p:cNvSpPr/>
          <p:nvPr/>
        </p:nvSpPr>
        <p:spPr>
          <a:xfrm>
            <a:off x="1293200" y="3481175"/>
            <a:ext cx="59874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강의 검색바</a:t>
            </a:r>
            <a:endParaRPr sz="1000"/>
          </a:p>
        </p:txBody>
      </p:sp>
      <p:sp>
        <p:nvSpPr>
          <p:cNvPr id="70" name="Google Shape;70;p7"/>
          <p:cNvSpPr/>
          <p:nvPr/>
        </p:nvSpPr>
        <p:spPr>
          <a:xfrm>
            <a:off x="1293200" y="4051300"/>
            <a:ext cx="59874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인기 강의 검색 태그</a:t>
            </a:r>
            <a:endParaRPr sz="1000"/>
          </a:p>
        </p:txBody>
      </p:sp>
      <p:sp>
        <p:nvSpPr>
          <p:cNvPr id="71" name="Google Shape;71;p7"/>
          <p:cNvSpPr/>
          <p:nvPr/>
        </p:nvSpPr>
        <p:spPr>
          <a:xfrm>
            <a:off x="77000" y="6936775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사이트 하단 배너</a:t>
            </a:r>
            <a:endParaRPr sz="1000"/>
          </a:p>
        </p:txBody>
      </p:sp>
      <p:sp>
        <p:nvSpPr>
          <p:cNvPr id="72" name="Google Shape;72;p7"/>
          <p:cNvSpPr/>
          <p:nvPr/>
        </p:nvSpPr>
        <p:spPr>
          <a:xfrm>
            <a:off x="77000" y="4746000"/>
            <a:ext cx="8419800" cy="20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3" name="Google Shape;73;p7"/>
          <p:cNvSpPr/>
          <p:nvPr/>
        </p:nvSpPr>
        <p:spPr>
          <a:xfrm>
            <a:off x="144100" y="4807150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입문 강의 홍보</a:t>
            </a:r>
            <a:endParaRPr sz="1000"/>
          </a:p>
        </p:txBody>
      </p:sp>
      <p:sp>
        <p:nvSpPr>
          <p:cNvPr id="74" name="Google Shape;74;p7"/>
          <p:cNvSpPr/>
          <p:nvPr/>
        </p:nvSpPr>
        <p:spPr>
          <a:xfrm>
            <a:off x="144100" y="5466138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인기</a:t>
            </a:r>
            <a:r>
              <a:rPr lang="ko-KR" sz="1000"/>
              <a:t> 강의 홍보</a:t>
            </a:r>
            <a:endParaRPr sz="1000"/>
          </a:p>
        </p:txBody>
      </p:sp>
      <p:sp>
        <p:nvSpPr>
          <p:cNvPr id="75" name="Google Shape;75;p7"/>
          <p:cNvSpPr/>
          <p:nvPr/>
        </p:nvSpPr>
        <p:spPr>
          <a:xfrm>
            <a:off x="144100" y="6125150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관련 문서 및 블로그 칼럼 홍보</a:t>
            </a:r>
            <a:endParaRPr sz="1000"/>
          </a:p>
        </p:txBody>
      </p:sp>
      <p:sp>
        <p:nvSpPr>
          <p:cNvPr id="76" name="Google Shape;76;p7"/>
          <p:cNvSpPr/>
          <p:nvPr/>
        </p:nvSpPr>
        <p:spPr>
          <a:xfrm>
            <a:off x="3610025" y="61143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1 </a:t>
            </a:r>
            <a:r>
              <a:rPr lang="ko-KR"/>
              <a:t> </a:t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144100" y="142238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</a:t>
            </a:r>
            <a:r>
              <a:rPr b="1" lang="ko-KR" sz="1000"/>
              <a:t> </a:t>
            </a:r>
            <a:r>
              <a:rPr lang="ko-KR"/>
              <a:t> </a:t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144100" y="348083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 </a:t>
            </a:r>
            <a:r>
              <a:rPr lang="ko-KR"/>
              <a:t> </a:t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144100" y="560503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 </a:t>
            </a:r>
            <a:r>
              <a:rPr lang="ko-KR"/>
              <a:t> </a:t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144100" y="7047763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8"/>
          <p:cNvGraphicFramePr/>
          <p:nvPr/>
        </p:nvGraphicFramePr>
        <p:xfrm>
          <a:off x="8559800" y="1422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{95559140-1792-41DF-A05F-725318DD1B17}</a:tableStyleId>
              </a:tblPr>
              <a:tblGrid>
                <a:gridCol w="271475"/>
                <a:gridCol w="1887525"/>
              </a:tblGrid>
              <a:tr h="27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5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사이트 로고 이미지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-"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클릭시 메인페이지로 이동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메인페이지 메인 카테고리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-"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각 카테고리 클릭시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드롭다운 형식으로 하위 메뉴표시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-"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각 메뉴 클릭시 상품 페이지로 이동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검색바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클릭시 </a:t>
                      </a: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강사 지원 모집 페이지로 이동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클릭시 로그인 페이지가 팝업창으로 열림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클릭시 회원가입 페이지로 이동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광고가 순서대로 자동 재생됨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각 재생중인 광고 일시정지 기능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- 좌우 화살표를 눌러 7번에 표시되는 광고를 볼 수 있음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9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7에 표시된 광고 이름표시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10</a:t>
                      </a:r>
                      <a:endParaRPr b="0" i="0"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홍보 컨텐츠 바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8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인프런 &gt; 로그인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1" lang="ko-KR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b="0" i="1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표지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1031875" y="15825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Inflearn</a:t>
            </a:r>
            <a:endParaRPr sz="900"/>
          </a:p>
        </p:txBody>
      </p:sp>
      <p:sp>
        <p:nvSpPr>
          <p:cNvPr id="92" name="Google Shape;92;p8"/>
          <p:cNvSpPr/>
          <p:nvPr/>
        </p:nvSpPr>
        <p:spPr>
          <a:xfrm>
            <a:off x="1031875" y="38640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Inflearn &gt; 메인페이지</a:t>
            </a:r>
            <a:endParaRPr sz="900"/>
          </a:p>
        </p:txBody>
      </p:sp>
      <p:sp>
        <p:nvSpPr>
          <p:cNvPr id="93" name="Google Shape;93;p8"/>
          <p:cNvSpPr/>
          <p:nvPr/>
        </p:nvSpPr>
        <p:spPr>
          <a:xfrm>
            <a:off x="5948250" y="386400"/>
            <a:ext cx="1447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Inflearn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7513625" y="386400"/>
            <a:ext cx="6531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22.06.07</a:t>
            </a:r>
            <a:endParaRPr sz="900"/>
          </a:p>
        </p:txBody>
      </p:sp>
      <p:sp>
        <p:nvSpPr>
          <p:cNvPr id="95" name="Google Shape;95;p8"/>
          <p:cNvSpPr/>
          <p:nvPr/>
        </p:nvSpPr>
        <p:spPr>
          <a:xfrm>
            <a:off x="8234150" y="378950"/>
            <a:ext cx="11274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GB_K</a:t>
            </a:r>
            <a:endParaRPr sz="900"/>
          </a:p>
        </p:txBody>
      </p:sp>
      <p:sp>
        <p:nvSpPr>
          <p:cNvPr id="96" name="Google Shape;96;p8"/>
          <p:cNvSpPr/>
          <p:nvPr/>
        </p:nvSpPr>
        <p:spPr>
          <a:xfrm>
            <a:off x="9428975" y="378950"/>
            <a:ext cx="7407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김시훈</a:t>
            </a:r>
            <a:endParaRPr sz="900"/>
          </a:p>
        </p:txBody>
      </p:sp>
      <p:sp>
        <p:nvSpPr>
          <p:cNvPr id="97" name="Google Shape;97;p8"/>
          <p:cNvSpPr/>
          <p:nvPr/>
        </p:nvSpPr>
        <p:spPr>
          <a:xfrm>
            <a:off x="77000" y="614550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8" name="Google Shape;98;p8"/>
          <p:cNvSpPr/>
          <p:nvPr/>
        </p:nvSpPr>
        <p:spPr>
          <a:xfrm>
            <a:off x="144100" y="654000"/>
            <a:ext cx="1397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로고 ( Inflearn )</a:t>
            </a:r>
            <a:endParaRPr sz="1000"/>
          </a:p>
        </p:txBody>
      </p:sp>
      <p:sp>
        <p:nvSpPr>
          <p:cNvPr id="99" name="Google Shape;99;p8"/>
          <p:cNvSpPr/>
          <p:nvPr/>
        </p:nvSpPr>
        <p:spPr>
          <a:xfrm>
            <a:off x="1605225" y="654000"/>
            <a:ext cx="18948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메인 카테고리</a:t>
            </a:r>
            <a:endParaRPr sz="1000"/>
          </a:p>
        </p:txBody>
      </p:sp>
      <p:sp>
        <p:nvSpPr>
          <p:cNvPr id="100" name="Google Shape;100;p8"/>
          <p:cNvSpPr/>
          <p:nvPr/>
        </p:nvSpPr>
        <p:spPr>
          <a:xfrm>
            <a:off x="4473475" y="654000"/>
            <a:ext cx="13410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검색바</a:t>
            </a:r>
            <a:endParaRPr sz="1000"/>
          </a:p>
        </p:txBody>
      </p:sp>
      <p:sp>
        <p:nvSpPr>
          <p:cNvPr id="101" name="Google Shape;101;p8"/>
          <p:cNvSpPr/>
          <p:nvPr/>
        </p:nvSpPr>
        <p:spPr>
          <a:xfrm>
            <a:off x="6712075" y="654000"/>
            <a:ext cx="740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로그인</a:t>
            </a:r>
            <a:endParaRPr sz="1000"/>
          </a:p>
        </p:txBody>
      </p:sp>
      <p:sp>
        <p:nvSpPr>
          <p:cNvPr id="102" name="Google Shape;102;p8"/>
          <p:cNvSpPr/>
          <p:nvPr/>
        </p:nvSpPr>
        <p:spPr>
          <a:xfrm>
            <a:off x="7518875" y="654000"/>
            <a:ext cx="9354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회원가입</a:t>
            </a:r>
            <a:endParaRPr sz="1000"/>
          </a:p>
        </p:txBody>
      </p:sp>
      <p:sp>
        <p:nvSpPr>
          <p:cNvPr id="103" name="Google Shape;103;p8"/>
          <p:cNvSpPr/>
          <p:nvPr/>
        </p:nvSpPr>
        <p:spPr>
          <a:xfrm>
            <a:off x="5905275" y="654000"/>
            <a:ext cx="740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지원 모집</a:t>
            </a:r>
            <a:endParaRPr sz="1000"/>
          </a:p>
        </p:txBody>
      </p:sp>
      <p:sp>
        <p:nvSpPr>
          <p:cNvPr id="104" name="Google Shape;104;p8"/>
          <p:cNvSpPr/>
          <p:nvPr/>
        </p:nvSpPr>
        <p:spPr>
          <a:xfrm>
            <a:off x="77000" y="1203525"/>
            <a:ext cx="8419800" cy="11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</a:t>
            </a:r>
            <a:endParaRPr sz="1000"/>
          </a:p>
        </p:txBody>
      </p:sp>
      <p:sp>
        <p:nvSpPr>
          <p:cNvPr id="105" name="Google Shape;105;p8"/>
          <p:cNvSpPr/>
          <p:nvPr/>
        </p:nvSpPr>
        <p:spPr>
          <a:xfrm>
            <a:off x="77000" y="2366325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6" name="Google Shape;106;p8"/>
          <p:cNvSpPr/>
          <p:nvPr/>
        </p:nvSpPr>
        <p:spPr>
          <a:xfrm>
            <a:off x="144100" y="2405775"/>
            <a:ext cx="18150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 표시 스크롤</a:t>
            </a:r>
            <a:endParaRPr sz="1000"/>
          </a:p>
        </p:txBody>
      </p:sp>
      <p:sp>
        <p:nvSpPr>
          <p:cNvPr id="107" name="Google Shape;107;p8"/>
          <p:cNvSpPr/>
          <p:nvPr/>
        </p:nvSpPr>
        <p:spPr>
          <a:xfrm>
            <a:off x="2020100" y="2405775"/>
            <a:ext cx="64341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 카테고리</a:t>
            </a:r>
            <a:endParaRPr sz="1000"/>
          </a:p>
        </p:txBody>
      </p:sp>
      <p:sp>
        <p:nvSpPr>
          <p:cNvPr id="108" name="Google Shape;108;p8"/>
          <p:cNvSpPr/>
          <p:nvPr/>
        </p:nvSpPr>
        <p:spPr>
          <a:xfrm>
            <a:off x="77000" y="3328300"/>
            <a:ext cx="8419800" cy="12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9" name="Google Shape;109;p8"/>
          <p:cNvSpPr/>
          <p:nvPr/>
        </p:nvSpPr>
        <p:spPr>
          <a:xfrm>
            <a:off x="1293200" y="3481175"/>
            <a:ext cx="59874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강의 검색바</a:t>
            </a:r>
            <a:endParaRPr sz="1000"/>
          </a:p>
        </p:txBody>
      </p:sp>
      <p:sp>
        <p:nvSpPr>
          <p:cNvPr id="110" name="Google Shape;110;p8"/>
          <p:cNvSpPr/>
          <p:nvPr/>
        </p:nvSpPr>
        <p:spPr>
          <a:xfrm>
            <a:off x="1293200" y="4051300"/>
            <a:ext cx="59874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인기 강의 검색 태그</a:t>
            </a:r>
            <a:endParaRPr sz="1000"/>
          </a:p>
        </p:txBody>
      </p:sp>
      <p:sp>
        <p:nvSpPr>
          <p:cNvPr id="111" name="Google Shape;111;p8"/>
          <p:cNvSpPr/>
          <p:nvPr/>
        </p:nvSpPr>
        <p:spPr>
          <a:xfrm>
            <a:off x="77000" y="6936775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사이트 하단 배너</a:t>
            </a:r>
            <a:endParaRPr sz="1000"/>
          </a:p>
        </p:txBody>
      </p:sp>
      <p:sp>
        <p:nvSpPr>
          <p:cNvPr id="112" name="Google Shape;112;p8"/>
          <p:cNvSpPr/>
          <p:nvPr/>
        </p:nvSpPr>
        <p:spPr>
          <a:xfrm>
            <a:off x="77000" y="4746000"/>
            <a:ext cx="8419800" cy="20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3" name="Google Shape;113;p8"/>
          <p:cNvSpPr/>
          <p:nvPr/>
        </p:nvSpPr>
        <p:spPr>
          <a:xfrm>
            <a:off x="144100" y="4807150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입문 강의 홍보</a:t>
            </a:r>
            <a:endParaRPr sz="1000"/>
          </a:p>
        </p:txBody>
      </p:sp>
      <p:sp>
        <p:nvSpPr>
          <p:cNvPr id="114" name="Google Shape;114;p8"/>
          <p:cNvSpPr/>
          <p:nvPr/>
        </p:nvSpPr>
        <p:spPr>
          <a:xfrm>
            <a:off x="144100" y="5466138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인기 강의 홍보</a:t>
            </a:r>
            <a:endParaRPr sz="1000"/>
          </a:p>
        </p:txBody>
      </p:sp>
      <p:sp>
        <p:nvSpPr>
          <p:cNvPr id="115" name="Google Shape;115;p8"/>
          <p:cNvSpPr/>
          <p:nvPr/>
        </p:nvSpPr>
        <p:spPr>
          <a:xfrm>
            <a:off x="144100" y="6125150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관련 문서 및 블로그 칼럼 홍보</a:t>
            </a:r>
            <a:endParaRPr sz="1000"/>
          </a:p>
        </p:txBody>
      </p:sp>
      <p:sp>
        <p:nvSpPr>
          <p:cNvPr id="116" name="Google Shape;116;p8"/>
          <p:cNvSpPr/>
          <p:nvPr/>
        </p:nvSpPr>
        <p:spPr>
          <a:xfrm>
            <a:off x="144100" y="664823"/>
            <a:ext cx="2631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1 </a:t>
            </a:r>
            <a:r>
              <a:rPr lang="ko-KR"/>
              <a:t> </a:t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1683350" y="664836"/>
            <a:ext cx="2631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</a:t>
            </a:r>
            <a:r>
              <a:rPr b="1" lang="ko-KR" sz="1000"/>
              <a:t> </a:t>
            </a:r>
            <a:r>
              <a:rPr lang="ko-KR"/>
              <a:t> </a:t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4502750" y="664836"/>
            <a:ext cx="2631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3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5768575" y="644586"/>
            <a:ext cx="2631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4</a:t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6643725" y="644573"/>
            <a:ext cx="2631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5</a:t>
            </a:r>
            <a:r>
              <a:rPr lang="ko-KR"/>
              <a:t> </a:t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7456438" y="644573"/>
            <a:ext cx="2631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6</a:t>
            </a:r>
            <a:r>
              <a:rPr lang="ko-KR"/>
              <a:t> </a:t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144100" y="1422398"/>
            <a:ext cx="2631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7</a:t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44100" y="2375348"/>
            <a:ext cx="2631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8</a:t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2020100" y="2415823"/>
            <a:ext cx="2631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9</a:t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144100" y="3435250"/>
            <a:ext cx="439200" cy="45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/>
              <a:t>10</a:t>
            </a:r>
            <a:endParaRPr sz="800"/>
          </a:p>
        </p:txBody>
      </p:sp>
      <p:sp>
        <p:nvSpPr>
          <p:cNvPr id="126" name="Google Shape;126;p8"/>
          <p:cNvSpPr/>
          <p:nvPr/>
        </p:nvSpPr>
        <p:spPr>
          <a:xfrm>
            <a:off x="144100" y="5533500"/>
            <a:ext cx="439200" cy="45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/>
              <a:t>10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9"/>
          <p:cNvGraphicFramePr/>
          <p:nvPr/>
        </p:nvGraphicFramePr>
        <p:xfrm>
          <a:off x="8559800" y="1422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{95559140-1792-41DF-A05F-725318DD1B17}</a:tableStyleId>
              </a:tblPr>
              <a:tblGrid>
                <a:gridCol w="271475"/>
                <a:gridCol w="1887525"/>
              </a:tblGrid>
              <a:tr h="27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29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클릭시 팝업창 열림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로그인 팝업창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아이디 입력부분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-"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아이디는 이메일형식이므로 이메일형식체크를 사용해 이메일 형식이 아니라면 alert창으로 알려준다.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비밀번호 입력부분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-"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지정한 특수문자외 입력시 alert창으로 안내창 표시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-"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8자리 이상입력하지 않으면 alert창으로 안내창 표시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-"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입력되는 비밀번호는 *표시로 숨겨짐 표시로 보여진다.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클릭하면 입력하는 비밀번호가 숨겨지지 않고 보여진다.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3,4에서 입력된 값이 매칭이 된다면 로그인이 되고 매칭되지 않는다면 로그인에 실패했다는 팝업창 생성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비밀번호 찾기 페이지로 이동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회원가입 페이지로 이동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9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제휴업체의 정보를 이용한 간편 로그인기능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-"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각 아이콘 클릭시 해당 계정 로그인과 정보공유 약관을 읽어야한다.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9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인프런 &gt; 로그인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1" lang="ko-KR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b="0" i="1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표지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1031875" y="15825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Inflearn</a:t>
            </a:r>
            <a:endParaRPr sz="900"/>
          </a:p>
        </p:txBody>
      </p:sp>
      <p:sp>
        <p:nvSpPr>
          <p:cNvPr id="138" name="Google Shape;138;p9"/>
          <p:cNvSpPr/>
          <p:nvPr/>
        </p:nvSpPr>
        <p:spPr>
          <a:xfrm>
            <a:off x="1031875" y="38640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Inflearn &gt; 로그인 팝업</a:t>
            </a:r>
            <a:endParaRPr sz="900"/>
          </a:p>
        </p:txBody>
      </p:sp>
      <p:sp>
        <p:nvSpPr>
          <p:cNvPr id="139" name="Google Shape;139;p9"/>
          <p:cNvSpPr/>
          <p:nvPr/>
        </p:nvSpPr>
        <p:spPr>
          <a:xfrm>
            <a:off x="5948250" y="386400"/>
            <a:ext cx="1447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Inflearn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7513625" y="386400"/>
            <a:ext cx="6531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22.06.07</a:t>
            </a:r>
            <a:endParaRPr sz="900"/>
          </a:p>
        </p:txBody>
      </p:sp>
      <p:sp>
        <p:nvSpPr>
          <p:cNvPr id="141" name="Google Shape;141;p9"/>
          <p:cNvSpPr/>
          <p:nvPr/>
        </p:nvSpPr>
        <p:spPr>
          <a:xfrm>
            <a:off x="8234150" y="378950"/>
            <a:ext cx="11274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GB_K</a:t>
            </a:r>
            <a:endParaRPr sz="900"/>
          </a:p>
        </p:txBody>
      </p:sp>
      <p:sp>
        <p:nvSpPr>
          <p:cNvPr id="142" name="Google Shape;142;p9"/>
          <p:cNvSpPr/>
          <p:nvPr/>
        </p:nvSpPr>
        <p:spPr>
          <a:xfrm>
            <a:off x="9428975" y="378950"/>
            <a:ext cx="7407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김시훈</a:t>
            </a:r>
            <a:endParaRPr sz="900"/>
          </a:p>
        </p:txBody>
      </p:sp>
      <p:sp>
        <p:nvSpPr>
          <p:cNvPr id="143" name="Google Shape;143;p9"/>
          <p:cNvSpPr/>
          <p:nvPr/>
        </p:nvSpPr>
        <p:spPr>
          <a:xfrm>
            <a:off x="77000" y="614550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4" name="Google Shape;144;p9"/>
          <p:cNvSpPr/>
          <p:nvPr/>
        </p:nvSpPr>
        <p:spPr>
          <a:xfrm>
            <a:off x="144100" y="654000"/>
            <a:ext cx="1397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로고 ( Inflearn )</a:t>
            </a:r>
            <a:endParaRPr sz="1000"/>
          </a:p>
        </p:txBody>
      </p:sp>
      <p:sp>
        <p:nvSpPr>
          <p:cNvPr id="145" name="Google Shape;145;p9"/>
          <p:cNvSpPr/>
          <p:nvPr/>
        </p:nvSpPr>
        <p:spPr>
          <a:xfrm>
            <a:off x="1605225" y="654000"/>
            <a:ext cx="18948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메인 카테고리</a:t>
            </a:r>
            <a:endParaRPr sz="1000"/>
          </a:p>
        </p:txBody>
      </p:sp>
      <p:sp>
        <p:nvSpPr>
          <p:cNvPr id="146" name="Google Shape;146;p9"/>
          <p:cNvSpPr/>
          <p:nvPr/>
        </p:nvSpPr>
        <p:spPr>
          <a:xfrm>
            <a:off x="4473475" y="654000"/>
            <a:ext cx="13410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검색바</a:t>
            </a:r>
            <a:endParaRPr sz="1000"/>
          </a:p>
        </p:txBody>
      </p:sp>
      <p:sp>
        <p:nvSpPr>
          <p:cNvPr id="147" name="Google Shape;147;p9"/>
          <p:cNvSpPr/>
          <p:nvPr/>
        </p:nvSpPr>
        <p:spPr>
          <a:xfrm>
            <a:off x="6712075" y="654000"/>
            <a:ext cx="740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로그인</a:t>
            </a:r>
            <a:endParaRPr sz="1000"/>
          </a:p>
        </p:txBody>
      </p:sp>
      <p:sp>
        <p:nvSpPr>
          <p:cNvPr id="148" name="Google Shape;148;p9"/>
          <p:cNvSpPr/>
          <p:nvPr/>
        </p:nvSpPr>
        <p:spPr>
          <a:xfrm>
            <a:off x="7518875" y="654000"/>
            <a:ext cx="9354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회원가입</a:t>
            </a:r>
            <a:endParaRPr sz="1000"/>
          </a:p>
        </p:txBody>
      </p:sp>
      <p:sp>
        <p:nvSpPr>
          <p:cNvPr id="149" name="Google Shape;149;p9"/>
          <p:cNvSpPr/>
          <p:nvPr/>
        </p:nvSpPr>
        <p:spPr>
          <a:xfrm>
            <a:off x="5905275" y="654000"/>
            <a:ext cx="740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지원 모집</a:t>
            </a:r>
            <a:endParaRPr sz="1000"/>
          </a:p>
        </p:txBody>
      </p:sp>
      <p:sp>
        <p:nvSpPr>
          <p:cNvPr id="150" name="Google Shape;150;p9"/>
          <p:cNvSpPr/>
          <p:nvPr/>
        </p:nvSpPr>
        <p:spPr>
          <a:xfrm>
            <a:off x="77000" y="1203525"/>
            <a:ext cx="8419800" cy="11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</a:t>
            </a:r>
            <a:endParaRPr sz="1000"/>
          </a:p>
        </p:txBody>
      </p:sp>
      <p:sp>
        <p:nvSpPr>
          <p:cNvPr id="151" name="Google Shape;151;p9"/>
          <p:cNvSpPr/>
          <p:nvPr/>
        </p:nvSpPr>
        <p:spPr>
          <a:xfrm>
            <a:off x="77000" y="2366325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2" name="Google Shape;152;p9"/>
          <p:cNvSpPr/>
          <p:nvPr/>
        </p:nvSpPr>
        <p:spPr>
          <a:xfrm>
            <a:off x="144100" y="2405775"/>
            <a:ext cx="18150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 표시 스크롤</a:t>
            </a:r>
            <a:endParaRPr sz="1000"/>
          </a:p>
        </p:txBody>
      </p:sp>
      <p:sp>
        <p:nvSpPr>
          <p:cNvPr id="153" name="Google Shape;153;p9"/>
          <p:cNvSpPr/>
          <p:nvPr/>
        </p:nvSpPr>
        <p:spPr>
          <a:xfrm>
            <a:off x="2020100" y="2405775"/>
            <a:ext cx="64341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 카테고리</a:t>
            </a:r>
            <a:endParaRPr sz="1000"/>
          </a:p>
        </p:txBody>
      </p:sp>
      <p:sp>
        <p:nvSpPr>
          <p:cNvPr id="154" name="Google Shape;154;p9"/>
          <p:cNvSpPr/>
          <p:nvPr/>
        </p:nvSpPr>
        <p:spPr>
          <a:xfrm>
            <a:off x="77000" y="3328300"/>
            <a:ext cx="8419800" cy="12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5" name="Google Shape;155;p9"/>
          <p:cNvSpPr/>
          <p:nvPr/>
        </p:nvSpPr>
        <p:spPr>
          <a:xfrm>
            <a:off x="1293200" y="3481175"/>
            <a:ext cx="59874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강의 검색바</a:t>
            </a:r>
            <a:endParaRPr sz="1000"/>
          </a:p>
        </p:txBody>
      </p:sp>
      <p:sp>
        <p:nvSpPr>
          <p:cNvPr id="156" name="Google Shape;156;p9"/>
          <p:cNvSpPr/>
          <p:nvPr/>
        </p:nvSpPr>
        <p:spPr>
          <a:xfrm>
            <a:off x="1293200" y="4051300"/>
            <a:ext cx="59874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인기 강의 검색 태그</a:t>
            </a:r>
            <a:endParaRPr sz="1000"/>
          </a:p>
        </p:txBody>
      </p:sp>
      <p:sp>
        <p:nvSpPr>
          <p:cNvPr id="157" name="Google Shape;157;p9"/>
          <p:cNvSpPr/>
          <p:nvPr/>
        </p:nvSpPr>
        <p:spPr>
          <a:xfrm>
            <a:off x="77000" y="6936775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사이트 하단 배너</a:t>
            </a:r>
            <a:endParaRPr sz="1000"/>
          </a:p>
        </p:txBody>
      </p:sp>
      <p:sp>
        <p:nvSpPr>
          <p:cNvPr id="158" name="Google Shape;158;p9"/>
          <p:cNvSpPr/>
          <p:nvPr/>
        </p:nvSpPr>
        <p:spPr>
          <a:xfrm>
            <a:off x="77000" y="4746000"/>
            <a:ext cx="8419800" cy="20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9" name="Google Shape;159;p9"/>
          <p:cNvSpPr/>
          <p:nvPr/>
        </p:nvSpPr>
        <p:spPr>
          <a:xfrm>
            <a:off x="144100" y="4807150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입문 강의 홍보</a:t>
            </a:r>
            <a:endParaRPr sz="1000"/>
          </a:p>
        </p:txBody>
      </p:sp>
      <p:sp>
        <p:nvSpPr>
          <p:cNvPr id="160" name="Google Shape;160;p9"/>
          <p:cNvSpPr/>
          <p:nvPr/>
        </p:nvSpPr>
        <p:spPr>
          <a:xfrm>
            <a:off x="144100" y="5466138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인기 강의 홍보</a:t>
            </a:r>
            <a:endParaRPr sz="1000"/>
          </a:p>
        </p:txBody>
      </p:sp>
      <p:sp>
        <p:nvSpPr>
          <p:cNvPr id="161" name="Google Shape;161;p9"/>
          <p:cNvSpPr/>
          <p:nvPr/>
        </p:nvSpPr>
        <p:spPr>
          <a:xfrm>
            <a:off x="144100" y="6125150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관련 문서 및 블로그 칼럼 홍보</a:t>
            </a:r>
            <a:endParaRPr sz="1000"/>
          </a:p>
        </p:txBody>
      </p:sp>
      <p:sp>
        <p:nvSpPr>
          <p:cNvPr id="162" name="Google Shape;162;p9"/>
          <p:cNvSpPr/>
          <p:nvPr/>
        </p:nvSpPr>
        <p:spPr>
          <a:xfrm>
            <a:off x="6712075" y="621500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1</a:t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2458250" y="1136025"/>
            <a:ext cx="3962100" cy="57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2436225" y="1125500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</a:t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3388250" y="1849025"/>
            <a:ext cx="21021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로고</a:t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2648000" y="2621700"/>
            <a:ext cx="35826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이메일</a:t>
            </a:r>
            <a:endParaRPr sz="1300"/>
          </a:p>
        </p:txBody>
      </p:sp>
      <p:sp>
        <p:nvSpPr>
          <p:cNvPr id="167" name="Google Shape;167;p9"/>
          <p:cNvSpPr/>
          <p:nvPr/>
        </p:nvSpPr>
        <p:spPr>
          <a:xfrm>
            <a:off x="2648000" y="3341950"/>
            <a:ext cx="35826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</a:rPr>
              <a:t>비밀번호</a:t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2716250" y="4116273"/>
            <a:ext cx="34461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</a:t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>
            <a:off x="3346075" y="4702100"/>
            <a:ext cx="1127400" cy="2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비밀번호 찾기</a:t>
            </a:r>
            <a:endParaRPr sz="1100"/>
          </a:p>
        </p:txBody>
      </p:sp>
      <p:sp>
        <p:nvSpPr>
          <p:cNvPr id="170" name="Google Shape;170;p9"/>
          <p:cNvSpPr/>
          <p:nvPr/>
        </p:nvSpPr>
        <p:spPr>
          <a:xfrm>
            <a:off x="4653950" y="4702100"/>
            <a:ext cx="836400" cy="2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회원가입</a:t>
            </a:r>
            <a:endParaRPr sz="1100"/>
          </a:p>
        </p:txBody>
      </p:sp>
      <p:sp>
        <p:nvSpPr>
          <p:cNvPr id="171" name="Google Shape;171;p9"/>
          <p:cNvSpPr/>
          <p:nvPr/>
        </p:nvSpPr>
        <p:spPr>
          <a:xfrm>
            <a:off x="3875600" y="5413625"/>
            <a:ext cx="1127400" cy="2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간편 로그인</a:t>
            </a:r>
            <a:endParaRPr sz="1100"/>
          </a:p>
        </p:txBody>
      </p:sp>
      <p:sp>
        <p:nvSpPr>
          <p:cNvPr id="172" name="Google Shape;172;p9"/>
          <p:cNvSpPr/>
          <p:nvPr/>
        </p:nvSpPr>
        <p:spPr>
          <a:xfrm>
            <a:off x="2920400" y="5829063"/>
            <a:ext cx="3037800" cy="6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3" name="Google Shape;173;p9"/>
          <p:cNvSpPr/>
          <p:nvPr/>
        </p:nvSpPr>
        <p:spPr>
          <a:xfrm>
            <a:off x="3017775" y="5909452"/>
            <a:ext cx="6531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4" name="Google Shape;174;p9"/>
          <p:cNvSpPr/>
          <p:nvPr/>
        </p:nvSpPr>
        <p:spPr>
          <a:xfrm>
            <a:off x="3742813" y="5909439"/>
            <a:ext cx="6531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5" name="Google Shape;175;p9"/>
          <p:cNvSpPr/>
          <p:nvPr/>
        </p:nvSpPr>
        <p:spPr>
          <a:xfrm>
            <a:off x="4486613" y="5909439"/>
            <a:ext cx="6531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6" name="Google Shape;176;p9"/>
          <p:cNvSpPr/>
          <p:nvPr/>
        </p:nvSpPr>
        <p:spPr>
          <a:xfrm>
            <a:off x="5230400" y="5909439"/>
            <a:ext cx="6531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7" name="Google Shape;177;p9"/>
          <p:cNvSpPr/>
          <p:nvPr/>
        </p:nvSpPr>
        <p:spPr>
          <a:xfrm>
            <a:off x="5734220" y="3481126"/>
            <a:ext cx="4092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8" name="Google Shape;178;p9"/>
          <p:cNvSpPr/>
          <p:nvPr/>
        </p:nvSpPr>
        <p:spPr>
          <a:xfrm>
            <a:off x="2560075" y="2509563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3</a:t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2560075" y="3280425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4</a:t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5650700" y="3385450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5</a:t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2648000" y="4013213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6</a:t>
            </a: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3227925" y="4576088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7</a:t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4523325" y="4576088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8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2869075" y="5712838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9</a:t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3639750" y="5712838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9</a:t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4435075" y="5712838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9</a:t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5139725" y="5712850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10"/>
          <p:cNvGraphicFramePr/>
          <p:nvPr/>
        </p:nvGraphicFramePr>
        <p:xfrm>
          <a:off x="8559800" y="1422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{95559140-1792-41DF-A05F-725318DD1B17}</a:tableStyleId>
              </a:tblPr>
              <a:tblGrid>
                <a:gridCol w="271475"/>
                <a:gridCol w="1887525"/>
              </a:tblGrid>
              <a:tr h="27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5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가입당시 사용한 이메일 입력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ko-KR" sz="1000"/>
                        <a:t>이메일 형식 체크 기능</a:t>
                      </a:r>
                      <a:endParaRPr sz="10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입력한 이메일이 이메일 형식 체크에 맞는지 틀린지 알려준다.</a:t>
                      </a:r>
                      <a:endParaRPr sz="10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이메일 형식체크에 걸리지 않는다면 해당 이메일로 비밀번호 변경 링크가 담긴 메일을 발송한다.</a:t>
                      </a:r>
                      <a:endParaRPr sz="10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9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10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인프런 &gt; 로그인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1" lang="ko-KR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b="0" i="1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표지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1031875" y="15825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Inflearn</a:t>
            </a:r>
            <a:endParaRPr sz="900"/>
          </a:p>
        </p:txBody>
      </p:sp>
      <p:sp>
        <p:nvSpPr>
          <p:cNvPr id="199" name="Google Shape;199;p10"/>
          <p:cNvSpPr/>
          <p:nvPr/>
        </p:nvSpPr>
        <p:spPr>
          <a:xfrm>
            <a:off x="1031875" y="38640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Inflearn &gt; 비밀번호 찾기</a:t>
            </a:r>
            <a:endParaRPr sz="900"/>
          </a:p>
        </p:txBody>
      </p:sp>
      <p:sp>
        <p:nvSpPr>
          <p:cNvPr id="200" name="Google Shape;200;p10"/>
          <p:cNvSpPr/>
          <p:nvPr/>
        </p:nvSpPr>
        <p:spPr>
          <a:xfrm>
            <a:off x="5948250" y="386400"/>
            <a:ext cx="1447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Inflearn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7513625" y="386400"/>
            <a:ext cx="6531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22.06.07</a:t>
            </a:r>
            <a:endParaRPr sz="900"/>
          </a:p>
        </p:txBody>
      </p:sp>
      <p:sp>
        <p:nvSpPr>
          <p:cNvPr id="202" name="Google Shape;202;p10"/>
          <p:cNvSpPr/>
          <p:nvPr/>
        </p:nvSpPr>
        <p:spPr>
          <a:xfrm>
            <a:off x="8234150" y="378950"/>
            <a:ext cx="11274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GB_K</a:t>
            </a:r>
            <a:endParaRPr sz="900"/>
          </a:p>
        </p:txBody>
      </p:sp>
      <p:sp>
        <p:nvSpPr>
          <p:cNvPr id="203" name="Google Shape;203;p10"/>
          <p:cNvSpPr/>
          <p:nvPr/>
        </p:nvSpPr>
        <p:spPr>
          <a:xfrm>
            <a:off x="9428975" y="378950"/>
            <a:ext cx="7407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김시훈</a:t>
            </a:r>
            <a:endParaRPr sz="900"/>
          </a:p>
        </p:txBody>
      </p:sp>
      <p:sp>
        <p:nvSpPr>
          <p:cNvPr id="204" name="Google Shape;204;p10"/>
          <p:cNvSpPr/>
          <p:nvPr/>
        </p:nvSpPr>
        <p:spPr>
          <a:xfrm>
            <a:off x="77000" y="614550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5" name="Google Shape;205;p10"/>
          <p:cNvSpPr/>
          <p:nvPr/>
        </p:nvSpPr>
        <p:spPr>
          <a:xfrm>
            <a:off x="144100" y="654000"/>
            <a:ext cx="1397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로고 ( Inflearn )</a:t>
            </a:r>
            <a:endParaRPr sz="1000"/>
          </a:p>
        </p:txBody>
      </p:sp>
      <p:sp>
        <p:nvSpPr>
          <p:cNvPr id="206" name="Google Shape;206;p10"/>
          <p:cNvSpPr/>
          <p:nvPr/>
        </p:nvSpPr>
        <p:spPr>
          <a:xfrm>
            <a:off x="1605225" y="654000"/>
            <a:ext cx="18948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메인 카테고리</a:t>
            </a:r>
            <a:endParaRPr sz="1000"/>
          </a:p>
        </p:txBody>
      </p:sp>
      <p:sp>
        <p:nvSpPr>
          <p:cNvPr id="207" name="Google Shape;207;p10"/>
          <p:cNvSpPr/>
          <p:nvPr/>
        </p:nvSpPr>
        <p:spPr>
          <a:xfrm>
            <a:off x="4473475" y="654000"/>
            <a:ext cx="13410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검색바</a:t>
            </a:r>
            <a:endParaRPr sz="1000"/>
          </a:p>
        </p:txBody>
      </p:sp>
      <p:sp>
        <p:nvSpPr>
          <p:cNvPr id="208" name="Google Shape;208;p10"/>
          <p:cNvSpPr/>
          <p:nvPr/>
        </p:nvSpPr>
        <p:spPr>
          <a:xfrm>
            <a:off x="6712075" y="654000"/>
            <a:ext cx="740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로그인</a:t>
            </a:r>
            <a:endParaRPr sz="1000"/>
          </a:p>
        </p:txBody>
      </p:sp>
      <p:sp>
        <p:nvSpPr>
          <p:cNvPr id="209" name="Google Shape;209;p10"/>
          <p:cNvSpPr/>
          <p:nvPr/>
        </p:nvSpPr>
        <p:spPr>
          <a:xfrm>
            <a:off x="7518875" y="654000"/>
            <a:ext cx="9354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회원가입</a:t>
            </a:r>
            <a:endParaRPr sz="1000"/>
          </a:p>
        </p:txBody>
      </p:sp>
      <p:sp>
        <p:nvSpPr>
          <p:cNvPr id="210" name="Google Shape;210;p10"/>
          <p:cNvSpPr/>
          <p:nvPr/>
        </p:nvSpPr>
        <p:spPr>
          <a:xfrm>
            <a:off x="5905275" y="654000"/>
            <a:ext cx="740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지원 모집</a:t>
            </a:r>
            <a:endParaRPr sz="1000"/>
          </a:p>
        </p:txBody>
      </p:sp>
      <p:sp>
        <p:nvSpPr>
          <p:cNvPr id="211" name="Google Shape;211;p10"/>
          <p:cNvSpPr/>
          <p:nvPr/>
        </p:nvSpPr>
        <p:spPr>
          <a:xfrm>
            <a:off x="77000" y="1203525"/>
            <a:ext cx="8419800" cy="11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</a:t>
            </a:r>
            <a:endParaRPr sz="1000"/>
          </a:p>
        </p:txBody>
      </p:sp>
      <p:sp>
        <p:nvSpPr>
          <p:cNvPr id="212" name="Google Shape;212;p10"/>
          <p:cNvSpPr/>
          <p:nvPr/>
        </p:nvSpPr>
        <p:spPr>
          <a:xfrm>
            <a:off x="77000" y="2366325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3" name="Google Shape;213;p10"/>
          <p:cNvSpPr/>
          <p:nvPr/>
        </p:nvSpPr>
        <p:spPr>
          <a:xfrm>
            <a:off x="144100" y="2405775"/>
            <a:ext cx="18150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 표시 스크롤</a:t>
            </a:r>
            <a:endParaRPr sz="1000"/>
          </a:p>
        </p:txBody>
      </p:sp>
      <p:sp>
        <p:nvSpPr>
          <p:cNvPr id="214" name="Google Shape;214;p10"/>
          <p:cNvSpPr/>
          <p:nvPr/>
        </p:nvSpPr>
        <p:spPr>
          <a:xfrm>
            <a:off x="2020100" y="2405775"/>
            <a:ext cx="64341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 카테고리</a:t>
            </a:r>
            <a:endParaRPr sz="1000"/>
          </a:p>
        </p:txBody>
      </p:sp>
      <p:sp>
        <p:nvSpPr>
          <p:cNvPr id="215" name="Google Shape;215;p10"/>
          <p:cNvSpPr/>
          <p:nvPr/>
        </p:nvSpPr>
        <p:spPr>
          <a:xfrm>
            <a:off x="77000" y="3328300"/>
            <a:ext cx="8419800" cy="12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6" name="Google Shape;216;p10"/>
          <p:cNvSpPr/>
          <p:nvPr/>
        </p:nvSpPr>
        <p:spPr>
          <a:xfrm>
            <a:off x="1293200" y="3481175"/>
            <a:ext cx="59874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강의 검색바</a:t>
            </a:r>
            <a:endParaRPr sz="1000"/>
          </a:p>
        </p:txBody>
      </p:sp>
      <p:sp>
        <p:nvSpPr>
          <p:cNvPr id="217" name="Google Shape;217;p10"/>
          <p:cNvSpPr/>
          <p:nvPr/>
        </p:nvSpPr>
        <p:spPr>
          <a:xfrm>
            <a:off x="1293200" y="4051300"/>
            <a:ext cx="59874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인기 강의 검색 태그</a:t>
            </a:r>
            <a:endParaRPr sz="1000"/>
          </a:p>
        </p:txBody>
      </p:sp>
      <p:sp>
        <p:nvSpPr>
          <p:cNvPr id="218" name="Google Shape;218;p10"/>
          <p:cNvSpPr/>
          <p:nvPr/>
        </p:nvSpPr>
        <p:spPr>
          <a:xfrm>
            <a:off x="77000" y="6936775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사이트 하단 배너</a:t>
            </a:r>
            <a:endParaRPr sz="1000"/>
          </a:p>
        </p:txBody>
      </p:sp>
      <p:sp>
        <p:nvSpPr>
          <p:cNvPr id="219" name="Google Shape;219;p10"/>
          <p:cNvSpPr/>
          <p:nvPr/>
        </p:nvSpPr>
        <p:spPr>
          <a:xfrm>
            <a:off x="77000" y="4746000"/>
            <a:ext cx="8419800" cy="20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0" name="Google Shape;220;p10"/>
          <p:cNvSpPr/>
          <p:nvPr/>
        </p:nvSpPr>
        <p:spPr>
          <a:xfrm>
            <a:off x="144100" y="4807150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입문 강의 홍보</a:t>
            </a:r>
            <a:endParaRPr sz="1000"/>
          </a:p>
        </p:txBody>
      </p:sp>
      <p:sp>
        <p:nvSpPr>
          <p:cNvPr id="221" name="Google Shape;221;p10"/>
          <p:cNvSpPr/>
          <p:nvPr/>
        </p:nvSpPr>
        <p:spPr>
          <a:xfrm>
            <a:off x="144100" y="5466138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인기 강의 홍보</a:t>
            </a:r>
            <a:endParaRPr sz="1000"/>
          </a:p>
        </p:txBody>
      </p:sp>
      <p:sp>
        <p:nvSpPr>
          <p:cNvPr id="222" name="Google Shape;222;p10"/>
          <p:cNvSpPr/>
          <p:nvPr/>
        </p:nvSpPr>
        <p:spPr>
          <a:xfrm>
            <a:off x="144100" y="6125150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관련 문서 및 블로그 칼럼 홍보</a:t>
            </a:r>
            <a:endParaRPr sz="1000"/>
          </a:p>
        </p:txBody>
      </p:sp>
      <p:sp>
        <p:nvSpPr>
          <p:cNvPr id="223" name="Google Shape;223;p10"/>
          <p:cNvSpPr/>
          <p:nvPr/>
        </p:nvSpPr>
        <p:spPr>
          <a:xfrm>
            <a:off x="3227925" y="4617813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1</a:t>
            </a:r>
            <a:endParaRPr/>
          </a:p>
        </p:txBody>
      </p:sp>
      <p:sp>
        <p:nvSpPr>
          <p:cNvPr id="224" name="Google Shape;224;p10"/>
          <p:cNvSpPr/>
          <p:nvPr/>
        </p:nvSpPr>
        <p:spPr>
          <a:xfrm>
            <a:off x="2458250" y="1136025"/>
            <a:ext cx="3962100" cy="57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"/>
          <p:cNvSpPr/>
          <p:nvPr/>
        </p:nvSpPr>
        <p:spPr>
          <a:xfrm>
            <a:off x="3388250" y="1849025"/>
            <a:ext cx="21021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로고</a:t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2648000" y="2621700"/>
            <a:ext cx="35826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이메일</a:t>
            </a:r>
            <a:endParaRPr sz="1300"/>
          </a:p>
        </p:txBody>
      </p:sp>
      <p:sp>
        <p:nvSpPr>
          <p:cNvPr id="227" name="Google Shape;227;p10"/>
          <p:cNvSpPr/>
          <p:nvPr/>
        </p:nvSpPr>
        <p:spPr>
          <a:xfrm>
            <a:off x="2648000" y="3341950"/>
            <a:ext cx="35826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비밀번호</a:t>
            </a:r>
            <a:endParaRPr/>
          </a:p>
        </p:txBody>
      </p:sp>
      <p:sp>
        <p:nvSpPr>
          <p:cNvPr id="228" name="Google Shape;228;p10"/>
          <p:cNvSpPr/>
          <p:nvPr/>
        </p:nvSpPr>
        <p:spPr>
          <a:xfrm>
            <a:off x="2716250" y="4116273"/>
            <a:ext cx="34461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</a:t>
            </a:r>
            <a:endParaRPr/>
          </a:p>
        </p:txBody>
      </p:sp>
      <p:sp>
        <p:nvSpPr>
          <p:cNvPr id="229" name="Google Shape;229;p10"/>
          <p:cNvSpPr/>
          <p:nvPr/>
        </p:nvSpPr>
        <p:spPr>
          <a:xfrm>
            <a:off x="3346075" y="4702100"/>
            <a:ext cx="1127400" cy="2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비밀번호 찾기</a:t>
            </a:r>
            <a:endParaRPr sz="1100"/>
          </a:p>
        </p:txBody>
      </p:sp>
      <p:sp>
        <p:nvSpPr>
          <p:cNvPr id="230" name="Google Shape;230;p10"/>
          <p:cNvSpPr/>
          <p:nvPr/>
        </p:nvSpPr>
        <p:spPr>
          <a:xfrm>
            <a:off x="4653950" y="4702100"/>
            <a:ext cx="836400" cy="2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회원가입</a:t>
            </a:r>
            <a:endParaRPr sz="1100"/>
          </a:p>
        </p:txBody>
      </p:sp>
      <p:sp>
        <p:nvSpPr>
          <p:cNvPr id="231" name="Google Shape;231;p10"/>
          <p:cNvSpPr/>
          <p:nvPr/>
        </p:nvSpPr>
        <p:spPr>
          <a:xfrm>
            <a:off x="3875600" y="5413625"/>
            <a:ext cx="1127400" cy="2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간편 로그인</a:t>
            </a:r>
            <a:endParaRPr sz="1100"/>
          </a:p>
        </p:txBody>
      </p:sp>
      <p:sp>
        <p:nvSpPr>
          <p:cNvPr id="232" name="Google Shape;232;p10"/>
          <p:cNvSpPr/>
          <p:nvPr/>
        </p:nvSpPr>
        <p:spPr>
          <a:xfrm>
            <a:off x="2920400" y="5829063"/>
            <a:ext cx="3037800" cy="6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3" name="Google Shape;233;p10"/>
          <p:cNvSpPr/>
          <p:nvPr/>
        </p:nvSpPr>
        <p:spPr>
          <a:xfrm>
            <a:off x="3017775" y="5909452"/>
            <a:ext cx="6531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4" name="Google Shape;234;p10"/>
          <p:cNvSpPr/>
          <p:nvPr/>
        </p:nvSpPr>
        <p:spPr>
          <a:xfrm>
            <a:off x="3742813" y="5909439"/>
            <a:ext cx="6531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5" name="Google Shape;235;p10"/>
          <p:cNvSpPr/>
          <p:nvPr/>
        </p:nvSpPr>
        <p:spPr>
          <a:xfrm>
            <a:off x="4486613" y="5909439"/>
            <a:ext cx="6531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6" name="Google Shape;236;p10"/>
          <p:cNvSpPr/>
          <p:nvPr/>
        </p:nvSpPr>
        <p:spPr>
          <a:xfrm>
            <a:off x="5230400" y="5909439"/>
            <a:ext cx="6531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7" name="Google Shape;237;p10"/>
          <p:cNvSpPr/>
          <p:nvPr/>
        </p:nvSpPr>
        <p:spPr>
          <a:xfrm>
            <a:off x="5734220" y="3481126"/>
            <a:ext cx="4092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8" name="Google Shape;238;p10"/>
          <p:cNvSpPr/>
          <p:nvPr/>
        </p:nvSpPr>
        <p:spPr>
          <a:xfrm>
            <a:off x="3227925" y="4617813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1</a:t>
            </a:r>
            <a:endParaRPr/>
          </a:p>
        </p:txBody>
      </p:sp>
      <p:sp>
        <p:nvSpPr>
          <p:cNvPr id="239" name="Google Shape;239;p10"/>
          <p:cNvSpPr/>
          <p:nvPr/>
        </p:nvSpPr>
        <p:spPr>
          <a:xfrm>
            <a:off x="199300" y="725325"/>
            <a:ext cx="8199600" cy="65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2879350" y="2118659"/>
            <a:ext cx="2839500" cy="6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로고</a:t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213575" y="811700"/>
            <a:ext cx="1127400" cy="6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X</a:t>
            </a:r>
            <a:endParaRPr/>
          </a:p>
        </p:txBody>
      </p:sp>
      <p:sp>
        <p:nvSpPr>
          <p:cNvPr id="242" name="Google Shape;242;p10"/>
          <p:cNvSpPr/>
          <p:nvPr/>
        </p:nvSpPr>
        <p:spPr>
          <a:xfrm>
            <a:off x="2424500" y="2872950"/>
            <a:ext cx="3724800" cy="6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안내 문구</a:t>
            </a:r>
            <a:endParaRPr/>
          </a:p>
        </p:txBody>
      </p:sp>
      <p:sp>
        <p:nvSpPr>
          <p:cNvPr id="243" name="Google Shape;243;p10"/>
          <p:cNvSpPr/>
          <p:nvPr/>
        </p:nvSpPr>
        <p:spPr>
          <a:xfrm>
            <a:off x="2105875" y="3640950"/>
            <a:ext cx="43146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이메일 입력바</a:t>
            </a: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2654500" y="4222238"/>
            <a:ext cx="32892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이메일 형식에 맞는지 틀린지 표시창</a:t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>
            <a:off x="2105875" y="4732375"/>
            <a:ext cx="43146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비밀번호 찾기</a:t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1959100" y="3514000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1</a:t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2560075" y="4124838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</a:t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1959100" y="4617800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3</a:t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7163250" y="758650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11"/>
          <p:cNvGraphicFramePr/>
          <p:nvPr/>
        </p:nvGraphicFramePr>
        <p:xfrm>
          <a:off x="8559800" y="1422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{95559140-1792-41DF-A05F-725318DD1B17}</a:tableStyleId>
              </a:tblPr>
              <a:tblGrid>
                <a:gridCol w="271475"/>
                <a:gridCol w="1887525"/>
              </a:tblGrid>
              <a:tr h="27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5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이메일 형식에 맞춰서 입력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이메일 형식 체크로 맞게 입력했는지 검사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비밀번호 형식에 맞춰서 입력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지정한 특수문자( ! ) 를 제외하고 8자리 이상 입력했는지 체크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아이디는 이메일 형식에 맞는지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비밀번호는 8자리 이상 !를 제외한 특수문자는 없는지 형식 체크에 맞는지 틀린지 1번에 입력할때마다 실시간으로 표시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비밀번호란에 입력한 값과 같은지 표시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틀린지 맞는지 문구표시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개인정보 약관표시 및 동의체크박스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1, 2, 3 모두 맞게 입력되고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4의 약관에 체크가 되었다면  회원가입 완료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 hMerge="1"/>
              </a:tr>
              <a:tr h="377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55" name="Google Shape;255;p11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인프런 &gt; </a:t>
            </a:r>
            <a:r>
              <a:rPr lang="ko-KR" sz="800">
                <a:solidFill>
                  <a:schemeClr val="dk1"/>
                </a:solidFill>
              </a:rPr>
              <a:t>회원가입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1" lang="ko-KR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b="0" i="1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77000" y="616350"/>
            <a:ext cx="8419800" cy="6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0" name="Google Shape;260;p11"/>
          <p:cNvSpPr/>
          <p:nvPr/>
        </p:nvSpPr>
        <p:spPr>
          <a:xfrm>
            <a:off x="3068000" y="1422425"/>
            <a:ext cx="2437800" cy="6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회원가입</a:t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2465600" y="2993463"/>
            <a:ext cx="36426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아이디 (이메일)</a:t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2465600" y="3781650"/>
            <a:ext cx="36426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비밀번호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2465600" y="4464525"/>
            <a:ext cx="36426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비밀번호 확인</a:t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>
            <a:off x="2465600" y="5245800"/>
            <a:ext cx="36426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회원가입</a:t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>
            <a:off x="2593550" y="5935573"/>
            <a:ext cx="3386700" cy="4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개인정보 약관 및 체크</a:t>
            </a:r>
            <a:endParaRPr/>
          </a:p>
        </p:txBody>
      </p:sp>
      <p:sp>
        <p:nvSpPr>
          <p:cNvPr id="266" name="Google Shape;266;p11"/>
          <p:cNvSpPr/>
          <p:nvPr/>
        </p:nvSpPr>
        <p:spPr>
          <a:xfrm>
            <a:off x="2360750" y="2779838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1</a:t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2661950" y="3463738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</a:t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>
            <a:off x="2661950" y="4252600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</a:t>
            </a:r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2661950" y="4974088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3</a:t>
            </a:r>
            <a:endParaRPr/>
          </a:p>
        </p:txBody>
      </p:sp>
      <p:sp>
        <p:nvSpPr>
          <p:cNvPr id="270" name="Google Shape;270;p11"/>
          <p:cNvSpPr/>
          <p:nvPr/>
        </p:nvSpPr>
        <p:spPr>
          <a:xfrm>
            <a:off x="2589350" y="5904038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4</a:t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2894750" y="3570413"/>
            <a:ext cx="2784300" cy="1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2894750" y="4302475"/>
            <a:ext cx="2784300" cy="1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"/>
          <p:cNvSpPr/>
          <p:nvPr/>
        </p:nvSpPr>
        <p:spPr>
          <a:xfrm>
            <a:off x="2894750" y="5038000"/>
            <a:ext cx="2784300" cy="1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"/>
          <p:cNvSpPr/>
          <p:nvPr/>
        </p:nvSpPr>
        <p:spPr>
          <a:xfrm>
            <a:off x="2308075" y="5210475"/>
            <a:ext cx="232800" cy="24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12"/>
          <p:cNvGraphicFramePr/>
          <p:nvPr/>
        </p:nvGraphicFramePr>
        <p:xfrm>
          <a:off x="8559800" y="1422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{95559140-1792-41DF-A05F-725318DD1B17}</a:tableStyleId>
              </a:tblPr>
              <a:tblGrid>
                <a:gridCol w="271475"/>
                <a:gridCol w="1887525"/>
              </a:tblGrid>
              <a:tr h="27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5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sz="14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 hMerge="1"/>
              </a:tr>
              <a:tr h="377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80" name="Google Shape;280;p12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표지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1" lang="ko-KR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b="0" i="1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66149" y="1764407"/>
            <a:ext cx="8434200" cy="955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화면 레이아웃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4" name="Google Shape;284;p12"/>
          <p:cNvGraphicFramePr/>
          <p:nvPr/>
        </p:nvGraphicFramePr>
        <p:xfrm>
          <a:off x="2376339" y="39288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{5C93A67F-A125-4619-B935-43742D26EB89}</a:tableStyleId>
              </a:tblPr>
              <a:tblGrid>
                <a:gridCol w="1247350"/>
                <a:gridCol w="2775375"/>
              </a:tblGrid>
              <a:tr h="29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fastcampus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액티비티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태스크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web</a:t>
                      </a:r>
                      <a:r>
                        <a:rPr lang="ko-KR" sz="1000"/>
                        <a:t> 화면설계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2850" marL="6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12"/>
          <p:cNvSpPr/>
          <p:nvPr/>
        </p:nvSpPr>
        <p:spPr>
          <a:xfrm>
            <a:off x="1031875" y="15825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fastcampus</a:t>
            </a:r>
            <a:endParaRPr sz="800"/>
          </a:p>
        </p:txBody>
      </p:sp>
      <p:sp>
        <p:nvSpPr>
          <p:cNvPr id="286" name="Google Shape;286;p12"/>
          <p:cNvSpPr/>
          <p:nvPr/>
        </p:nvSpPr>
        <p:spPr>
          <a:xfrm>
            <a:off x="1031875" y="38640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표지</a:t>
            </a:r>
            <a:endParaRPr sz="900"/>
          </a:p>
        </p:txBody>
      </p:sp>
      <p:sp>
        <p:nvSpPr>
          <p:cNvPr id="287" name="Google Shape;287;p12"/>
          <p:cNvSpPr/>
          <p:nvPr/>
        </p:nvSpPr>
        <p:spPr>
          <a:xfrm>
            <a:off x="5948250" y="386400"/>
            <a:ext cx="1447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표지</a:t>
            </a:r>
            <a:endParaRPr sz="900"/>
          </a:p>
        </p:txBody>
      </p:sp>
      <p:sp>
        <p:nvSpPr>
          <p:cNvPr id="288" name="Google Shape;288;p12"/>
          <p:cNvSpPr/>
          <p:nvPr/>
        </p:nvSpPr>
        <p:spPr>
          <a:xfrm>
            <a:off x="7513625" y="386400"/>
            <a:ext cx="6531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22.06.07</a:t>
            </a:r>
            <a:endParaRPr sz="900"/>
          </a:p>
        </p:txBody>
      </p:sp>
      <p:sp>
        <p:nvSpPr>
          <p:cNvPr id="289" name="Google Shape;289;p12"/>
          <p:cNvSpPr/>
          <p:nvPr/>
        </p:nvSpPr>
        <p:spPr>
          <a:xfrm>
            <a:off x="8234150" y="378950"/>
            <a:ext cx="11274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GB_K</a:t>
            </a:r>
            <a:endParaRPr sz="900"/>
          </a:p>
        </p:txBody>
      </p:sp>
      <p:sp>
        <p:nvSpPr>
          <p:cNvPr id="290" name="Google Shape;290;p12"/>
          <p:cNvSpPr/>
          <p:nvPr/>
        </p:nvSpPr>
        <p:spPr>
          <a:xfrm>
            <a:off x="9428975" y="378950"/>
            <a:ext cx="7407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김시훈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13"/>
          <p:cNvGraphicFramePr/>
          <p:nvPr/>
        </p:nvGraphicFramePr>
        <p:xfrm>
          <a:off x="8559800" y="1422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{95559140-1792-41DF-A05F-725318DD1B17}</a:tableStyleId>
              </a:tblPr>
              <a:tblGrid>
                <a:gridCol w="271475"/>
                <a:gridCol w="1887525"/>
              </a:tblGrid>
              <a:tr h="27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5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header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body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footer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 hMerge="1"/>
              </a:tr>
              <a:tr h="377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96" name="Google Shape;296;p13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인프런 &gt; 로그인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3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3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1" lang="ko-KR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b="0" i="1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표지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1031875" y="15825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fastcampus</a:t>
            </a:r>
            <a:endParaRPr sz="800"/>
          </a:p>
        </p:txBody>
      </p:sp>
      <p:sp>
        <p:nvSpPr>
          <p:cNvPr id="302" name="Google Shape;302;p13"/>
          <p:cNvSpPr/>
          <p:nvPr/>
        </p:nvSpPr>
        <p:spPr>
          <a:xfrm>
            <a:off x="1031875" y="38640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fastcampus</a:t>
            </a:r>
            <a:r>
              <a:rPr lang="ko-KR" sz="900">
                <a:solidFill>
                  <a:schemeClr val="dk1"/>
                </a:solidFill>
              </a:rPr>
              <a:t>&gt; 메인페이지</a:t>
            </a:r>
            <a:endParaRPr sz="900"/>
          </a:p>
        </p:txBody>
      </p:sp>
      <p:sp>
        <p:nvSpPr>
          <p:cNvPr id="303" name="Google Shape;303;p13"/>
          <p:cNvSpPr/>
          <p:nvPr/>
        </p:nvSpPr>
        <p:spPr>
          <a:xfrm>
            <a:off x="5948250" y="386400"/>
            <a:ext cx="1447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</a:t>
            </a:r>
            <a:r>
              <a:rPr lang="ko-KR" sz="900">
                <a:solidFill>
                  <a:schemeClr val="dk1"/>
                </a:solidFill>
              </a:rPr>
              <a:t>fastcampus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7513625" y="386400"/>
            <a:ext cx="6531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22.06.07</a:t>
            </a:r>
            <a:endParaRPr sz="900"/>
          </a:p>
        </p:txBody>
      </p:sp>
      <p:sp>
        <p:nvSpPr>
          <p:cNvPr id="305" name="Google Shape;305;p13"/>
          <p:cNvSpPr/>
          <p:nvPr/>
        </p:nvSpPr>
        <p:spPr>
          <a:xfrm>
            <a:off x="8234150" y="378950"/>
            <a:ext cx="11274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GB_K</a:t>
            </a:r>
            <a:endParaRPr sz="900"/>
          </a:p>
        </p:txBody>
      </p:sp>
      <p:sp>
        <p:nvSpPr>
          <p:cNvPr id="306" name="Google Shape;306;p13"/>
          <p:cNvSpPr/>
          <p:nvPr/>
        </p:nvSpPr>
        <p:spPr>
          <a:xfrm>
            <a:off x="9428975" y="378950"/>
            <a:ext cx="7407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김시훈</a:t>
            </a:r>
            <a:endParaRPr sz="900"/>
          </a:p>
        </p:txBody>
      </p:sp>
      <p:sp>
        <p:nvSpPr>
          <p:cNvPr id="307" name="Google Shape;307;p13"/>
          <p:cNvSpPr/>
          <p:nvPr/>
        </p:nvSpPr>
        <p:spPr>
          <a:xfrm>
            <a:off x="77000" y="614550"/>
            <a:ext cx="8419800" cy="11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8" name="Google Shape;308;p13"/>
          <p:cNvSpPr/>
          <p:nvPr/>
        </p:nvSpPr>
        <p:spPr>
          <a:xfrm>
            <a:off x="144100" y="654000"/>
            <a:ext cx="1397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로고 ( Inflearn )</a:t>
            </a:r>
            <a:endParaRPr sz="1000"/>
          </a:p>
        </p:txBody>
      </p:sp>
      <p:sp>
        <p:nvSpPr>
          <p:cNvPr id="309" name="Google Shape;309;p13"/>
          <p:cNvSpPr/>
          <p:nvPr/>
        </p:nvSpPr>
        <p:spPr>
          <a:xfrm>
            <a:off x="166750" y="1203525"/>
            <a:ext cx="8264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메인 카테고리</a:t>
            </a:r>
            <a:endParaRPr sz="1000"/>
          </a:p>
        </p:txBody>
      </p:sp>
      <p:sp>
        <p:nvSpPr>
          <p:cNvPr id="310" name="Google Shape;310;p13"/>
          <p:cNvSpPr/>
          <p:nvPr/>
        </p:nvSpPr>
        <p:spPr>
          <a:xfrm>
            <a:off x="1677900" y="653975"/>
            <a:ext cx="35061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검색바</a:t>
            </a:r>
            <a:endParaRPr sz="1000"/>
          </a:p>
        </p:txBody>
      </p:sp>
      <p:sp>
        <p:nvSpPr>
          <p:cNvPr id="311" name="Google Shape;311;p13"/>
          <p:cNvSpPr/>
          <p:nvPr/>
        </p:nvSpPr>
        <p:spPr>
          <a:xfrm>
            <a:off x="5677500" y="653963"/>
            <a:ext cx="740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로그인</a:t>
            </a:r>
            <a:endParaRPr sz="1000"/>
          </a:p>
        </p:txBody>
      </p:sp>
      <p:sp>
        <p:nvSpPr>
          <p:cNvPr id="312" name="Google Shape;312;p13"/>
          <p:cNvSpPr/>
          <p:nvPr/>
        </p:nvSpPr>
        <p:spPr>
          <a:xfrm>
            <a:off x="6583475" y="653963"/>
            <a:ext cx="9354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회원가입</a:t>
            </a:r>
            <a:endParaRPr sz="1000"/>
          </a:p>
        </p:txBody>
      </p:sp>
      <p:sp>
        <p:nvSpPr>
          <p:cNvPr id="313" name="Google Shape;313;p13"/>
          <p:cNvSpPr/>
          <p:nvPr/>
        </p:nvSpPr>
        <p:spPr>
          <a:xfrm>
            <a:off x="7668100" y="650238"/>
            <a:ext cx="740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기업교육</a:t>
            </a:r>
            <a:endParaRPr sz="1000"/>
          </a:p>
        </p:txBody>
      </p:sp>
      <p:sp>
        <p:nvSpPr>
          <p:cNvPr id="314" name="Google Shape;314;p13"/>
          <p:cNvSpPr/>
          <p:nvPr/>
        </p:nvSpPr>
        <p:spPr>
          <a:xfrm>
            <a:off x="77000" y="1948000"/>
            <a:ext cx="8419800" cy="11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</a:t>
            </a:r>
            <a:endParaRPr sz="1000"/>
          </a:p>
        </p:txBody>
      </p:sp>
      <p:sp>
        <p:nvSpPr>
          <p:cNvPr id="315" name="Google Shape;315;p13"/>
          <p:cNvSpPr/>
          <p:nvPr/>
        </p:nvSpPr>
        <p:spPr>
          <a:xfrm>
            <a:off x="77000" y="3328300"/>
            <a:ext cx="8419800" cy="12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홍보 컨텐츠</a:t>
            </a:r>
            <a:endParaRPr sz="1000"/>
          </a:p>
        </p:txBody>
      </p:sp>
      <p:sp>
        <p:nvSpPr>
          <p:cNvPr id="316" name="Google Shape;316;p13"/>
          <p:cNvSpPr/>
          <p:nvPr/>
        </p:nvSpPr>
        <p:spPr>
          <a:xfrm>
            <a:off x="77000" y="6936775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사이트 하단 배너</a:t>
            </a:r>
            <a:endParaRPr sz="1000"/>
          </a:p>
        </p:txBody>
      </p:sp>
      <p:sp>
        <p:nvSpPr>
          <p:cNvPr id="317" name="Google Shape;317;p13"/>
          <p:cNvSpPr/>
          <p:nvPr/>
        </p:nvSpPr>
        <p:spPr>
          <a:xfrm>
            <a:off x="77000" y="4746000"/>
            <a:ext cx="8419800" cy="20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8" name="Google Shape;318;p13"/>
          <p:cNvSpPr/>
          <p:nvPr/>
        </p:nvSpPr>
        <p:spPr>
          <a:xfrm>
            <a:off x="144100" y="4807150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입문 강의 홍보</a:t>
            </a:r>
            <a:endParaRPr sz="1000"/>
          </a:p>
        </p:txBody>
      </p:sp>
      <p:sp>
        <p:nvSpPr>
          <p:cNvPr id="319" name="Google Shape;319;p13"/>
          <p:cNvSpPr/>
          <p:nvPr/>
        </p:nvSpPr>
        <p:spPr>
          <a:xfrm>
            <a:off x="144100" y="5466138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인기 강의 홍보</a:t>
            </a:r>
            <a:endParaRPr sz="1000"/>
          </a:p>
        </p:txBody>
      </p:sp>
      <p:sp>
        <p:nvSpPr>
          <p:cNvPr id="320" name="Google Shape;320;p13"/>
          <p:cNvSpPr/>
          <p:nvPr/>
        </p:nvSpPr>
        <p:spPr>
          <a:xfrm>
            <a:off x="144100" y="6125150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관련 문서 및 블로그 칼럼 홍보</a:t>
            </a:r>
            <a:endParaRPr sz="1000"/>
          </a:p>
        </p:txBody>
      </p:sp>
      <p:sp>
        <p:nvSpPr>
          <p:cNvPr id="321" name="Google Shape;321;p13"/>
          <p:cNvSpPr/>
          <p:nvPr/>
        </p:nvSpPr>
        <p:spPr>
          <a:xfrm>
            <a:off x="5271150" y="725500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1 </a:t>
            </a:r>
            <a:r>
              <a:rPr lang="ko-KR"/>
              <a:t> </a:t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463300" y="2398763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 </a:t>
            </a:r>
            <a:r>
              <a:rPr lang="ko-KR"/>
              <a:t> </a:t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463300" y="3932450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 </a:t>
            </a:r>
            <a:r>
              <a:rPr lang="ko-KR"/>
              <a:t> </a:t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463300" y="560503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 </a:t>
            </a:r>
            <a:r>
              <a:rPr lang="ko-KR"/>
              <a:t> </a:t>
            </a:r>
            <a:endParaRPr/>
          </a:p>
        </p:txBody>
      </p:sp>
      <p:sp>
        <p:nvSpPr>
          <p:cNvPr id="325" name="Google Shape;325;p13"/>
          <p:cNvSpPr/>
          <p:nvPr/>
        </p:nvSpPr>
        <p:spPr>
          <a:xfrm>
            <a:off x="463300" y="697368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p14"/>
          <p:cNvGraphicFramePr/>
          <p:nvPr/>
        </p:nvGraphicFramePr>
        <p:xfrm>
          <a:off x="8559800" y="1422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{95559140-1792-41DF-A05F-725318DD1B17}</a:tableStyleId>
              </a:tblPr>
              <a:tblGrid>
                <a:gridCol w="271475"/>
                <a:gridCol w="1887525"/>
              </a:tblGrid>
              <a:tr h="27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37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로고 클릭시 메인페이지로 이동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강의 검색바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로그인 페이지 이동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기업교육 안내 페이지로 이동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각 카테고리가 드롭다운 형식으로 표시 클릭시 해당 페이지로 이동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광고및 사이트 제품 홍보 컨텐츠 표시칸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sz="1000" u="none" cap="none" strike="noStrike"/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 hMerge="1"/>
              </a:tr>
              <a:tr h="377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39600" marL="39600" anchor="ctr">
                    <a:lnL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9F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331" name="Google Shape;331;p14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인프런 &gt; 로그인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1" lang="ko-KR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b="0" i="1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표지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1031875" y="15825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fastcampus</a:t>
            </a:r>
            <a:endParaRPr sz="800"/>
          </a:p>
        </p:txBody>
      </p:sp>
      <p:sp>
        <p:nvSpPr>
          <p:cNvPr id="337" name="Google Shape;337;p14"/>
          <p:cNvSpPr/>
          <p:nvPr/>
        </p:nvSpPr>
        <p:spPr>
          <a:xfrm>
            <a:off x="1031875" y="386400"/>
            <a:ext cx="4798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fastcampus&gt; 메인페이지</a:t>
            </a:r>
            <a:endParaRPr sz="900"/>
          </a:p>
        </p:txBody>
      </p:sp>
      <p:sp>
        <p:nvSpPr>
          <p:cNvPr id="338" name="Google Shape;338;p14"/>
          <p:cNvSpPr/>
          <p:nvPr/>
        </p:nvSpPr>
        <p:spPr>
          <a:xfrm>
            <a:off x="5948250" y="386400"/>
            <a:ext cx="14478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fastcampus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7513625" y="386400"/>
            <a:ext cx="6531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22.06.07</a:t>
            </a:r>
            <a:endParaRPr sz="900"/>
          </a:p>
        </p:txBody>
      </p:sp>
      <p:sp>
        <p:nvSpPr>
          <p:cNvPr id="340" name="Google Shape;340;p14"/>
          <p:cNvSpPr/>
          <p:nvPr/>
        </p:nvSpPr>
        <p:spPr>
          <a:xfrm>
            <a:off x="8234150" y="378950"/>
            <a:ext cx="11274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GB_K</a:t>
            </a:r>
            <a:endParaRPr sz="900"/>
          </a:p>
        </p:txBody>
      </p:sp>
      <p:sp>
        <p:nvSpPr>
          <p:cNvPr id="341" name="Google Shape;341;p14"/>
          <p:cNvSpPr/>
          <p:nvPr/>
        </p:nvSpPr>
        <p:spPr>
          <a:xfrm>
            <a:off x="9428975" y="378950"/>
            <a:ext cx="7407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김시훈</a:t>
            </a:r>
            <a:endParaRPr sz="900"/>
          </a:p>
        </p:txBody>
      </p:sp>
      <p:sp>
        <p:nvSpPr>
          <p:cNvPr id="342" name="Google Shape;342;p14"/>
          <p:cNvSpPr/>
          <p:nvPr/>
        </p:nvSpPr>
        <p:spPr>
          <a:xfrm>
            <a:off x="77000" y="614550"/>
            <a:ext cx="8419800" cy="11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3" name="Google Shape;343;p14"/>
          <p:cNvSpPr/>
          <p:nvPr/>
        </p:nvSpPr>
        <p:spPr>
          <a:xfrm>
            <a:off x="144100" y="654000"/>
            <a:ext cx="1397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로고 ( Inflearn )</a:t>
            </a:r>
            <a:endParaRPr sz="1000"/>
          </a:p>
        </p:txBody>
      </p:sp>
      <p:sp>
        <p:nvSpPr>
          <p:cNvPr id="344" name="Google Shape;344;p14"/>
          <p:cNvSpPr/>
          <p:nvPr/>
        </p:nvSpPr>
        <p:spPr>
          <a:xfrm>
            <a:off x="166750" y="1203525"/>
            <a:ext cx="8264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메인 카테고리</a:t>
            </a:r>
            <a:endParaRPr sz="1000"/>
          </a:p>
        </p:txBody>
      </p:sp>
      <p:sp>
        <p:nvSpPr>
          <p:cNvPr id="345" name="Google Shape;345;p14"/>
          <p:cNvSpPr/>
          <p:nvPr/>
        </p:nvSpPr>
        <p:spPr>
          <a:xfrm>
            <a:off x="1677900" y="653975"/>
            <a:ext cx="35061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검색바</a:t>
            </a:r>
            <a:endParaRPr sz="1000"/>
          </a:p>
        </p:txBody>
      </p:sp>
      <p:sp>
        <p:nvSpPr>
          <p:cNvPr id="346" name="Google Shape;346;p14"/>
          <p:cNvSpPr/>
          <p:nvPr/>
        </p:nvSpPr>
        <p:spPr>
          <a:xfrm>
            <a:off x="5677500" y="653963"/>
            <a:ext cx="740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로그인</a:t>
            </a:r>
            <a:endParaRPr sz="1000"/>
          </a:p>
        </p:txBody>
      </p:sp>
      <p:sp>
        <p:nvSpPr>
          <p:cNvPr id="347" name="Google Shape;347;p14"/>
          <p:cNvSpPr/>
          <p:nvPr/>
        </p:nvSpPr>
        <p:spPr>
          <a:xfrm>
            <a:off x="6583475" y="653963"/>
            <a:ext cx="9354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회원가입</a:t>
            </a:r>
            <a:endParaRPr sz="1000"/>
          </a:p>
        </p:txBody>
      </p:sp>
      <p:sp>
        <p:nvSpPr>
          <p:cNvPr id="348" name="Google Shape;348;p14"/>
          <p:cNvSpPr/>
          <p:nvPr/>
        </p:nvSpPr>
        <p:spPr>
          <a:xfrm>
            <a:off x="7668100" y="650238"/>
            <a:ext cx="7407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기업교육</a:t>
            </a:r>
            <a:endParaRPr sz="1000"/>
          </a:p>
        </p:txBody>
      </p:sp>
      <p:sp>
        <p:nvSpPr>
          <p:cNvPr id="349" name="Google Shape;349;p14"/>
          <p:cNvSpPr/>
          <p:nvPr/>
        </p:nvSpPr>
        <p:spPr>
          <a:xfrm>
            <a:off x="77000" y="1948000"/>
            <a:ext cx="8419800" cy="11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광고</a:t>
            </a:r>
            <a:endParaRPr sz="1000"/>
          </a:p>
        </p:txBody>
      </p:sp>
      <p:sp>
        <p:nvSpPr>
          <p:cNvPr id="350" name="Google Shape;350;p14"/>
          <p:cNvSpPr/>
          <p:nvPr/>
        </p:nvSpPr>
        <p:spPr>
          <a:xfrm>
            <a:off x="77000" y="3328300"/>
            <a:ext cx="8419800" cy="12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홍보 컨텐츠</a:t>
            </a:r>
            <a:endParaRPr sz="1000"/>
          </a:p>
        </p:txBody>
      </p:sp>
      <p:sp>
        <p:nvSpPr>
          <p:cNvPr id="351" name="Google Shape;351;p14"/>
          <p:cNvSpPr/>
          <p:nvPr/>
        </p:nvSpPr>
        <p:spPr>
          <a:xfrm>
            <a:off x="77000" y="6936775"/>
            <a:ext cx="84198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사이트 하단 배너</a:t>
            </a:r>
            <a:endParaRPr sz="1000"/>
          </a:p>
        </p:txBody>
      </p:sp>
      <p:sp>
        <p:nvSpPr>
          <p:cNvPr id="352" name="Google Shape;352;p14"/>
          <p:cNvSpPr/>
          <p:nvPr/>
        </p:nvSpPr>
        <p:spPr>
          <a:xfrm>
            <a:off x="77000" y="4746000"/>
            <a:ext cx="8419800" cy="20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3" name="Google Shape;353;p14"/>
          <p:cNvSpPr/>
          <p:nvPr/>
        </p:nvSpPr>
        <p:spPr>
          <a:xfrm>
            <a:off x="144100" y="4807150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입문 강의 홍보</a:t>
            </a:r>
            <a:endParaRPr sz="1000"/>
          </a:p>
        </p:txBody>
      </p:sp>
      <p:sp>
        <p:nvSpPr>
          <p:cNvPr id="354" name="Google Shape;354;p14"/>
          <p:cNvSpPr/>
          <p:nvPr/>
        </p:nvSpPr>
        <p:spPr>
          <a:xfrm>
            <a:off x="144100" y="5466138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인기 강의 홍보</a:t>
            </a:r>
            <a:endParaRPr sz="1000"/>
          </a:p>
        </p:txBody>
      </p:sp>
      <p:sp>
        <p:nvSpPr>
          <p:cNvPr id="355" name="Google Shape;355;p14"/>
          <p:cNvSpPr/>
          <p:nvPr/>
        </p:nvSpPr>
        <p:spPr>
          <a:xfrm>
            <a:off x="144100" y="6125150"/>
            <a:ext cx="83100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관련 문서 및 블로그 칼럼 홍보</a:t>
            </a:r>
            <a:endParaRPr sz="1000"/>
          </a:p>
        </p:txBody>
      </p:sp>
      <p:sp>
        <p:nvSpPr>
          <p:cNvPr id="356" name="Google Shape;356;p14"/>
          <p:cNvSpPr/>
          <p:nvPr/>
        </p:nvSpPr>
        <p:spPr>
          <a:xfrm>
            <a:off x="77000" y="602150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1 </a:t>
            </a:r>
            <a:r>
              <a:rPr lang="ko-KR"/>
              <a:t> </a:t>
            </a:r>
            <a:endParaRPr/>
          </a:p>
        </p:txBody>
      </p:sp>
      <p:sp>
        <p:nvSpPr>
          <p:cNvPr id="357" name="Google Shape;357;p14"/>
          <p:cNvSpPr/>
          <p:nvPr/>
        </p:nvSpPr>
        <p:spPr>
          <a:xfrm>
            <a:off x="1677900" y="611425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2 </a:t>
            </a:r>
            <a:r>
              <a:rPr lang="ko-KR"/>
              <a:t> </a:t>
            </a:r>
            <a:endParaRPr/>
          </a:p>
        </p:txBody>
      </p:sp>
      <p:sp>
        <p:nvSpPr>
          <p:cNvPr id="358" name="Google Shape;358;p14"/>
          <p:cNvSpPr/>
          <p:nvPr/>
        </p:nvSpPr>
        <p:spPr>
          <a:xfrm>
            <a:off x="5570175" y="61143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3</a:t>
            </a:r>
            <a:r>
              <a:rPr lang="ko-KR"/>
              <a:t> </a:t>
            </a: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6465700" y="60213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4</a:t>
            </a: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7465838" y="602138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5</a:t>
            </a: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76988" y="1275063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6</a:t>
            </a: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76988" y="2337450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7</a:t>
            </a: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6988" y="3774350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7</a:t>
            </a: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76988" y="5605050"/>
            <a:ext cx="319200" cy="308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/>
              <a:t>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기본 디자인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