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4" r:id="rId1"/>
  </p:sldMasterIdLst>
  <p:notesMasterIdLst>
    <p:notesMasterId r:id="rId12"/>
  </p:notesMasterIdLst>
  <p:handoutMasterIdLst>
    <p:handoutMasterId r:id="rId13"/>
  </p:handoutMasterIdLst>
  <p:sldIdLst>
    <p:sldId id="256" r:id="rId2"/>
    <p:sldId id="272" r:id="rId3"/>
    <p:sldId id="261" r:id="rId4"/>
    <p:sldId id="262" r:id="rId5"/>
    <p:sldId id="258" r:id="rId6"/>
    <p:sldId id="263" r:id="rId7"/>
    <p:sldId id="264" r:id="rId8"/>
    <p:sldId id="270" r:id="rId9"/>
    <p:sldId id="269" r:id="rId10"/>
    <p:sldId id="271" r:id="rId11"/>
  </p:sldIdLst>
  <p:sldSz cx="12192000" cy="6858000"/>
  <p:notesSz cx="6735763" cy="986948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513" autoAdjust="0"/>
  </p:normalViewPr>
  <p:slideViewPr>
    <p:cSldViewPr snapToGrid="0">
      <p:cViewPr varScale="1">
        <p:scale>
          <a:sx n="86" d="100"/>
          <a:sy n="86" d="100"/>
        </p:scale>
        <p:origin x="-672" y="-84"/>
      </p:cViewPr>
      <p:guideLst>
        <p:guide orient="horz" pos="2160"/>
        <p:guide pos="3840"/>
      </p:guideLst>
    </p:cSldViewPr>
  </p:slideViewPr>
  <p:outlineViewPr>
    <p:cViewPr>
      <p:scale>
        <a:sx n="33" d="100"/>
        <a:sy n="33" d="100"/>
      </p:scale>
      <p:origin x="0" y="-423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9413" cy="49371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14763" y="0"/>
            <a:ext cx="2919412" cy="493713"/>
          </a:xfrm>
          <a:prstGeom prst="rect">
            <a:avLst/>
          </a:prstGeom>
        </p:spPr>
        <p:txBody>
          <a:bodyPr vert="horz" lIns="91440" tIns="45720" rIns="91440" bIns="45720" rtlCol="0"/>
          <a:lstStyle>
            <a:lvl1pPr algn="r">
              <a:defRPr sz="1200"/>
            </a:lvl1pPr>
          </a:lstStyle>
          <a:p>
            <a:fld id="{5A7FE297-AC44-47CF-9B1C-7BE84A4C1C33}" type="datetimeFigureOut">
              <a:rPr kumimoji="1" lang="ja-JP" altLang="en-US" smtClean="0"/>
              <a:t>2015/6/10</a:t>
            </a:fld>
            <a:endParaRPr kumimoji="1" lang="ja-JP" altLang="en-US"/>
          </a:p>
        </p:txBody>
      </p:sp>
      <p:sp>
        <p:nvSpPr>
          <p:cNvPr id="4" name="フッター プレースホルダー 3"/>
          <p:cNvSpPr>
            <a:spLocks noGrp="1"/>
          </p:cNvSpPr>
          <p:nvPr>
            <p:ph type="ftr" sz="quarter" idx="2"/>
          </p:nvPr>
        </p:nvSpPr>
        <p:spPr>
          <a:xfrm>
            <a:off x="0" y="9374188"/>
            <a:ext cx="2919413" cy="493712"/>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14763" y="9374188"/>
            <a:ext cx="2919412" cy="493712"/>
          </a:xfrm>
          <a:prstGeom prst="rect">
            <a:avLst/>
          </a:prstGeom>
        </p:spPr>
        <p:txBody>
          <a:bodyPr vert="horz" lIns="91440" tIns="45720" rIns="91440" bIns="45720" rtlCol="0" anchor="b"/>
          <a:lstStyle>
            <a:lvl1pPr algn="r">
              <a:defRPr sz="1200"/>
            </a:lvl1pPr>
          </a:lstStyle>
          <a:p>
            <a:fld id="{88630492-4D60-4F85-91A2-C3567FAA5574}" type="slidenum">
              <a:rPr kumimoji="1" lang="ja-JP" altLang="en-US" smtClean="0"/>
              <a:t>‹#›</a:t>
            </a:fld>
            <a:endParaRPr kumimoji="1" lang="ja-JP" altLang="en-US"/>
          </a:p>
        </p:txBody>
      </p:sp>
    </p:spTree>
    <p:extLst>
      <p:ext uri="{BB962C8B-B14F-4D97-AF65-F5344CB8AC3E}">
        <p14:creationId xmlns:p14="http://schemas.microsoft.com/office/powerpoint/2010/main" val="39166788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1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5373" y="0"/>
            <a:ext cx="2918831" cy="495188"/>
          </a:xfrm>
          <a:prstGeom prst="rect">
            <a:avLst/>
          </a:prstGeom>
        </p:spPr>
        <p:txBody>
          <a:bodyPr vert="horz" lIns="91440" tIns="45720" rIns="91440" bIns="45720" rtlCol="0"/>
          <a:lstStyle>
            <a:lvl1pPr algn="r">
              <a:defRPr sz="1200"/>
            </a:lvl1pPr>
          </a:lstStyle>
          <a:p>
            <a:fld id="{9F19A621-E157-42C2-8C3B-253FBD15FDBF}" type="datetimeFigureOut">
              <a:rPr kumimoji="1" lang="ja-JP" altLang="en-US" smtClean="0"/>
              <a:t>2015/6/10</a:t>
            </a:fld>
            <a:endParaRPr kumimoji="1" lang="ja-JP" altLang="en-US"/>
          </a:p>
        </p:txBody>
      </p:sp>
      <p:sp>
        <p:nvSpPr>
          <p:cNvPr id="4" name="スライド イメージ プレースホルダー 3"/>
          <p:cNvSpPr>
            <a:spLocks noGrp="1" noRot="1" noChangeAspect="1"/>
          </p:cNvSpPr>
          <p:nvPr>
            <p:ph type="sldImg" idx="2"/>
          </p:nvPr>
        </p:nvSpPr>
        <p:spPr>
          <a:xfrm>
            <a:off x="407988" y="1233488"/>
            <a:ext cx="5919787" cy="3330575"/>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577" y="4749691"/>
            <a:ext cx="5388610" cy="3886111"/>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374301"/>
            <a:ext cx="2918831" cy="4951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5373" y="9374301"/>
            <a:ext cx="2918831" cy="495187"/>
          </a:xfrm>
          <a:prstGeom prst="rect">
            <a:avLst/>
          </a:prstGeom>
        </p:spPr>
        <p:txBody>
          <a:bodyPr vert="horz" lIns="91440" tIns="45720" rIns="91440" bIns="45720" rtlCol="0" anchor="b"/>
          <a:lstStyle>
            <a:lvl1pPr algn="r">
              <a:defRPr sz="1200"/>
            </a:lvl1pPr>
          </a:lstStyle>
          <a:p>
            <a:fld id="{DCBE0EC6-5A4C-498C-BD5C-88E688A480C7}" type="slidenum">
              <a:rPr kumimoji="1" lang="ja-JP" altLang="en-US" smtClean="0"/>
              <a:t>‹#›</a:t>
            </a:fld>
            <a:endParaRPr kumimoji="1" lang="ja-JP" altLang="en-US"/>
          </a:p>
        </p:txBody>
      </p:sp>
    </p:spTree>
    <p:extLst>
      <p:ext uri="{BB962C8B-B14F-4D97-AF65-F5344CB8AC3E}">
        <p14:creationId xmlns:p14="http://schemas.microsoft.com/office/powerpoint/2010/main" val="187250673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CBE0EC6-5A4C-498C-BD5C-88E688A480C7}" type="slidenum">
              <a:rPr kumimoji="1" lang="ja-JP" altLang="en-US" smtClean="0"/>
              <a:t>1</a:t>
            </a:fld>
            <a:endParaRPr kumimoji="1" lang="ja-JP" altLang="en-US"/>
          </a:p>
        </p:txBody>
      </p:sp>
    </p:spTree>
    <p:extLst>
      <p:ext uri="{BB962C8B-B14F-4D97-AF65-F5344CB8AC3E}">
        <p14:creationId xmlns:p14="http://schemas.microsoft.com/office/powerpoint/2010/main" val="3855868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493F4FE5-87EB-4FEE-B986-FB44D8B1D322}" type="datetime1">
              <a:rPr kumimoji="1" lang="ja-JP" altLang="en-US" smtClean="0"/>
              <a:t>2015/6/10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1800"/>
            </a:lvl1pPr>
          </a:lstStyle>
          <a:p>
            <a:fld id="{A4E6642C-D3C9-4DC2-8962-09BE970CAC7A}" type="slidenum">
              <a:rPr lang="ja-JP" altLang="en-US" smtClean="0"/>
              <a:pPr/>
              <a:t>‹#›</a:t>
            </a:fld>
            <a:endParaRPr lang="ja-JP" alt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463911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E84868B0-E9E3-4631-BE05-8C70B5895FCD}" type="datetime1">
              <a:rPr kumimoji="1" lang="ja-JP" altLang="en-US" smtClean="0"/>
              <a:t>2015/6/10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4E6642C-D3C9-4DC2-8962-09BE970CAC7A}" type="slidenum">
              <a:rPr kumimoji="1" lang="ja-JP" altLang="en-US" smtClean="0"/>
              <a:t>‹#›</a:t>
            </a:fld>
            <a:endParaRPr kumimoji="1" lang="ja-JP" altLang="en-US"/>
          </a:p>
        </p:txBody>
      </p:sp>
    </p:spTree>
    <p:extLst>
      <p:ext uri="{BB962C8B-B14F-4D97-AF65-F5344CB8AC3E}">
        <p14:creationId xmlns:p14="http://schemas.microsoft.com/office/powerpoint/2010/main" val="2699583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23B52C0-D342-4764-B6D8-2FDB0BDDC76F}" type="datetime1">
              <a:rPr kumimoji="1" lang="ja-JP" altLang="en-US" smtClean="0"/>
              <a:t>2015/6/10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4E6642C-D3C9-4DC2-8962-09BE970CAC7A}" type="slidenum">
              <a:rPr kumimoji="1" lang="ja-JP" altLang="en-US" smtClean="0"/>
              <a:t>‹#›</a:t>
            </a:fld>
            <a:endParaRPr kumimoji="1" lang="ja-JP" altLang="en-US"/>
          </a:p>
        </p:txBody>
      </p:sp>
    </p:spTree>
    <p:extLst>
      <p:ext uri="{BB962C8B-B14F-4D97-AF65-F5344CB8AC3E}">
        <p14:creationId xmlns:p14="http://schemas.microsoft.com/office/powerpoint/2010/main" val="212039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lvl1pPr>
              <a:defRPr sz="2400"/>
            </a:lvl1pPr>
            <a:lvl2pPr marL="486918" indent="-285750">
              <a:buFont typeface="Wingdings" panose="05000000000000000000" pitchFamily="2" charset="2"/>
              <a:buChar char="l"/>
              <a:defRPr/>
            </a:lvl2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10"/>
          </p:nvPr>
        </p:nvSpPr>
        <p:spPr/>
        <p:txBody>
          <a:bodyPr/>
          <a:lstStyle/>
          <a:p>
            <a:fld id="{9CF9EAA5-A2D5-47B5-808D-FDA1C4920B5E}" type="datetime1">
              <a:rPr kumimoji="1" lang="ja-JP" altLang="en-US" smtClean="0"/>
              <a:t>2015/6/10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4E6642C-D3C9-4DC2-8962-09BE970CAC7A}" type="slidenum">
              <a:rPr kumimoji="1" lang="ja-JP" altLang="en-US" smtClean="0"/>
              <a:t>‹#›</a:t>
            </a:fld>
            <a:endParaRPr kumimoji="1" lang="ja-JP" altLang="en-US"/>
          </a:p>
        </p:txBody>
      </p:sp>
    </p:spTree>
    <p:extLst>
      <p:ext uri="{BB962C8B-B14F-4D97-AF65-F5344CB8AC3E}">
        <p14:creationId xmlns:p14="http://schemas.microsoft.com/office/powerpoint/2010/main" val="189918516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6601A478-E045-4BED-A679-A5EF76D95C63}" type="datetime1">
              <a:rPr kumimoji="1" lang="ja-JP" altLang="en-US" smtClean="0"/>
              <a:t>2015/6/10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4E6642C-D3C9-4DC2-8962-09BE970CAC7A}"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28716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C07FB18C-E142-4916-AE91-1CDD10F34444}" type="datetime1">
              <a:rPr kumimoji="1" lang="ja-JP" altLang="en-US" smtClean="0"/>
              <a:t>2015/6/10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4E6642C-D3C9-4DC2-8962-09BE970CAC7A}" type="slidenum">
              <a:rPr kumimoji="1" lang="ja-JP" altLang="en-US" smtClean="0"/>
              <a:t>‹#›</a:t>
            </a:fld>
            <a:endParaRPr kumimoji="1" lang="ja-JP" altLang="en-US"/>
          </a:p>
        </p:txBody>
      </p:sp>
    </p:spTree>
    <p:extLst>
      <p:ext uri="{BB962C8B-B14F-4D97-AF65-F5344CB8AC3E}">
        <p14:creationId xmlns:p14="http://schemas.microsoft.com/office/powerpoint/2010/main" val="2446079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097280" y="2582334"/>
            <a:ext cx="4937760" cy="33782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217920" y="2582334"/>
            <a:ext cx="4937760" cy="33782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35526E38-44F9-4894-B5CD-CF6E602DE711}" type="datetime1">
              <a:rPr kumimoji="1" lang="ja-JP" altLang="en-US" smtClean="0"/>
              <a:t>2015/6/10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A4E6642C-D3C9-4DC2-8962-09BE970CAC7A}" type="slidenum">
              <a:rPr kumimoji="1" lang="ja-JP" altLang="en-US" smtClean="0"/>
              <a:t>‹#›</a:t>
            </a:fld>
            <a:endParaRPr kumimoji="1" lang="ja-JP" altLang="en-US"/>
          </a:p>
        </p:txBody>
      </p:sp>
    </p:spTree>
    <p:extLst>
      <p:ext uri="{BB962C8B-B14F-4D97-AF65-F5344CB8AC3E}">
        <p14:creationId xmlns:p14="http://schemas.microsoft.com/office/powerpoint/2010/main" val="394956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86B11806-9664-4D42-982E-6DF894543A3C}" type="datetime1">
              <a:rPr kumimoji="1" lang="ja-JP" altLang="en-US" smtClean="0"/>
              <a:t>2015/6/10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A4E6642C-D3C9-4DC2-8962-09BE970CAC7A}" type="slidenum">
              <a:rPr kumimoji="1" lang="ja-JP" altLang="en-US" smtClean="0"/>
              <a:t>‹#›</a:t>
            </a:fld>
            <a:endParaRPr kumimoji="1" lang="ja-JP" altLang="en-US"/>
          </a:p>
        </p:txBody>
      </p:sp>
    </p:spTree>
    <p:extLst>
      <p:ext uri="{BB962C8B-B14F-4D97-AF65-F5344CB8AC3E}">
        <p14:creationId xmlns:p14="http://schemas.microsoft.com/office/powerpoint/2010/main" val="2782252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F53285D-F6E0-4872-A1C4-C43A08E5CE4B}" type="datetime1">
              <a:rPr kumimoji="1" lang="ja-JP" altLang="en-US" smtClean="0"/>
              <a:t>2015/6/10</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A4E6642C-D3C9-4DC2-8962-09BE970CAC7A}" type="slidenum">
              <a:rPr kumimoji="1" lang="ja-JP" altLang="en-US" smtClean="0"/>
              <a:t>‹#›</a:t>
            </a:fld>
            <a:endParaRPr kumimoji="1" lang="ja-JP" altLang="en-US"/>
          </a:p>
        </p:txBody>
      </p:sp>
    </p:spTree>
    <p:extLst>
      <p:ext uri="{BB962C8B-B14F-4D97-AF65-F5344CB8AC3E}">
        <p14:creationId xmlns:p14="http://schemas.microsoft.com/office/powerpoint/2010/main" val="409873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7EF0C61-417F-4D74-8812-F6F62D230326}" type="datetime1">
              <a:rPr kumimoji="1" lang="ja-JP" altLang="en-US" smtClean="0"/>
              <a:t>2015/6/10</a:t>
            </a:fld>
            <a:endParaRPr kumimoji="1" lang="ja-JP"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4E6642C-D3C9-4DC2-8962-09BE970CAC7A}" type="slidenum">
              <a:rPr kumimoji="1" lang="ja-JP" altLang="en-US" smtClean="0"/>
              <a:t>‹#›</a:t>
            </a:fld>
            <a:endParaRPr kumimoji="1" lang="ja-JP" altLang="en-US"/>
          </a:p>
        </p:txBody>
      </p:sp>
    </p:spTree>
    <p:extLst>
      <p:ext uri="{BB962C8B-B14F-4D97-AF65-F5344CB8AC3E}">
        <p14:creationId xmlns:p14="http://schemas.microsoft.com/office/powerpoint/2010/main" val="4449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B64EF7DC-D18C-40B8-9FD9-6FEF6C3A9C42}" type="datetime1">
              <a:rPr kumimoji="1" lang="ja-JP" altLang="en-US" smtClean="0"/>
              <a:t>2015/6/10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4E6642C-D3C9-4DC2-8962-09BE970CAC7A}" type="slidenum">
              <a:rPr kumimoji="1" lang="ja-JP" altLang="en-US" smtClean="0"/>
              <a:t>‹#›</a:t>
            </a:fld>
            <a:endParaRPr kumimoji="1" lang="ja-JP" altLang="en-US"/>
          </a:p>
        </p:txBody>
      </p:sp>
    </p:spTree>
    <p:extLst>
      <p:ext uri="{BB962C8B-B14F-4D97-AF65-F5344CB8AC3E}">
        <p14:creationId xmlns:p14="http://schemas.microsoft.com/office/powerpoint/2010/main" val="971767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3B6EA41-A581-4A35-B4A9-4544B0804832}" type="datetime1">
              <a:rPr kumimoji="1" lang="ja-JP" altLang="en-US" smtClean="0"/>
              <a:t>2015/6/10</a:t>
            </a:fld>
            <a:endParaRPr kumimoji="1" lang="ja-JP"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2000">
                <a:solidFill>
                  <a:srgbClr val="FFFFFF"/>
                </a:solidFill>
              </a:defRPr>
            </a:lvl1pPr>
          </a:lstStyle>
          <a:p>
            <a:endParaRPr lang="ja-JP" altLang="en-US" dirty="0" smtClean="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123321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iming>
    <p:tnLst>
      <p:par>
        <p:cTn id="1" dur="indefinite" restart="never" nodeType="tmRoot"/>
      </p:par>
    </p:tnLst>
  </p:timing>
  <p:hf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Wingdings" panose="05000000000000000000" pitchFamily="2" charset="2"/>
        <a:buChar char="l"/>
        <a:defRPr kumimoji="1" sz="2400" kern="1200">
          <a:solidFill>
            <a:schemeClr val="tx1">
              <a:lumMod val="75000"/>
              <a:lumOff val="25000"/>
            </a:schemeClr>
          </a:solidFill>
          <a:latin typeface="+mn-lt"/>
          <a:ea typeface="+mn-ea"/>
          <a:cs typeface="+mn-cs"/>
        </a:defRPr>
      </a:lvl1pPr>
      <a:lvl2pPr marL="486918" indent="-28575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097280" y="758952"/>
            <a:ext cx="10058400" cy="2360766"/>
          </a:xfrm>
        </p:spPr>
        <p:txBody>
          <a:bodyPr>
            <a:normAutofit fontScale="90000"/>
          </a:bodyPr>
          <a:lstStyle/>
          <a:p>
            <a:pPr algn="ctr"/>
            <a:r>
              <a:rPr kumimoji="1" lang="en-US" altLang="ja-JP" sz="6000" dirty="0" smtClean="0"/>
              <a:t/>
            </a:r>
            <a:br>
              <a:rPr kumimoji="1" lang="en-US" altLang="ja-JP" sz="6000" dirty="0" smtClean="0"/>
            </a:br>
            <a:r>
              <a:rPr kumimoji="1" lang="ja-JP" altLang="en-US" sz="6000" dirty="0" smtClean="0"/>
              <a:t>レビューの質改善と生産性を</a:t>
            </a:r>
            <a:r>
              <a:rPr kumimoji="1" lang="en-US" altLang="ja-JP" sz="6000" dirty="0" smtClean="0"/>
              <a:t/>
            </a:r>
            <a:br>
              <a:rPr kumimoji="1" lang="en-US" altLang="ja-JP" sz="6000" dirty="0" smtClean="0"/>
            </a:br>
            <a:r>
              <a:rPr kumimoji="1" lang="ja-JP" altLang="en-US" sz="6000" dirty="0" smtClean="0"/>
              <a:t>向上させる</a:t>
            </a:r>
            <a:endParaRPr kumimoji="1" lang="ja-JP" altLang="en-US" sz="6000" dirty="0"/>
          </a:p>
        </p:txBody>
      </p:sp>
      <p:sp>
        <p:nvSpPr>
          <p:cNvPr id="3" name="サブタイトル 2"/>
          <p:cNvSpPr>
            <a:spLocks noGrp="1"/>
          </p:cNvSpPr>
          <p:nvPr>
            <p:ph type="subTitle" idx="1"/>
          </p:nvPr>
        </p:nvSpPr>
        <p:spPr/>
        <p:txBody>
          <a:bodyPr/>
          <a:lstStyle/>
          <a:p>
            <a:pPr algn="r"/>
            <a:r>
              <a:rPr kumimoji="1" lang="en-US" altLang="ja-JP" dirty="0" smtClean="0"/>
              <a:t>1342082</a:t>
            </a:r>
            <a:r>
              <a:rPr kumimoji="1" lang="ja-JP" altLang="en-US" dirty="0" smtClean="0"/>
              <a:t>　戸張琢斗</a:t>
            </a:r>
            <a:endParaRPr kumimoji="1" lang="ja-JP" altLang="en-US" dirty="0"/>
          </a:p>
        </p:txBody>
      </p:sp>
    </p:spTree>
    <p:extLst>
      <p:ext uri="{BB962C8B-B14F-4D97-AF65-F5344CB8AC3E}">
        <p14:creationId xmlns:p14="http://schemas.microsoft.com/office/powerpoint/2010/main" val="31948309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今回の事例で学んだこと</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大規模なプロジェクトには「高い理念」に基づいたスコープを設定する</a:t>
            </a:r>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A4E6642C-D3C9-4DC2-8962-09BE970CAC7A}" type="slidenum">
              <a:rPr kumimoji="1" lang="ja-JP" altLang="en-US" smtClean="0"/>
              <a:t>10</a:t>
            </a:fld>
            <a:endParaRPr kumimoji="1" lang="ja-JP" altLang="en-US"/>
          </a:p>
        </p:txBody>
      </p:sp>
    </p:spTree>
    <p:extLst>
      <p:ext uri="{BB962C8B-B14F-4D97-AF65-F5344CB8AC3E}">
        <p14:creationId xmlns:p14="http://schemas.microsoft.com/office/powerpoint/2010/main" val="16568092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目次</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今回のプロジェクト</a:t>
            </a:r>
            <a:endParaRPr kumimoji="1" lang="en-US" altLang="ja-JP" dirty="0" smtClean="0"/>
          </a:p>
          <a:p>
            <a:r>
              <a:rPr lang="en-US" altLang="ja-JP" dirty="0"/>
              <a:t>3</a:t>
            </a:r>
            <a:r>
              <a:rPr lang="ja-JP" altLang="en-US" dirty="0"/>
              <a:t>種類</a:t>
            </a:r>
            <a:r>
              <a:rPr lang="ja-JP" altLang="en-US" dirty="0" smtClean="0"/>
              <a:t>のステークホルダと行動原理</a:t>
            </a:r>
            <a:endParaRPr lang="en-US" altLang="ja-JP" dirty="0" smtClean="0"/>
          </a:p>
          <a:p>
            <a:r>
              <a:rPr lang="ja-JP" altLang="en-US" dirty="0"/>
              <a:t>大規模</a:t>
            </a:r>
            <a:r>
              <a:rPr lang="ja-JP" altLang="en-US" dirty="0" smtClean="0"/>
              <a:t>プロジェクトの場合のポイント</a:t>
            </a:r>
            <a:endParaRPr lang="en-US" altLang="ja-JP" dirty="0" smtClean="0"/>
          </a:p>
          <a:p>
            <a:r>
              <a:rPr lang="ja-JP" altLang="en-US" dirty="0" smtClean="0"/>
              <a:t>プロジェクトの概要</a:t>
            </a:r>
            <a:endParaRPr lang="en-US" altLang="ja-JP" dirty="0" smtClean="0"/>
          </a:p>
          <a:p>
            <a:r>
              <a:rPr lang="en-US" altLang="ja-JP" dirty="0" smtClean="0"/>
              <a:t>IC</a:t>
            </a:r>
            <a:r>
              <a:rPr lang="ja-JP" altLang="en-US" smtClean="0"/>
              <a:t>カード乗車券の</a:t>
            </a:r>
            <a:r>
              <a:rPr lang="ja-JP" altLang="en-US" dirty="0" smtClean="0"/>
              <a:t>課題</a:t>
            </a:r>
            <a:endParaRPr lang="en-US" altLang="ja-JP" dirty="0" smtClean="0"/>
          </a:p>
          <a:p>
            <a:r>
              <a:rPr lang="ja-JP" altLang="en-US" dirty="0" smtClean="0"/>
              <a:t>教訓</a:t>
            </a:r>
            <a:endParaRPr lang="en-US" altLang="ja-JP" dirty="0" smtClean="0"/>
          </a:p>
          <a:p>
            <a:r>
              <a:rPr lang="ja-JP" altLang="en-US" dirty="0" smtClean="0"/>
              <a:t>この事例から学んだこと</a:t>
            </a:r>
            <a:endParaRPr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A4E6642C-D3C9-4DC2-8962-09BE970CAC7A}" type="slidenum">
              <a:rPr kumimoji="1" lang="ja-JP" altLang="en-US" smtClean="0"/>
              <a:t>2</a:t>
            </a:fld>
            <a:endParaRPr kumimoji="1" lang="ja-JP" altLang="en-US"/>
          </a:p>
        </p:txBody>
      </p:sp>
    </p:spTree>
    <p:extLst>
      <p:ext uri="{BB962C8B-B14F-4D97-AF65-F5344CB8AC3E}">
        <p14:creationId xmlns:p14="http://schemas.microsoft.com/office/powerpoint/2010/main" val="2064125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事例の狙い</a:t>
            </a:r>
            <a:endParaRPr kumimoji="1" lang="ja-JP" altLang="en-US" dirty="0"/>
          </a:p>
        </p:txBody>
      </p:sp>
      <p:sp>
        <p:nvSpPr>
          <p:cNvPr id="3" name="コンテンツ プレースホルダー 2"/>
          <p:cNvSpPr>
            <a:spLocks noGrp="1"/>
          </p:cNvSpPr>
          <p:nvPr>
            <p:ph idx="1"/>
          </p:nvPr>
        </p:nvSpPr>
        <p:spPr/>
        <p:txBody>
          <a:bodyPr/>
          <a:lstStyle/>
          <a:p>
            <a:pPr>
              <a:buFont typeface="Wingdings" panose="05000000000000000000" pitchFamily="2" charset="2"/>
              <a:buChar char="l"/>
            </a:pPr>
            <a:r>
              <a:rPr lang="ja-JP" altLang="en-US" dirty="0" smtClean="0"/>
              <a:t>レビューという基本動作の質を見直す</a:t>
            </a:r>
            <a:endParaRPr lang="en-US" altLang="ja-JP" dirty="0" smtClean="0"/>
          </a:p>
          <a:p>
            <a:pPr lvl="1"/>
            <a:r>
              <a:rPr lang="ja-JP" altLang="en-US" dirty="0" smtClean="0"/>
              <a:t>ソフトウェア</a:t>
            </a:r>
            <a:r>
              <a:rPr lang="ja-JP" altLang="en-US" dirty="0"/>
              <a:t>開発</a:t>
            </a:r>
            <a:r>
              <a:rPr lang="ja-JP" altLang="en-US" dirty="0" smtClean="0"/>
              <a:t>保守の品質と生産性を向上させることに成功</a:t>
            </a:r>
            <a:endParaRPr kumimoji="1" lang="en-US" altLang="ja-JP" dirty="0" smtClean="0"/>
          </a:p>
          <a:p>
            <a:pPr>
              <a:buFont typeface="Wingdings" panose="05000000000000000000" pitchFamily="2" charset="2"/>
              <a:buChar char="l"/>
            </a:pPr>
            <a:endParaRPr lang="en-US" altLang="ja-JP" dirty="0"/>
          </a:p>
          <a:p>
            <a:pPr>
              <a:buFont typeface="Wingdings" panose="05000000000000000000" pitchFamily="2" charset="2"/>
              <a:buChar char="l"/>
            </a:pPr>
            <a:r>
              <a:rPr kumimoji="1" lang="ja-JP" altLang="en-US" dirty="0" smtClean="0"/>
              <a:t>レビューは面倒</a:t>
            </a:r>
            <a:endParaRPr kumimoji="1" lang="en-US" altLang="ja-JP" dirty="0" smtClean="0"/>
          </a:p>
          <a:p>
            <a:pPr lvl="1"/>
            <a:r>
              <a:rPr lang="ja-JP" altLang="en-US" dirty="0" smtClean="0"/>
              <a:t>レビューの手間を惜しむことで，後に不具合が発生されて対応する方が余計面倒である</a:t>
            </a:r>
            <a:endParaRPr lang="en-US" altLang="ja-JP" dirty="0" smtClean="0"/>
          </a:p>
          <a:p>
            <a:pPr lvl="1"/>
            <a:r>
              <a:rPr kumimoji="1" lang="ja-JP" altLang="en-US" dirty="0" smtClean="0"/>
              <a:t>コストが増大する</a:t>
            </a:r>
            <a:endParaRPr kumimoji="1" lang="en-US" altLang="ja-JP" dirty="0" smtClean="0"/>
          </a:p>
          <a:p>
            <a:pPr lvl="1"/>
            <a:endParaRPr lang="en-US" altLang="ja-JP" dirty="0"/>
          </a:p>
        </p:txBody>
      </p:sp>
      <p:sp>
        <p:nvSpPr>
          <p:cNvPr id="4" name="スライド番号プレースホルダー 3"/>
          <p:cNvSpPr>
            <a:spLocks noGrp="1"/>
          </p:cNvSpPr>
          <p:nvPr>
            <p:ph type="sldNum" sz="quarter" idx="12"/>
          </p:nvPr>
        </p:nvSpPr>
        <p:spPr/>
        <p:txBody>
          <a:bodyPr/>
          <a:lstStyle/>
          <a:p>
            <a:fld id="{A4E6642C-D3C9-4DC2-8962-09BE970CAC7A}" type="slidenum">
              <a:rPr kumimoji="1" lang="ja-JP" altLang="en-US" smtClean="0"/>
              <a:t>3</a:t>
            </a:fld>
            <a:endParaRPr kumimoji="1" lang="ja-JP" altLang="en-US"/>
          </a:p>
        </p:txBody>
      </p:sp>
    </p:spTree>
    <p:extLst>
      <p:ext uri="{BB962C8B-B14F-4D97-AF65-F5344CB8AC3E}">
        <p14:creationId xmlns:p14="http://schemas.microsoft.com/office/powerpoint/2010/main" val="30249417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角丸四角形 4"/>
          <p:cNvSpPr/>
          <p:nvPr/>
        </p:nvSpPr>
        <p:spPr>
          <a:xfrm>
            <a:off x="4746810" y="1845734"/>
            <a:ext cx="7153835" cy="4434042"/>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ja-JP" sz="3200" dirty="0">
              <a:solidFill>
                <a:schemeClr val="tx1"/>
              </a:solidFill>
            </a:endParaRPr>
          </a:p>
          <a:p>
            <a:pPr algn="ctr"/>
            <a:endParaRPr kumimoji="1" lang="en-US" altLang="ja-JP" sz="3200" dirty="0" smtClean="0">
              <a:solidFill>
                <a:schemeClr val="tx1"/>
              </a:solidFill>
            </a:endParaRPr>
          </a:p>
          <a:p>
            <a:pPr algn="ctr"/>
            <a:r>
              <a:rPr kumimoji="1" lang="ja-JP" altLang="en-US" sz="3200" dirty="0" smtClean="0">
                <a:solidFill>
                  <a:schemeClr val="tx1"/>
                </a:solidFill>
              </a:rPr>
              <a:t>↓</a:t>
            </a:r>
            <a:endParaRPr kumimoji="1" lang="en-US" altLang="ja-JP" sz="3200" dirty="0" smtClean="0">
              <a:solidFill>
                <a:schemeClr val="tx1"/>
              </a:solidFill>
            </a:endParaRPr>
          </a:p>
          <a:p>
            <a:pPr algn="ctr"/>
            <a:endParaRPr kumimoji="1" lang="en-US" altLang="ja-JP" sz="3200" dirty="0" smtClean="0">
              <a:solidFill>
                <a:schemeClr val="tx1"/>
              </a:solidFill>
            </a:endParaRPr>
          </a:p>
          <a:p>
            <a:pPr algn="ctr"/>
            <a:r>
              <a:rPr kumimoji="1" lang="ja-JP" altLang="en-US" sz="3200" dirty="0" smtClean="0">
                <a:solidFill>
                  <a:schemeClr val="tx1"/>
                </a:solidFill>
              </a:rPr>
              <a:t>そのため，ステークホルダを組織化する必要がある</a:t>
            </a:r>
            <a:endParaRPr kumimoji="1" lang="ja-JP" altLang="en-US" sz="3200" dirty="0">
              <a:solidFill>
                <a:schemeClr val="tx1"/>
              </a:solidFill>
            </a:endParaRPr>
          </a:p>
        </p:txBody>
      </p:sp>
      <p:sp>
        <p:nvSpPr>
          <p:cNvPr id="2" name="タイトル 1"/>
          <p:cNvSpPr>
            <a:spLocks noGrp="1"/>
          </p:cNvSpPr>
          <p:nvPr>
            <p:ph type="title"/>
          </p:nvPr>
        </p:nvSpPr>
        <p:spPr/>
        <p:txBody>
          <a:bodyPr/>
          <a:lstStyle/>
          <a:p>
            <a:r>
              <a:rPr kumimoji="1" lang="en-US" altLang="ja-JP" dirty="0" smtClean="0"/>
              <a:t>3</a:t>
            </a:r>
            <a:r>
              <a:rPr kumimoji="1" lang="ja-JP" altLang="en-US" dirty="0" smtClean="0"/>
              <a:t>種類のステークホルダと行動原理</a:t>
            </a:r>
            <a:endParaRPr kumimoji="1" lang="ja-JP" altLang="en-US" dirty="0"/>
          </a:p>
        </p:txBody>
      </p:sp>
      <p:sp>
        <p:nvSpPr>
          <p:cNvPr id="3" name="コンテンツ プレースホルダー 2"/>
          <p:cNvSpPr>
            <a:spLocks noGrp="1"/>
          </p:cNvSpPr>
          <p:nvPr>
            <p:ph idx="1"/>
          </p:nvPr>
        </p:nvSpPr>
        <p:spPr>
          <a:xfrm>
            <a:off x="1097280" y="1845734"/>
            <a:ext cx="2533426" cy="4023360"/>
          </a:xfrm>
        </p:spPr>
        <p:txBody>
          <a:bodyPr/>
          <a:lstStyle/>
          <a:p>
            <a:pPr>
              <a:buFont typeface="Wingdings" panose="05000000000000000000" pitchFamily="2" charset="2"/>
              <a:buChar char="l"/>
            </a:pPr>
            <a:r>
              <a:rPr kumimoji="1" lang="ja-JP" altLang="en-US" dirty="0" smtClean="0"/>
              <a:t>生活者・市民</a:t>
            </a:r>
            <a:endParaRPr kumimoji="1" lang="en-US" altLang="ja-JP" dirty="0" smtClean="0"/>
          </a:p>
          <a:p>
            <a:pPr lvl="1">
              <a:buFont typeface="Wingdings" panose="05000000000000000000" pitchFamily="2" charset="2"/>
              <a:buChar char="l"/>
            </a:pPr>
            <a:r>
              <a:rPr lang="ja-JP" altLang="en-US" dirty="0" smtClean="0"/>
              <a:t>自己満足・自己実現</a:t>
            </a:r>
            <a:endParaRPr lang="en-US" altLang="ja-JP" dirty="0" smtClean="0"/>
          </a:p>
          <a:p>
            <a:pPr lvl="1">
              <a:buFont typeface="Wingdings" panose="05000000000000000000" pitchFamily="2" charset="2"/>
              <a:buChar char="l"/>
            </a:pPr>
            <a:endParaRPr lang="en-US" altLang="ja-JP" dirty="0"/>
          </a:p>
          <a:p>
            <a:pPr>
              <a:buFont typeface="Wingdings" panose="05000000000000000000" pitchFamily="2" charset="2"/>
              <a:buChar char="l"/>
            </a:pPr>
            <a:r>
              <a:rPr lang="ja-JP" altLang="en-US" dirty="0" smtClean="0"/>
              <a:t>企業</a:t>
            </a:r>
            <a:endParaRPr lang="en-US" altLang="ja-JP" dirty="0" smtClean="0"/>
          </a:p>
          <a:p>
            <a:pPr lvl="1">
              <a:buFont typeface="Wingdings" panose="05000000000000000000" pitchFamily="2" charset="2"/>
              <a:buChar char="l"/>
            </a:pPr>
            <a:r>
              <a:rPr kumimoji="1" lang="ja-JP" altLang="en-US" dirty="0" smtClean="0"/>
              <a:t>自社利益の追求</a:t>
            </a:r>
            <a:endParaRPr kumimoji="1" lang="en-US" altLang="ja-JP" dirty="0" smtClean="0"/>
          </a:p>
          <a:p>
            <a:pPr lvl="1">
              <a:buFont typeface="Wingdings" panose="05000000000000000000" pitchFamily="2" charset="2"/>
              <a:buChar char="l"/>
            </a:pPr>
            <a:endParaRPr kumimoji="1" lang="en-US" altLang="ja-JP" dirty="0"/>
          </a:p>
          <a:p>
            <a:pPr>
              <a:buFont typeface="Wingdings" panose="05000000000000000000" pitchFamily="2" charset="2"/>
              <a:buChar char="l"/>
            </a:pPr>
            <a:r>
              <a:rPr lang="ja-JP" altLang="en-US" dirty="0" smtClean="0"/>
              <a:t>行政</a:t>
            </a:r>
            <a:endParaRPr lang="en-US" altLang="ja-JP" dirty="0" smtClean="0"/>
          </a:p>
          <a:p>
            <a:pPr lvl="1">
              <a:buFont typeface="Wingdings" panose="05000000000000000000" pitchFamily="2" charset="2"/>
              <a:buChar char="l"/>
            </a:pPr>
            <a:r>
              <a:rPr kumimoji="1" lang="ja-JP" altLang="en-US" dirty="0" smtClean="0"/>
              <a:t>公平・平等</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A4E6642C-D3C9-4DC2-8962-09BE970CAC7A}" type="slidenum">
              <a:rPr kumimoji="1" lang="ja-JP" altLang="en-US" smtClean="0"/>
              <a:t>4</a:t>
            </a:fld>
            <a:endParaRPr kumimoji="1" lang="ja-JP" altLang="en-US"/>
          </a:p>
        </p:txBody>
      </p:sp>
      <p:sp>
        <p:nvSpPr>
          <p:cNvPr id="6" name="テキスト ボックス 5"/>
          <p:cNvSpPr txBox="1"/>
          <p:nvPr/>
        </p:nvSpPr>
        <p:spPr>
          <a:xfrm>
            <a:off x="5657774" y="2158745"/>
            <a:ext cx="5331909" cy="954107"/>
          </a:xfrm>
          <a:prstGeom prst="rect">
            <a:avLst/>
          </a:prstGeom>
          <a:noFill/>
        </p:spPr>
        <p:txBody>
          <a:bodyPr wrap="none" rtlCol="0">
            <a:spAutoFit/>
          </a:bodyPr>
          <a:lstStyle/>
          <a:p>
            <a:r>
              <a:rPr kumimoji="1" lang="ja-JP" altLang="en-US" sz="2800" dirty="0" smtClean="0"/>
              <a:t>これでは行動原理が</a:t>
            </a:r>
            <a:endParaRPr kumimoji="1" lang="en-US" altLang="ja-JP" sz="2800" dirty="0" smtClean="0"/>
          </a:p>
          <a:p>
            <a:r>
              <a:rPr kumimoji="1" lang="ja-JP" altLang="en-US" sz="2800" dirty="0" smtClean="0"/>
              <a:t>バラバラでコンセンサスが得にくい</a:t>
            </a:r>
            <a:endParaRPr kumimoji="1" lang="ja-JP" altLang="en-US" sz="2800" dirty="0"/>
          </a:p>
        </p:txBody>
      </p:sp>
    </p:spTree>
    <p:extLst>
      <p:ext uri="{BB962C8B-B14F-4D97-AF65-F5344CB8AC3E}">
        <p14:creationId xmlns:p14="http://schemas.microsoft.com/office/powerpoint/2010/main" val="1150859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fade">
                                      <p:cBhvr>
                                        <p:cTn id="15" dur="500"/>
                                        <p:tgtEl>
                                          <p:spTgt spid="6">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animEffect transition="in" filter="fade">
                                      <p:cBhvr>
                                        <p:cTn id="20" dur="500"/>
                                        <p:tgtEl>
                                          <p:spTgt spid="5">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fade">
                                      <p:cBhvr>
                                        <p:cTn id="23"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大規模プロジェクトの場合のポイント</a:t>
            </a:r>
            <a:endParaRPr kumimoji="1" lang="ja-JP" altLang="en-US" dirty="0"/>
          </a:p>
        </p:txBody>
      </p:sp>
      <p:sp>
        <p:nvSpPr>
          <p:cNvPr id="3" name="コンテンツ プレースホルダー 2"/>
          <p:cNvSpPr>
            <a:spLocks noGrp="1"/>
          </p:cNvSpPr>
          <p:nvPr>
            <p:ph idx="1"/>
          </p:nvPr>
        </p:nvSpPr>
        <p:spPr/>
        <p:txBody>
          <a:bodyPr/>
          <a:lstStyle/>
          <a:p>
            <a:pPr lvl="1">
              <a:buFont typeface="Wingdings" panose="05000000000000000000" pitchFamily="2" charset="2"/>
              <a:buChar char="l"/>
            </a:pPr>
            <a:r>
              <a:rPr kumimoji="1" lang="ja-JP" altLang="en-US" sz="2400" dirty="0" smtClean="0"/>
              <a:t>プロジェクトの達成指数について，全てのステークホルダが納得できる「高い理念」に基づいたスコープを設定する</a:t>
            </a:r>
            <a:endParaRPr kumimoji="1" lang="en-US" altLang="ja-JP" sz="2400" dirty="0" smtClean="0"/>
          </a:p>
          <a:p>
            <a:pPr lvl="1">
              <a:buFont typeface="Wingdings" panose="05000000000000000000" pitchFamily="2" charset="2"/>
              <a:buChar char="l"/>
            </a:pPr>
            <a:endParaRPr lang="en-US" altLang="ja-JP" sz="2400" dirty="0"/>
          </a:p>
          <a:p>
            <a:pPr lvl="1">
              <a:buFont typeface="Wingdings" panose="05000000000000000000" pitchFamily="2" charset="2"/>
              <a:buChar char="l"/>
            </a:pPr>
            <a:r>
              <a:rPr kumimoji="1" lang="ja-JP" altLang="en-US" sz="2400" dirty="0" smtClean="0"/>
              <a:t>プロジェクトの運営が公平・公明に行われる</a:t>
            </a:r>
            <a:endParaRPr kumimoji="1" lang="en-US" altLang="ja-JP" sz="2400" dirty="0" smtClean="0"/>
          </a:p>
          <a:p>
            <a:pPr lvl="1">
              <a:buFont typeface="Wingdings" panose="05000000000000000000" pitchFamily="2" charset="2"/>
              <a:buChar char="l"/>
            </a:pPr>
            <a:endParaRPr lang="en-US" altLang="ja-JP" sz="2400" dirty="0"/>
          </a:p>
          <a:p>
            <a:pPr lvl="1">
              <a:buFont typeface="Wingdings" panose="05000000000000000000" pitchFamily="2" charset="2"/>
              <a:buChar char="l"/>
            </a:pPr>
            <a:r>
              <a:rPr kumimoji="1" lang="ja-JP" altLang="en-US" sz="2400" dirty="0" smtClean="0"/>
              <a:t>全てのステークホルダに，必要十分な情報がタイムリーに行き渡り，公開を前提としたプロジェクトの意思決定に平等な</a:t>
            </a:r>
            <a:r>
              <a:rPr lang="ja-JP" altLang="en-US" sz="2400" dirty="0"/>
              <a:t>立場</a:t>
            </a:r>
            <a:r>
              <a:rPr lang="ja-JP" altLang="en-US" sz="2400" dirty="0" smtClean="0"/>
              <a:t>で参加できること</a:t>
            </a:r>
            <a:endParaRPr kumimoji="1" lang="en-US" altLang="ja-JP" sz="2400" dirty="0"/>
          </a:p>
          <a:p>
            <a:pPr lvl="1">
              <a:buFont typeface="Wingdings" panose="05000000000000000000" pitchFamily="2" charset="2"/>
              <a:buChar char="l"/>
            </a:pPr>
            <a:endParaRPr kumimoji="1" lang="ja-JP" altLang="en-US" dirty="0"/>
          </a:p>
        </p:txBody>
      </p:sp>
      <p:sp>
        <p:nvSpPr>
          <p:cNvPr id="4" name="スライド番号プレースホルダー 3"/>
          <p:cNvSpPr>
            <a:spLocks noGrp="1"/>
          </p:cNvSpPr>
          <p:nvPr>
            <p:ph type="sldNum" sz="quarter" idx="12"/>
          </p:nvPr>
        </p:nvSpPr>
        <p:spPr/>
        <p:txBody>
          <a:bodyPr/>
          <a:lstStyle/>
          <a:p>
            <a:fld id="{A4E6642C-D3C9-4DC2-8962-09BE970CAC7A}" type="slidenum">
              <a:rPr kumimoji="1" lang="ja-JP" altLang="en-US" smtClean="0"/>
              <a:t>5</a:t>
            </a:fld>
            <a:endParaRPr kumimoji="1" lang="ja-JP" altLang="en-US"/>
          </a:p>
        </p:txBody>
      </p:sp>
    </p:spTree>
    <p:extLst>
      <p:ext uri="{BB962C8B-B14F-4D97-AF65-F5344CB8AC3E}">
        <p14:creationId xmlns:p14="http://schemas.microsoft.com/office/powerpoint/2010/main" val="6132637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プロジェクトの概要</a:t>
            </a:r>
            <a:endParaRPr kumimoji="1" lang="ja-JP" altLang="en-US" dirty="0"/>
          </a:p>
        </p:txBody>
      </p:sp>
      <p:sp>
        <p:nvSpPr>
          <p:cNvPr id="3" name="コンテンツ プレースホルダー 2"/>
          <p:cNvSpPr>
            <a:spLocks noGrp="1"/>
          </p:cNvSpPr>
          <p:nvPr>
            <p:ph idx="1"/>
          </p:nvPr>
        </p:nvSpPr>
        <p:spPr/>
        <p:txBody>
          <a:bodyPr/>
          <a:lstStyle/>
          <a:p>
            <a:pPr>
              <a:buFont typeface="Wingdings" panose="05000000000000000000" pitchFamily="2" charset="2"/>
              <a:buChar char="l"/>
            </a:pPr>
            <a:r>
              <a:rPr lang="en-US" altLang="ja-JP" dirty="0"/>
              <a:t>SUICA</a:t>
            </a:r>
            <a:r>
              <a:rPr kumimoji="1" lang="ja-JP" altLang="en-US" dirty="0" err="1" smtClean="0"/>
              <a:t>，</a:t>
            </a:r>
            <a:r>
              <a:rPr kumimoji="1" lang="en-US" altLang="ja-JP" dirty="0" smtClean="0"/>
              <a:t>PASMO</a:t>
            </a:r>
            <a:r>
              <a:rPr kumimoji="1" lang="ja-JP" altLang="en-US" dirty="0" smtClean="0"/>
              <a:t>等の</a:t>
            </a:r>
            <a:r>
              <a:rPr kumimoji="1" lang="en-US" altLang="ja-JP" dirty="0" smtClean="0"/>
              <a:t>IC</a:t>
            </a:r>
            <a:r>
              <a:rPr kumimoji="1" lang="ja-JP" altLang="en-US" dirty="0" smtClean="0"/>
              <a:t>カード</a:t>
            </a:r>
            <a:r>
              <a:rPr lang="ja-JP" altLang="en-US" dirty="0" smtClean="0"/>
              <a:t>乗車券開発のベースとなった汎用電子乗車券開発プロジェクト</a:t>
            </a:r>
            <a:endParaRPr lang="en-US" altLang="ja-JP" dirty="0" smtClean="0"/>
          </a:p>
          <a:p>
            <a:pPr lvl="1">
              <a:buFont typeface="Wingdings" panose="05000000000000000000" pitchFamily="2" charset="2"/>
              <a:buChar char="l"/>
            </a:pPr>
            <a:r>
              <a:rPr lang="ja-JP" altLang="en-US" dirty="0" smtClean="0"/>
              <a:t>従来鉄道業界とバス業界でばらばらだった乗車券の仕様を統一する交通・運輸業界全体に関わる　　調整</a:t>
            </a:r>
            <a:endParaRPr lang="en-US" altLang="ja-JP" dirty="0" smtClean="0"/>
          </a:p>
          <a:p>
            <a:pPr lvl="1">
              <a:buFont typeface="Wingdings" panose="05000000000000000000" pitchFamily="2" charset="2"/>
              <a:buChar char="l"/>
            </a:pPr>
            <a:r>
              <a:rPr kumimoji="1" lang="ja-JP" altLang="en-US" dirty="0" smtClean="0"/>
              <a:t>競争企業同士を一つの方向にまとめる</a:t>
            </a:r>
            <a:endParaRPr kumimoji="1" lang="ja-JP" altLang="en-US" dirty="0"/>
          </a:p>
        </p:txBody>
      </p:sp>
      <p:sp>
        <p:nvSpPr>
          <p:cNvPr id="4" name="スライド番号プレースホルダー 3"/>
          <p:cNvSpPr>
            <a:spLocks noGrp="1"/>
          </p:cNvSpPr>
          <p:nvPr>
            <p:ph type="sldNum" sz="quarter" idx="12"/>
          </p:nvPr>
        </p:nvSpPr>
        <p:spPr/>
        <p:txBody>
          <a:bodyPr/>
          <a:lstStyle/>
          <a:p>
            <a:fld id="{A4E6642C-D3C9-4DC2-8962-09BE970CAC7A}" type="slidenum">
              <a:rPr kumimoji="1" lang="ja-JP" altLang="en-US" smtClean="0"/>
              <a:t>6</a:t>
            </a:fld>
            <a:endParaRPr kumimoji="1" lang="ja-JP" altLang="en-US"/>
          </a:p>
        </p:txBody>
      </p:sp>
    </p:spTree>
    <p:extLst>
      <p:ext uri="{BB962C8B-B14F-4D97-AF65-F5344CB8AC3E}">
        <p14:creationId xmlns:p14="http://schemas.microsoft.com/office/powerpoint/2010/main" val="27104936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IC</a:t>
            </a:r>
            <a:r>
              <a:rPr kumimoji="1" lang="ja-JP" altLang="en-US" dirty="0" smtClean="0"/>
              <a:t>カード乗車券の課題</a:t>
            </a:r>
            <a:endParaRPr kumimoji="1" lang="ja-JP" altLang="en-US" dirty="0"/>
          </a:p>
        </p:txBody>
      </p:sp>
      <p:sp>
        <p:nvSpPr>
          <p:cNvPr id="3" name="コンテンツ プレースホルダー 2"/>
          <p:cNvSpPr>
            <a:spLocks noGrp="1"/>
          </p:cNvSpPr>
          <p:nvPr>
            <p:ph idx="1"/>
          </p:nvPr>
        </p:nvSpPr>
        <p:spPr>
          <a:xfrm>
            <a:off x="1097280" y="1845734"/>
            <a:ext cx="10058400" cy="4272678"/>
          </a:xfrm>
        </p:spPr>
        <p:txBody>
          <a:bodyPr/>
          <a:lstStyle/>
          <a:p>
            <a:pPr>
              <a:buFont typeface="Wingdings" panose="05000000000000000000" pitchFamily="2" charset="2"/>
              <a:buChar char="l"/>
            </a:pPr>
            <a:r>
              <a:rPr kumimoji="1" lang="ja-JP" altLang="en-US" dirty="0" smtClean="0"/>
              <a:t>磁気式乗車券固有の問題・課題</a:t>
            </a:r>
            <a:endParaRPr lang="en-US" altLang="ja-JP" dirty="0" smtClean="0"/>
          </a:p>
          <a:p>
            <a:pPr lvl="1">
              <a:buFont typeface="Wingdings" panose="05000000000000000000" pitchFamily="2" charset="2"/>
              <a:buChar char="l"/>
            </a:pPr>
            <a:r>
              <a:rPr kumimoji="1" lang="ja-JP" altLang="en-US" dirty="0" smtClean="0"/>
              <a:t>改札口を通る度に定期券や乗車券を自動改札機に出し入れすること</a:t>
            </a:r>
            <a:endParaRPr kumimoji="1" lang="en-US" altLang="ja-JP" dirty="0" smtClean="0"/>
          </a:p>
          <a:p>
            <a:pPr lvl="1">
              <a:buFont typeface="Wingdings" panose="05000000000000000000" pitchFamily="2" charset="2"/>
              <a:buChar char="l"/>
            </a:pPr>
            <a:r>
              <a:rPr lang="ja-JP" altLang="en-US" dirty="0" smtClean="0"/>
              <a:t>定期券の再発行が行えないため，紛失・盗難の対応が難しい</a:t>
            </a:r>
            <a:endParaRPr lang="en-US" altLang="ja-JP" dirty="0" smtClean="0"/>
          </a:p>
          <a:p>
            <a:r>
              <a:rPr lang="ja-JP" altLang="en-US" dirty="0" smtClean="0"/>
              <a:t>規格統一</a:t>
            </a:r>
            <a:endParaRPr lang="en-US" altLang="ja-JP" dirty="0" smtClean="0"/>
          </a:p>
          <a:p>
            <a:pPr lvl="1">
              <a:buFont typeface="Wingdings" panose="05000000000000000000" pitchFamily="2" charset="2"/>
              <a:buChar char="l"/>
            </a:pPr>
            <a:r>
              <a:rPr kumimoji="1" lang="ja-JP" altLang="en-US" dirty="0" smtClean="0"/>
              <a:t>東日本と西日本のカードの磁気情報の並び方に関する規格の違い，及び情報処理手順の違い</a:t>
            </a:r>
            <a:endParaRPr kumimoji="1" lang="en-US" altLang="ja-JP" dirty="0" smtClean="0"/>
          </a:p>
          <a:p>
            <a:pPr lvl="1">
              <a:buFont typeface="Wingdings" panose="05000000000000000000" pitchFamily="2" charset="2"/>
              <a:buChar char="l"/>
            </a:pPr>
            <a:r>
              <a:rPr lang="ja-JP" altLang="en-US" dirty="0" smtClean="0"/>
              <a:t>同じ</a:t>
            </a:r>
            <a:r>
              <a:rPr lang="ja-JP" altLang="en-US" dirty="0"/>
              <a:t>鉄道</a:t>
            </a:r>
            <a:r>
              <a:rPr lang="ja-JP" altLang="en-US" dirty="0" smtClean="0"/>
              <a:t>グループの中でもバスと鉄道でカードの規格が異なっている</a:t>
            </a:r>
            <a:endParaRPr kumimoji="1" lang="en-US" altLang="ja-JP" dirty="0"/>
          </a:p>
          <a:p>
            <a:pPr>
              <a:buFont typeface="Wingdings" panose="05000000000000000000" pitchFamily="2" charset="2"/>
              <a:buChar char="l"/>
            </a:pPr>
            <a:r>
              <a:rPr lang="ja-JP" altLang="en-US" dirty="0" smtClean="0"/>
              <a:t>国際標準</a:t>
            </a:r>
            <a:endParaRPr lang="en-US" altLang="ja-JP" dirty="0" smtClean="0"/>
          </a:p>
          <a:p>
            <a:pPr lvl="1">
              <a:buFont typeface="Wingdings" panose="05000000000000000000" pitchFamily="2" charset="2"/>
              <a:buChar char="l"/>
            </a:pPr>
            <a:r>
              <a:rPr kumimoji="1" lang="ja-JP" altLang="en-US" dirty="0"/>
              <a:t>日本</a:t>
            </a:r>
            <a:r>
              <a:rPr kumimoji="1" lang="ja-JP" altLang="en-US" dirty="0" smtClean="0"/>
              <a:t>と香港で採用された</a:t>
            </a:r>
            <a:r>
              <a:rPr kumimoji="1" lang="en-US" altLang="ja-JP" dirty="0" smtClean="0"/>
              <a:t>IC</a:t>
            </a:r>
            <a:r>
              <a:rPr kumimoji="1" lang="ja-JP" altLang="en-US" dirty="0" smtClean="0"/>
              <a:t>カードの仕様は，</a:t>
            </a:r>
            <a:r>
              <a:rPr kumimoji="1" lang="en-US" altLang="ja-JP" dirty="0" smtClean="0"/>
              <a:t>ISO</a:t>
            </a:r>
            <a:r>
              <a:rPr kumimoji="1" lang="ja-JP" altLang="en-US" dirty="0" smtClean="0"/>
              <a:t>規格として採用される方向になかった</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A4E6642C-D3C9-4DC2-8962-09BE970CAC7A}" type="slidenum">
              <a:rPr kumimoji="1" lang="ja-JP" altLang="en-US" smtClean="0"/>
              <a:t>7</a:t>
            </a:fld>
            <a:endParaRPr kumimoji="1" lang="ja-JP" altLang="en-US"/>
          </a:p>
        </p:txBody>
      </p:sp>
    </p:spTree>
    <p:extLst>
      <p:ext uri="{BB962C8B-B14F-4D97-AF65-F5344CB8AC3E}">
        <p14:creationId xmlns:p14="http://schemas.microsoft.com/office/powerpoint/2010/main" val="7084445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他のタイプ</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タイプ</a:t>
            </a:r>
            <a:r>
              <a:rPr kumimoji="1" lang="en-US" altLang="ja-JP" dirty="0" smtClean="0"/>
              <a:t>A</a:t>
            </a:r>
          </a:p>
          <a:p>
            <a:pPr lvl="1"/>
            <a:r>
              <a:rPr lang="ja-JP" altLang="en-US" dirty="0" smtClean="0"/>
              <a:t>長所：世界中に普及している</a:t>
            </a:r>
            <a:endParaRPr lang="en-US" altLang="ja-JP" dirty="0" smtClean="0"/>
          </a:p>
          <a:p>
            <a:pPr lvl="1"/>
            <a:r>
              <a:rPr kumimoji="1" lang="ja-JP" altLang="en-US" dirty="0" smtClean="0"/>
              <a:t>短所：プロトコルが高速処理向きでない，通信速度が上げられない</a:t>
            </a:r>
            <a:endParaRPr kumimoji="1" lang="en-US" altLang="ja-JP" dirty="0" smtClean="0"/>
          </a:p>
          <a:p>
            <a:r>
              <a:rPr lang="ja-JP" altLang="en-US" dirty="0" smtClean="0"/>
              <a:t>タイプ</a:t>
            </a:r>
            <a:r>
              <a:rPr lang="en-US" altLang="ja-JP" dirty="0" smtClean="0"/>
              <a:t>B</a:t>
            </a:r>
          </a:p>
          <a:p>
            <a:pPr lvl="1"/>
            <a:r>
              <a:rPr lang="ja-JP" altLang="en-US" dirty="0" smtClean="0"/>
              <a:t>長所：通信速度の高速化が可能</a:t>
            </a:r>
            <a:endParaRPr lang="en-US" altLang="ja-JP" dirty="0" smtClean="0"/>
          </a:p>
          <a:p>
            <a:pPr lvl="1"/>
            <a:r>
              <a:rPr lang="ja-JP" altLang="en-US" dirty="0" smtClean="0"/>
              <a:t>短所：プロトコルが高速処理向きでない</a:t>
            </a:r>
            <a:endParaRPr lang="en-US" altLang="ja-JP" dirty="0" smtClean="0"/>
          </a:p>
          <a:p>
            <a:r>
              <a:rPr lang="ja-JP" altLang="en-US" dirty="0" smtClean="0"/>
              <a:t>タイプ</a:t>
            </a:r>
            <a:r>
              <a:rPr lang="en-US" altLang="ja-JP" dirty="0" smtClean="0"/>
              <a:t>C</a:t>
            </a:r>
          </a:p>
          <a:p>
            <a:pPr lvl="1"/>
            <a:r>
              <a:rPr lang="ja-JP" altLang="en-US" dirty="0" smtClean="0"/>
              <a:t>長所：プロトコルが高速</a:t>
            </a:r>
            <a:endParaRPr lang="en-US" altLang="ja-JP" dirty="0" smtClean="0"/>
          </a:p>
          <a:p>
            <a:pPr lvl="1"/>
            <a:r>
              <a:rPr lang="ja-JP" altLang="en-US" dirty="0" smtClean="0"/>
              <a:t>短所：通信速度が上げられない</a:t>
            </a:r>
            <a:endParaRPr lang="en-US" altLang="ja-JP" dirty="0"/>
          </a:p>
        </p:txBody>
      </p:sp>
      <p:sp>
        <p:nvSpPr>
          <p:cNvPr id="4" name="スライド番号プレースホルダー 3"/>
          <p:cNvSpPr>
            <a:spLocks noGrp="1"/>
          </p:cNvSpPr>
          <p:nvPr>
            <p:ph type="sldNum" sz="quarter" idx="12"/>
          </p:nvPr>
        </p:nvSpPr>
        <p:spPr/>
        <p:txBody>
          <a:bodyPr/>
          <a:lstStyle/>
          <a:p>
            <a:fld id="{A4E6642C-D3C9-4DC2-8962-09BE970CAC7A}" type="slidenum">
              <a:rPr kumimoji="1" lang="ja-JP" altLang="en-US" smtClean="0"/>
              <a:t>8</a:t>
            </a:fld>
            <a:endParaRPr kumimoji="1" lang="ja-JP" altLang="en-US"/>
          </a:p>
        </p:txBody>
      </p:sp>
    </p:spTree>
    <p:extLst>
      <p:ext uri="{BB962C8B-B14F-4D97-AF65-F5344CB8AC3E}">
        <p14:creationId xmlns:p14="http://schemas.microsoft.com/office/powerpoint/2010/main" val="28139476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教訓</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関係する全てのステークホルダが参加する開発体制，コミュニケーション体制を確立し，確実に運営する</a:t>
            </a:r>
            <a:endParaRPr kumimoji="1" lang="en-US" altLang="ja-JP" dirty="0" smtClean="0"/>
          </a:p>
          <a:p>
            <a:r>
              <a:rPr lang="ja-JP" altLang="en-US" dirty="0" smtClean="0"/>
              <a:t>コンセプトの具体的な開発と実用化については，行政が関わらず</a:t>
            </a:r>
            <a:r>
              <a:rPr lang="ja-JP" altLang="en-US" dirty="0"/>
              <a:t>民間の</a:t>
            </a:r>
            <a:r>
              <a:rPr lang="ja-JP" altLang="en-US" dirty="0" smtClean="0"/>
              <a:t>力を活用し，業界に委ねる</a:t>
            </a:r>
            <a:endParaRPr lang="en-US" altLang="ja-JP" dirty="0" smtClean="0"/>
          </a:p>
          <a:p>
            <a:r>
              <a:rPr kumimoji="1" lang="ja-JP" altLang="en-US" dirty="0" smtClean="0"/>
              <a:t>スコープは，全てのステークホルダが理解でき，プロジェクトの推進に参画できる明確なものとする</a:t>
            </a:r>
            <a:endParaRPr kumimoji="1" lang="en-US" altLang="ja-JP" dirty="0" smtClean="0"/>
          </a:p>
          <a:p>
            <a:r>
              <a:rPr lang="ja-JP" altLang="en-US" dirty="0"/>
              <a:t>検討方法</a:t>
            </a:r>
            <a:r>
              <a:rPr lang="ja-JP" altLang="en-US" dirty="0" smtClean="0"/>
              <a:t>や技術的に観て合理的なフェーズの切り分けを行い，確実に実行する</a:t>
            </a:r>
            <a:endParaRPr lang="en-US" altLang="ja-JP" dirty="0" smtClean="0"/>
          </a:p>
          <a:p>
            <a:r>
              <a:rPr kumimoji="1" lang="ja-JP" altLang="en-US" dirty="0" smtClean="0"/>
              <a:t>組織の意思決定過程や運営を組織メンバーに公開し，透明な運営を行う</a:t>
            </a:r>
            <a:endParaRPr kumimoji="1" lang="ja-JP" altLang="en-US" dirty="0"/>
          </a:p>
        </p:txBody>
      </p:sp>
      <p:sp>
        <p:nvSpPr>
          <p:cNvPr id="4" name="スライド番号プレースホルダー 3"/>
          <p:cNvSpPr>
            <a:spLocks noGrp="1"/>
          </p:cNvSpPr>
          <p:nvPr>
            <p:ph type="sldNum" sz="quarter" idx="12"/>
          </p:nvPr>
        </p:nvSpPr>
        <p:spPr/>
        <p:txBody>
          <a:bodyPr/>
          <a:lstStyle/>
          <a:p>
            <a:fld id="{A4E6642C-D3C9-4DC2-8962-09BE970CAC7A}" type="slidenum">
              <a:rPr kumimoji="1" lang="ja-JP" altLang="en-US" smtClean="0"/>
              <a:t>9</a:t>
            </a:fld>
            <a:endParaRPr kumimoji="1" lang="ja-JP" altLang="en-US"/>
          </a:p>
        </p:txBody>
      </p:sp>
    </p:spTree>
    <p:extLst>
      <p:ext uri="{BB962C8B-B14F-4D97-AF65-F5344CB8AC3E}">
        <p14:creationId xmlns:p14="http://schemas.microsoft.com/office/powerpoint/2010/main" val="1275999467"/>
      </p:ext>
    </p:extLst>
  </p:cSld>
  <p:clrMapOvr>
    <a:masterClrMapping/>
  </p:clrMapOvr>
  <p:timing>
    <p:tnLst>
      <p:par>
        <p:cTn id="1" dur="indefinite" restart="never" nodeType="tmRoot"/>
      </p:par>
    </p:tnLst>
  </p:timing>
</p:sld>
</file>

<file path=ppt/theme/theme1.xml><?xml version="1.0" encoding="utf-8"?>
<a:theme xmlns:a="http://schemas.openxmlformats.org/drawingml/2006/main" name="レトロスペクト">
  <a:themeElements>
    <a:clrScheme name="レトロスペクト">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3F1AAB62-24C6-49D2-8E01-B56FAC9A3DC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468</TotalTime>
  <Words>543</Words>
  <Application>Microsoft Office PowerPoint</Application>
  <PresentationFormat>ユーザー設定</PresentationFormat>
  <Paragraphs>80</Paragraphs>
  <Slides>10</Slides>
  <Notes>1</Notes>
  <HiddenSlides>0</HiddenSlides>
  <MMClips>0</MMClips>
  <ScaleCrop>false</ScaleCrop>
  <HeadingPairs>
    <vt:vector size="4" baseType="variant">
      <vt:variant>
        <vt:lpstr>テーマ</vt:lpstr>
      </vt:variant>
      <vt:variant>
        <vt:i4>1</vt:i4>
      </vt:variant>
      <vt:variant>
        <vt:lpstr>スライド タイトル</vt:lpstr>
      </vt:variant>
      <vt:variant>
        <vt:i4>10</vt:i4>
      </vt:variant>
    </vt:vector>
  </HeadingPairs>
  <TitlesOfParts>
    <vt:vector size="11" baseType="lpstr">
      <vt:lpstr>レトロスペクト</vt:lpstr>
      <vt:lpstr> レビューの質改善と生産性を 向上させる</vt:lpstr>
      <vt:lpstr>目次</vt:lpstr>
      <vt:lpstr>事例の狙い</vt:lpstr>
      <vt:lpstr>3種類のステークホルダと行動原理</vt:lpstr>
      <vt:lpstr>大規模プロジェクトの場合のポイント</vt:lpstr>
      <vt:lpstr>プロジェクトの概要</vt:lpstr>
      <vt:lpstr>ICカード乗車券の課題</vt:lpstr>
      <vt:lpstr>他のタイプ</vt:lpstr>
      <vt:lpstr>教訓</vt:lpstr>
      <vt:lpstr>今回の事例で学んだこと</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プロジェクトと定常業務の違い</dc:title>
  <dc:creator>戸張　琢斗</dc:creator>
  <cp:lastModifiedBy>horiuchi</cp:lastModifiedBy>
  <cp:revision>41</cp:revision>
  <cp:lastPrinted>2015-05-21T02:59:43Z</cp:lastPrinted>
  <dcterms:created xsi:type="dcterms:W3CDTF">2015-05-06T12:31:20Z</dcterms:created>
  <dcterms:modified xsi:type="dcterms:W3CDTF">2015-06-10T11:04:11Z</dcterms:modified>
</cp:coreProperties>
</file>