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4"/>
  </p:notesMasterIdLst>
  <p:handoutMasterIdLst>
    <p:handoutMasterId r:id="rId15"/>
  </p:handoutMasterIdLst>
  <p:sldIdLst>
    <p:sldId id="256" r:id="rId2"/>
    <p:sldId id="272" r:id="rId3"/>
    <p:sldId id="261" r:id="rId4"/>
    <p:sldId id="258" r:id="rId5"/>
    <p:sldId id="263" r:id="rId6"/>
    <p:sldId id="264" r:id="rId7"/>
    <p:sldId id="269" r:id="rId8"/>
    <p:sldId id="271" r:id="rId9"/>
    <p:sldId id="273" r:id="rId10"/>
    <p:sldId id="274" r:id="rId11"/>
    <p:sldId id="275" r:id="rId12"/>
    <p:sldId id="276" r:id="rId13"/>
  </p:sldIdLst>
  <p:sldSz cx="12192000" cy="6858000"/>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13" autoAdjust="0"/>
  </p:normalViewPr>
  <p:slideViewPr>
    <p:cSldViewPr snapToGrid="0">
      <p:cViewPr varScale="1">
        <p:scale>
          <a:sx n="86" d="100"/>
          <a:sy n="86" d="100"/>
        </p:scale>
        <p:origin x="-672" y="-84"/>
      </p:cViewPr>
      <p:guideLst>
        <p:guide orient="horz" pos="2160"/>
        <p:guide pos="3840"/>
      </p:guideLst>
    </p:cSldViewPr>
  </p:slideViewPr>
  <p:outlineViewPr>
    <p:cViewPr>
      <p:scale>
        <a:sx n="33" d="100"/>
        <a:sy n="33" d="100"/>
      </p:scale>
      <p:origin x="0" y="-42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5A7FE297-AC44-47CF-9B1C-7BE84A4C1C33}" type="datetimeFigureOut">
              <a:rPr kumimoji="1" lang="ja-JP" altLang="en-US" smtClean="0"/>
              <a:t>2015/6/25</a:t>
            </a:fld>
            <a:endParaRPr kumimoji="1" lang="ja-JP" altLang="en-US"/>
          </a:p>
        </p:txBody>
      </p:sp>
      <p:sp>
        <p:nvSpPr>
          <p:cNvPr id="4" name="フッター プレースホルダー 3"/>
          <p:cNvSpPr>
            <a:spLocks noGrp="1"/>
          </p:cNvSpPr>
          <p:nvPr>
            <p:ph type="ftr" sz="quarter" idx="2"/>
          </p:nvPr>
        </p:nvSpPr>
        <p:spPr>
          <a:xfrm>
            <a:off x="0" y="9374188"/>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4188"/>
            <a:ext cx="2919412" cy="493712"/>
          </a:xfrm>
          <a:prstGeom prst="rect">
            <a:avLst/>
          </a:prstGeom>
        </p:spPr>
        <p:txBody>
          <a:bodyPr vert="horz" lIns="91440" tIns="45720" rIns="91440" bIns="45720" rtlCol="0" anchor="b"/>
          <a:lstStyle>
            <a:lvl1pPr algn="r">
              <a:defRPr sz="1200"/>
            </a:lvl1pPr>
          </a:lstStyle>
          <a:p>
            <a:fld id="{88630492-4D60-4F85-91A2-C3567FAA5574}" type="slidenum">
              <a:rPr kumimoji="1" lang="ja-JP" altLang="en-US" smtClean="0"/>
              <a:t>‹#›</a:t>
            </a:fld>
            <a:endParaRPr kumimoji="1" lang="ja-JP" altLang="en-US"/>
          </a:p>
        </p:txBody>
      </p:sp>
    </p:spTree>
    <p:extLst>
      <p:ext uri="{BB962C8B-B14F-4D97-AF65-F5344CB8AC3E}">
        <p14:creationId xmlns:p14="http://schemas.microsoft.com/office/powerpoint/2010/main" val="3916678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9F19A621-E157-42C2-8C3B-253FBD15FDBF}" type="datetimeFigureOut">
              <a:rPr kumimoji="1" lang="ja-JP" altLang="en-US" smtClean="0"/>
              <a:t>2015/6/25</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DCBE0EC6-5A4C-498C-BD5C-88E688A480C7}" type="slidenum">
              <a:rPr kumimoji="1" lang="ja-JP" altLang="en-US" smtClean="0"/>
              <a:t>‹#›</a:t>
            </a:fld>
            <a:endParaRPr kumimoji="1" lang="ja-JP" altLang="en-US"/>
          </a:p>
        </p:txBody>
      </p:sp>
    </p:spTree>
    <p:extLst>
      <p:ext uri="{BB962C8B-B14F-4D97-AF65-F5344CB8AC3E}">
        <p14:creationId xmlns:p14="http://schemas.microsoft.com/office/powerpoint/2010/main" val="1872506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1</a:t>
            </a:fld>
            <a:endParaRPr kumimoji="1" lang="ja-JP" altLang="en-US"/>
          </a:p>
        </p:txBody>
      </p:sp>
    </p:spTree>
    <p:extLst>
      <p:ext uri="{BB962C8B-B14F-4D97-AF65-F5344CB8AC3E}">
        <p14:creationId xmlns:p14="http://schemas.microsoft.com/office/powerpoint/2010/main" val="385586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3</a:t>
            </a:fld>
            <a:endParaRPr kumimoji="1" lang="ja-JP" altLang="en-US"/>
          </a:p>
        </p:txBody>
      </p:sp>
    </p:spTree>
    <p:extLst>
      <p:ext uri="{BB962C8B-B14F-4D97-AF65-F5344CB8AC3E}">
        <p14:creationId xmlns:p14="http://schemas.microsoft.com/office/powerpoint/2010/main" val="334830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バッチ：</a:t>
            </a:r>
            <a:r>
              <a:rPr lang="ja-JP" altLang="en-US" dirty="0" smtClean="0"/>
              <a:t>必要な指示をあらかじめすべて与えておき、これを一挙に処理すること。</a:t>
            </a:r>
            <a:endParaRPr kumimoji="1" lang="ja-JP" altLang="en-US" dirty="0"/>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4</a:t>
            </a:fld>
            <a:endParaRPr kumimoji="1" lang="ja-JP" altLang="en-US"/>
          </a:p>
        </p:txBody>
      </p:sp>
    </p:spTree>
    <p:extLst>
      <p:ext uri="{BB962C8B-B14F-4D97-AF65-F5344CB8AC3E}">
        <p14:creationId xmlns:p14="http://schemas.microsoft.com/office/powerpoint/2010/main" val="1521575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債権：</a:t>
            </a:r>
            <a:r>
              <a:rPr lang="ja-JP" altLang="en-US" dirty="0" smtClean="0"/>
              <a:t>ある者 </a:t>
            </a:r>
            <a:r>
              <a:rPr lang="en-US" altLang="ja-JP" dirty="0" smtClean="0"/>
              <a:t>(</a:t>
            </a:r>
            <a:r>
              <a:rPr lang="ja-JP" altLang="en-US" dirty="0" smtClean="0"/>
              <a:t>債権者</a:t>
            </a:r>
            <a:r>
              <a:rPr lang="en-US" altLang="ja-JP" dirty="0" smtClean="0"/>
              <a:t>) </a:t>
            </a:r>
            <a:r>
              <a:rPr lang="ja-JP" altLang="en-US" dirty="0" smtClean="0"/>
              <a:t>が他の者 </a:t>
            </a:r>
            <a:r>
              <a:rPr lang="en-US" altLang="ja-JP" dirty="0" smtClean="0"/>
              <a:t>(</a:t>
            </a:r>
            <a:r>
              <a:rPr lang="ja-JP" altLang="en-US" dirty="0" smtClean="0"/>
              <a:t>債務者</a:t>
            </a:r>
            <a:r>
              <a:rPr lang="en-US" altLang="ja-JP" dirty="0" smtClean="0"/>
              <a:t>) </a:t>
            </a:r>
            <a:r>
              <a:rPr lang="ja-JP" altLang="en-US" dirty="0" smtClean="0"/>
              <a:t>に対して一定の行為 </a:t>
            </a:r>
            <a:r>
              <a:rPr lang="en-US" altLang="ja-JP" dirty="0" smtClean="0"/>
              <a:t>(</a:t>
            </a:r>
            <a:r>
              <a:rPr lang="ja-JP" altLang="en-US" dirty="0" smtClean="0"/>
              <a:t>給付 </a:t>
            </a:r>
            <a:r>
              <a:rPr lang="en-US" altLang="ja-JP" dirty="0" smtClean="0"/>
              <a:t>) </a:t>
            </a:r>
            <a:r>
              <a:rPr lang="ja-JP" altLang="en-US" dirty="0" smtClean="0"/>
              <a:t>を請求しうることを内容とする権利</a:t>
            </a:r>
            <a:endParaRPr lang="en-US" altLang="ja-JP" dirty="0" smtClean="0"/>
          </a:p>
          <a:p>
            <a:r>
              <a:rPr lang="ja-JP" altLang="en-US" dirty="0" smtClean="0"/>
              <a:t>システムインテグレーション：企業の情報システムの企画、設計、開発、構築、導入、保守、運用などを一貫して請け負うサービス</a:t>
            </a:r>
            <a:endParaRPr lang="en-US" altLang="ja-JP" dirty="0" smtClean="0"/>
          </a:p>
          <a:p>
            <a:r>
              <a:rPr kumimoji="1" lang="ja-JP" altLang="en-US" dirty="0" smtClean="0"/>
              <a:t>コンサルティング：</a:t>
            </a:r>
            <a:r>
              <a:rPr lang="ja-JP" altLang="en-US" dirty="0" smtClean="0"/>
              <a:t>客観的に現状業務を観察して現象を認識、問題点を指摘し、原因を分析し、対策案を示して企業の発展を助ける業務を行うこと</a:t>
            </a:r>
            <a:endParaRPr lang="en-US" altLang="ja-JP" dirty="0" smtClean="0"/>
          </a:p>
          <a:p>
            <a:r>
              <a:rPr lang="ja-JP" altLang="en-US" dirty="0" smtClean="0"/>
              <a:t>ベンダー：製品のメーカー、または販売会社のこと</a:t>
            </a:r>
            <a:endParaRPr lang="en-US" altLang="ja-JP" dirty="0" smtClean="0"/>
          </a:p>
          <a:p>
            <a:r>
              <a:rPr kumimoji="1" lang="ja-JP" altLang="en-US" dirty="0" smtClean="0"/>
              <a:t>叱咤：</a:t>
            </a:r>
            <a:r>
              <a:rPr lang="ja-JP" altLang="en-US" dirty="0" smtClean="0"/>
              <a:t>大声を張り上げてしかりつけること。また、しかりつけるようにして励ますこと</a:t>
            </a:r>
            <a:endParaRPr kumimoji="1" lang="ja-JP" altLang="en-US" dirty="0"/>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5</a:t>
            </a:fld>
            <a:endParaRPr kumimoji="1" lang="ja-JP" altLang="en-US"/>
          </a:p>
        </p:txBody>
      </p:sp>
    </p:spTree>
    <p:extLst>
      <p:ext uri="{BB962C8B-B14F-4D97-AF65-F5344CB8AC3E}">
        <p14:creationId xmlns:p14="http://schemas.microsoft.com/office/powerpoint/2010/main" val="104782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a:t>
            </a:r>
            <a:r>
              <a:rPr kumimoji="1" lang="ja-JP" altLang="en-US" dirty="0" smtClean="0"/>
              <a:t>地区：北海道地方，東北地方，関東地方，中部地方，近畿地方，中国・四国地方，九州地方</a:t>
            </a:r>
            <a:endParaRPr kumimoji="1" lang="ja-JP" altLang="en-US" dirty="0"/>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6</a:t>
            </a:fld>
            <a:endParaRPr kumimoji="1" lang="ja-JP" altLang="en-US"/>
          </a:p>
        </p:txBody>
      </p:sp>
    </p:spTree>
    <p:extLst>
      <p:ext uri="{BB962C8B-B14F-4D97-AF65-F5344CB8AC3E}">
        <p14:creationId xmlns:p14="http://schemas.microsoft.com/office/powerpoint/2010/main" val="3162822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システムソフトウェア：ハードウェアの管理．制御，</a:t>
            </a:r>
            <a:r>
              <a:rPr kumimoji="1" lang="en-US" altLang="ja-JP" dirty="0" smtClean="0"/>
              <a:t>PC</a:t>
            </a:r>
            <a:r>
              <a:rPr kumimoji="1" lang="ja-JP" altLang="en-US" dirty="0" smtClean="0"/>
              <a:t>の稼働や使用そのものをサポートするためのソフトウェア</a:t>
            </a:r>
            <a:endParaRPr kumimoji="1" lang="en-US" altLang="ja-JP" dirty="0" smtClean="0"/>
          </a:p>
          <a:p>
            <a:r>
              <a:rPr kumimoji="1" lang="ja-JP" altLang="en-US" dirty="0" smtClean="0"/>
              <a:t>アプリケーション：アプリケーションソフトウェアの略，ユーザが実行したい作業を行う機能をより直接的な形で有するもの</a:t>
            </a:r>
            <a:endParaRPr kumimoji="1" lang="ja-JP" altLang="en-US" dirty="0"/>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7</a:t>
            </a:fld>
            <a:endParaRPr kumimoji="1" lang="ja-JP" altLang="en-US"/>
          </a:p>
        </p:txBody>
      </p:sp>
    </p:spTree>
    <p:extLst>
      <p:ext uri="{BB962C8B-B14F-4D97-AF65-F5344CB8AC3E}">
        <p14:creationId xmlns:p14="http://schemas.microsoft.com/office/powerpoint/2010/main" val="13259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叱責：他人の失敗などをしかりとがめる こと</a:t>
            </a:r>
            <a:endParaRPr kumimoji="1" lang="ja-JP" altLang="en-US" dirty="0"/>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8</a:t>
            </a:fld>
            <a:endParaRPr kumimoji="1" lang="ja-JP" altLang="en-US"/>
          </a:p>
        </p:txBody>
      </p:sp>
    </p:spTree>
    <p:extLst>
      <p:ext uri="{BB962C8B-B14F-4D97-AF65-F5344CB8AC3E}">
        <p14:creationId xmlns:p14="http://schemas.microsoft.com/office/powerpoint/2010/main" val="623676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93F4FE5-87EB-4FEE-B986-FB44D8B1D322}" type="datetime1">
              <a:rPr kumimoji="1" lang="ja-JP" altLang="en-US" smtClean="0"/>
              <a:t>2015/6/25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800"/>
            </a:lvl1pPr>
          </a:lstStyle>
          <a:p>
            <a:fld id="{A4E6642C-D3C9-4DC2-8962-09BE970CAC7A}"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6391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84868B0-E9E3-4631-BE05-8C70B5895FCD}" type="datetime1">
              <a:rPr kumimoji="1" lang="ja-JP" altLang="en-US" smtClean="0"/>
              <a:t>2015/6/25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69958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3B52C0-D342-4764-B6D8-2FDB0BDDC76F}" type="datetime1">
              <a:rPr kumimoji="1" lang="ja-JP" altLang="en-US" smtClean="0"/>
              <a:t>2015/6/25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1203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z="2400" b="0"/>
            </a:lvl1pPr>
            <a:lvl2pPr marL="486918" indent="-285750">
              <a:buFont typeface="Wingdings" panose="05000000000000000000" pitchFamily="2" charset="2"/>
              <a:buChar char="l"/>
              <a:defRPr sz="2000"/>
            </a:lvl2pPr>
            <a:lvl3pPr marL="566928" indent="-182880">
              <a:buFont typeface="Wingdings" panose="05000000000000000000" pitchFamily="2" charset="2"/>
              <a:buChar char="l"/>
              <a:defRPr/>
            </a:lvl3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9CF9EAA5-A2D5-47B5-808D-FDA1C4920B5E}" type="datetime1">
              <a:rPr kumimoji="1" lang="ja-JP" altLang="en-US" smtClean="0"/>
              <a:t>2015/6/25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1899185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601A478-E045-4BED-A679-A5EF76D95C63}" type="datetime1">
              <a:rPr kumimoji="1" lang="ja-JP" altLang="en-US" smtClean="0"/>
              <a:t>2015/6/25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2871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07FB18C-E142-4916-AE91-1CDD10F34444}" type="datetime1">
              <a:rPr kumimoji="1" lang="ja-JP" altLang="en-US" smtClean="0"/>
              <a:t>2015/6/25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44607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5526E38-44F9-4894-B5CD-CF6E602DE711}" type="datetime1">
              <a:rPr kumimoji="1" lang="ja-JP" altLang="en-US" smtClean="0"/>
              <a:t>2015/6/25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39495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6B11806-9664-4D42-982E-6DF894543A3C}" type="datetime1">
              <a:rPr kumimoji="1" lang="ja-JP" altLang="en-US" smtClean="0"/>
              <a:t>2015/6/25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78225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53285D-F6E0-4872-A1C4-C43A08E5CE4B}" type="datetime1">
              <a:rPr kumimoji="1" lang="ja-JP" altLang="en-US" smtClean="0"/>
              <a:t>2015/6/25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0987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EF0C61-417F-4D74-8812-F6F62D230326}" type="datetime1">
              <a:rPr kumimoji="1" lang="ja-JP" altLang="en-US" smtClean="0"/>
              <a:t>2015/6/25</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44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4EF7DC-D18C-40B8-9FD9-6FEF6C3A9C42}" type="datetime1">
              <a:rPr kumimoji="1" lang="ja-JP" altLang="en-US" smtClean="0"/>
              <a:t>2015/6/25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97176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6EA41-A581-4A35-B4A9-4544B0804832}" type="datetime1">
              <a:rPr kumimoji="1" lang="ja-JP" altLang="en-US" smtClean="0"/>
              <a:t>2015/6/25</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endParaRPr lang="ja-JP" altLang="en-US" dirty="0" smtClean="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2332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4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360766"/>
          </a:xfrm>
        </p:spPr>
        <p:txBody>
          <a:bodyPr>
            <a:normAutofit fontScale="90000"/>
          </a:bodyPr>
          <a:lstStyle/>
          <a:p>
            <a:pPr algn="ctr"/>
            <a:r>
              <a:rPr kumimoji="1" lang="ja-JP" altLang="en-US" sz="6000" dirty="0" smtClean="0"/>
              <a:t>事例</a:t>
            </a:r>
            <a:r>
              <a:rPr kumimoji="1" lang="en-US" altLang="ja-JP" sz="6000" dirty="0" smtClean="0"/>
              <a:t>NO.J22</a:t>
            </a:r>
            <a:r>
              <a:rPr kumimoji="1" lang="en-US" altLang="ja-JP" sz="6000" dirty="0" smtClean="0"/>
              <a:t/>
            </a:r>
            <a:br>
              <a:rPr kumimoji="1" lang="en-US" altLang="ja-JP" sz="6000" dirty="0" smtClean="0"/>
            </a:br>
            <a:r>
              <a:rPr kumimoji="1" lang="ja-JP" altLang="en-US" sz="6000" dirty="0" smtClean="0"/>
              <a:t>プロジェクトマネージャの人間力</a:t>
            </a:r>
            <a:endParaRPr kumimoji="1" lang="ja-JP" altLang="en-US" sz="6000" dirty="0"/>
          </a:p>
        </p:txBody>
      </p:sp>
      <p:sp>
        <p:nvSpPr>
          <p:cNvPr id="3" name="サブタイトル 2"/>
          <p:cNvSpPr>
            <a:spLocks noGrp="1"/>
          </p:cNvSpPr>
          <p:nvPr>
            <p:ph type="subTitle" idx="1"/>
          </p:nvPr>
        </p:nvSpPr>
        <p:spPr/>
        <p:txBody>
          <a:bodyPr/>
          <a:lstStyle/>
          <a:p>
            <a:pPr algn="r"/>
            <a:r>
              <a:rPr kumimoji="1" lang="en-US" altLang="ja-JP" dirty="0" smtClean="0"/>
              <a:t>1342082</a:t>
            </a:r>
            <a:r>
              <a:rPr kumimoji="1" lang="ja-JP" altLang="en-US" dirty="0" smtClean="0"/>
              <a:t>　戸張琢斗</a:t>
            </a:r>
            <a:endParaRPr kumimoji="1" lang="ja-JP" altLang="en-US" dirty="0"/>
          </a:p>
        </p:txBody>
      </p:sp>
    </p:spTree>
    <p:extLst>
      <p:ext uri="{BB962C8B-B14F-4D97-AF65-F5344CB8AC3E}">
        <p14:creationId xmlns:p14="http://schemas.microsoft.com/office/powerpoint/2010/main" val="319483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建て直しの兆し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プロジェクトメンバーや顧客の話を聞き続けることで効果が現れた</a:t>
            </a:r>
            <a:endParaRPr kumimoji="1" lang="en-US" altLang="ja-JP" dirty="0" smtClean="0"/>
          </a:p>
          <a:p>
            <a:pPr lvl="1"/>
            <a:r>
              <a:rPr lang="ja-JP" altLang="en-US" dirty="0" smtClean="0"/>
              <a:t>プロジェクトメンバー</a:t>
            </a:r>
            <a:r>
              <a:rPr lang="ja-JP" altLang="en-US" dirty="0"/>
              <a:t>は</a:t>
            </a:r>
            <a:r>
              <a:rPr lang="ja-JP" altLang="en-US" dirty="0" smtClean="0"/>
              <a:t>，自分が言いたいこと言い尽くしたせいか，心の落ち込みから</a:t>
            </a:r>
            <a:endParaRPr lang="en-US" altLang="ja-JP" dirty="0" smtClean="0"/>
          </a:p>
          <a:p>
            <a:pPr marL="201168" lvl="1" indent="0">
              <a:buNone/>
            </a:pPr>
            <a:r>
              <a:rPr lang="ja-JP" altLang="en-US" dirty="0"/>
              <a:t>　</a:t>
            </a:r>
            <a:r>
              <a:rPr lang="ja-JP" altLang="en-US" dirty="0" smtClean="0"/>
              <a:t>　少しずつ回復してきたように見えた</a:t>
            </a:r>
            <a:endParaRPr lang="en-US" altLang="ja-JP" dirty="0" smtClean="0"/>
          </a:p>
          <a:p>
            <a:pPr lvl="1"/>
            <a:r>
              <a:rPr lang="ja-JP" altLang="en-US" dirty="0" smtClean="0"/>
              <a:t>顧客は相変わらず障害が発生すると，一方的に責め立てることには変わらなかったが，延々とその状態を引きずることは減っていった．</a:t>
            </a:r>
            <a:endParaRPr lang="en-US" altLang="ja-JP" dirty="0" smtClean="0"/>
          </a:p>
          <a:p>
            <a:r>
              <a:rPr lang="ja-JP" altLang="en-US" dirty="0"/>
              <a:t>そのよう</a:t>
            </a:r>
            <a:r>
              <a:rPr lang="ja-JP" altLang="en-US" dirty="0" smtClean="0"/>
              <a:t>な状況で，顧客の圧力はできるだけプロジェクトメンバーに直接</a:t>
            </a:r>
            <a:endParaRPr lang="en-US" altLang="ja-JP" dirty="0"/>
          </a:p>
          <a:p>
            <a:pPr marL="0" indent="0">
              <a:buNone/>
            </a:pPr>
            <a:r>
              <a:rPr lang="ja-JP" altLang="en-US" dirty="0"/>
              <a:t>　</a:t>
            </a:r>
            <a:r>
              <a:rPr lang="ja-JP" altLang="en-US" dirty="0" smtClean="0"/>
              <a:t>　及ばないようにプロジェクトマネージャーレベルで食い止めるとともに，</a:t>
            </a:r>
            <a:endParaRPr lang="en-US" altLang="ja-JP" dirty="0" smtClean="0"/>
          </a:p>
          <a:p>
            <a:pPr marL="0" indent="0">
              <a:buNone/>
            </a:pPr>
            <a:r>
              <a:rPr lang="ja-JP" altLang="en-US" dirty="0" smtClean="0"/>
              <a:t>　　プロジェクトメンバーには途切れた緊張をもう一度取り戻し，目の前の仕事</a:t>
            </a:r>
            <a:endParaRPr lang="en-US" altLang="ja-JP" dirty="0" smtClean="0"/>
          </a:p>
          <a:p>
            <a:pPr marL="0" indent="0">
              <a:buNone/>
            </a:pPr>
            <a:r>
              <a:rPr lang="ja-JP" altLang="en-US" dirty="0"/>
              <a:t>　</a:t>
            </a:r>
            <a:r>
              <a:rPr lang="ja-JP" altLang="en-US" dirty="0" smtClean="0"/>
              <a:t>　だけはきちんとやり遂げることを求めた．</a:t>
            </a:r>
            <a:endParaRPr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10</a:t>
            </a:fld>
            <a:endParaRPr kumimoji="1" lang="ja-JP" altLang="en-US"/>
          </a:p>
        </p:txBody>
      </p:sp>
    </p:spTree>
    <p:extLst>
      <p:ext uri="{BB962C8B-B14F-4D97-AF65-F5344CB8AC3E}">
        <p14:creationId xmlns:p14="http://schemas.microsoft.com/office/powerpoint/2010/main" val="3873618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全国展開の完了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プロジェクトの状況は少しずつ良くなっていた．</a:t>
            </a:r>
            <a:endParaRPr kumimoji="1" lang="en-US" altLang="ja-JP" dirty="0" smtClean="0"/>
          </a:p>
          <a:p>
            <a:pPr lvl="1"/>
            <a:r>
              <a:rPr kumimoji="1" lang="ja-JP" altLang="en-US" dirty="0" smtClean="0"/>
              <a:t>障害は相変わらず発生はしていたが，運用には耐えられるようになってきた．</a:t>
            </a:r>
            <a:endParaRPr lang="en-US" altLang="ja-JP" dirty="0" smtClean="0"/>
          </a:p>
          <a:p>
            <a:pPr lvl="1"/>
            <a:r>
              <a:rPr kumimoji="1" lang="ja-JP" altLang="en-US" dirty="0"/>
              <a:t>顧客</a:t>
            </a:r>
            <a:r>
              <a:rPr kumimoji="1" lang="ja-JP" altLang="en-US" dirty="0" smtClean="0"/>
              <a:t>の罵倒に耐えながら，少しずつ問題を解決していったプロジェクトメンバーの努力と</a:t>
            </a:r>
            <a:endParaRPr kumimoji="1" lang="en-US" altLang="ja-JP" dirty="0" smtClean="0"/>
          </a:p>
          <a:p>
            <a:pPr marL="201168" lvl="1" indent="0">
              <a:buNone/>
            </a:pPr>
            <a:r>
              <a:rPr lang="ja-JP" altLang="en-US" dirty="0" smtClean="0"/>
              <a:t>　　それを可能にした時間が，状況を変えていったと考えられる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11</a:t>
            </a:fld>
            <a:endParaRPr kumimoji="1" lang="ja-JP" altLang="en-US"/>
          </a:p>
        </p:txBody>
      </p:sp>
    </p:spTree>
    <p:extLst>
      <p:ext uri="{BB962C8B-B14F-4D97-AF65-F5344CB8AC3E}">
        <p14:creationId xmlns:p14="http://schemas.microsoft.com/office/powerpoint/2010/main" val="2421015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この事例で学んだこと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演習ではこれほどひどい状況になったことはなかったが，もし今後このような</a:t>
            </a:r>
            <a:endParaRPr kumimoji="1" lang="en-US" altLang="ja-JP" dirty="0" smtClean="0"/>
          </a:p>
          <a:p>
            <a:pPr marL="0" indent="0">
              <a:buNone/>
            </a:pPr>
            <a:r>
              <a:rPr lang="ja-JP" altLang="en-US" dirty="0" smtClean="0"/>
              <a:t>　　</a:t>
            </a:r>
            <a:r>
              <a:rPr kumimoji="1" lang="ja-JP" altLang="en-US" dirty="0" smtClean="0"/>
              <a:t>事態が発生した場合，この事例を思い出し，いい答えを出そうとするよりも</a:t>
            </a:r>
            <a:endParaRPr kumimoji="1" lang="en-US" altLang="ja-JP" dirty="0" smtClean="0"/>
          </a:p>
          <a:p>
            <a:pPr marL="0" indent="0">
              <a:buNone/>
            </a:pPr>
            <a:r>
              <a:rPr lang="ja-JP" altLang="en-US" dirty="0"/>
              <a:t>　</a:t>
            </a:r>
            <a:r>
              <a:rPr lang="ja-JP" altLang="en-US" dirty="0" smtClean="0"/>
              <a:t>　</a:t>
            </a:r>
            <a:r>
              <a:rPr kumimoji="1" lang="ja-JP" altLang="en-US" dirty="0" smtClean="0"/>
              <a:t>真剣に話を聞いてみようと思う．</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12</a:t>
            </a:fld>
            <a:endParaRPr kumimoji="1" lang="ja-JP" altLang="en-US"/>
          </a:p>
        </p:txBody>
      </p:sp>
    </p:spTree>
    <p:extLst>
      <p:ext uri="{BB962C8B-B14F-4D97-AF65-F5344CB8AC3E}">
        <p14:creationId xmlns:p14="http://schemas.microsoft.com/office/powerpoint/2010/main" val="61812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smtClean="0"/>
              <a:t>事例の狙い</a:t>
            </a:r>
            <a:endParaRPr lang="en-US" altLang="ja-JP" dirty="0" smtClean="0"/>
          </a:p>
          <a:p>
            <a:r>
              <a:rPr lang="ja-JP" altLang="en-US" dirty="0" smtClean="0"/>
              <a:t>はじめに</a:t>
            </a:r>
            <a:endParaRPr lang="en-US" altLang="ja-JP" dirty="0" smtClean="0"/>
          </a:p>
          <a:p>
            <a:r>
              <a:rPr lang="ja-JP" altLang="en-US" dirty="0" smtClean="0"/>
              <a:t>システム開発</a:t>
            </a:r>
            <a:endParaRPr lang="en-US" altLang="ja-JP" dirty="0" smtClean="0"/>
          </a:p>
          <a:p>
            <a:r>
              <a:rPr lang="ja-JP" altLang="en-US" dirty="0"/>
              <a:t>最初の</a:t>
            </a:r>
            <a:r>
              <a:rPr lang="ja-JP" altLang="en-US" dirty="0" smtClean="0"/>
              <a:t>展開</a:t>
            </a:r>
            <a:endParaRPr lang="en-US" altLang="ja-JP" dirty="0" smtClean="0"/>
          </a:p>
          <a:p>
            <a:r>
              <a:rPr lang="ja-JP" altLang="en-US" dirty="0"/>
              <a:t>その後</a:t>
            </a:r>
            <a:r>
              <a:rPr lang="ja-JP" altLang="en-US" dirty="0" smtClean="0"/>
              <a:t>の</a:t>
            </a:r>
            <a:r>
              <a:rPr lang="ja-JP" altLang="en-US" dirty="0"/>
              <a:t>全国</a:t>
            </a:r>
            <a:r>
              <a:rPr lang="ja-JP" altLang="en-US" dirty="0" smtClean="0"/>
              <a:t>展開</a:t>
            </a:r>
            <a:endParaRPr lang="en-US" altLang="ja-JP" dirty="0" smtClean="0"/>
          </a:p>
          <a:p>
            <a:r>
              <a:rPr lang="ja-JP" altLang="en-US" dirty="0" smtClean="0"/>
              <a:t>プロジェクトメンバー</a:t>
            </a:r>
            <a:r>
              <a:rPr lang="ja-JP" altLang="en-US" dirty="0"/>
              <a:t>に</a:t>
            </a:r>
            <a:r>
              <a:rPr lang="ja-JP" altLang="en-US" dirty="0" smtClean="0"/>
              <a:t>対するプレッシャー</a:t>
            </a:r>
            <a:endParaRPr lang="en-US" altLang="ja-JP" dirty="0" smtClean="0"/>
          </a:p>
          <a:p>
            <a:r>
              <a:rPr lang="ja-JP" altLang="en-US" dirty="0" smtClean="0"/>
              <a:t>プロジェクト建て直しの一歩</a:t>
            </a:r>
            <a:endParaRPr lang="en-US" altLang="ja-JP" dirty="0" smtClean="0"/>
          </a:p>
          <a:p>
            <a:r>
              <a:rPr lang="ja-JP" altLang="en-US" dirty="0" smtClean="0"/>
              <a:t>建て直しの兆し</a:t>
            </a:r>
            <a:endParaRPr lang="en-US" altLang="ja-JP" dirty="0" smtClean="0"/>
          </a:p>
          <a:p>
            <a:r>
              <a:rPr lang="ja-JP" altLang="en-US" dirty="0"/>
              <a:t>全国展開</a:t>
            </a:r>
            <a:r>
              <a:rPr lang="ja-JP" altLang="en-US" dirty="0" smtClean="0"/>
              <a:t>の完了</a:t>
            </a:r>
            <a:endParaRPr lang="en-US" altLang="ja-JP" dirty="0" smtClean="0"/>
          </a:p>
          <a:p>
            <a:r>
              <a:rPr lang="ja-JP" altLang="en-US" dirty="0" smtClean="0"/>
              <a:t>この事例で学んだこと</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2</a:t>
            </a:fld>
            <a:endParaRPr kumimoji="1" lang="ja-JP" altLang="en-US"/>
          </a:p>
        </p:txBody>
      </p:sp>
    </p:spTree>
    <p:extLst>
      <p:ext uri="{BB962C8B-B14F-4D97-AF65-F5344CB8AC3E}">
        <p14:creationId xmlns:p14="http://schemas.microsoft.com/office/powerpoint/2010/main" val="2064125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事例の狙い</a:t>
            </a:r>
            <a:endParaRPr kumimoji="1" lang="ja-JP" altLang="en-US" dirty="0"/>
          </a:p>
        </p:txBody>
      </p:sp>
      <p:sp>
        <p:nvSpPr>
          <p:cNvPr id="3" name="コンテンツ プレースホルダー 2"/>
          <p:cNvSpPr>
            <a:spLocks noGrp="1"/>
          </p:cNvSpPr>
          <p:nvPr>
            <p:ph idx="1"/>
          </p:nvPr>
        </p:nvSpPr>
        <p:spPr>
          <a:xfrm>
            <a:off x="1097280" y="1845734"/>
            <a:ext cx="10058400" cy="3452407"/>
          </a:xfrm>
        </p:spPr>
        <p:txBody>
          <a:bodyPr>
            <a:normAutofit/>
          </a:bodyPr>
          <a:lstStyle/>
          <a:p>
            <a:r>
              <a:rPr lang="ja-JP" altLang="en-US" dirty="0" smtClean="0"/>
              <a:t>稼働中のシステムにトラブルが発生すると，即座の対応が求められる．</a:t>
            </a:r>
            <a:endParaRPr lang="en-US" altLang="ja-JP" dirty="0" smtClean="0"/>
          </a:p>
          <a:p>
            <a:pPr lvl="1"/>
            <a:r>
              <a:rPr lang="ja-JP" altLang="en-US" dirty="0"/>
              <a:t>その</a:t>
            </a:r>
            <a:r>
              <a:rPr lang="ja-JP" altLang="en-US" dirty="0" smtClean="0"/>
              <a:t>結果，プロジェクトメンバーには相当の心理的，身体的負担がかかってしまう</a:t>
            </a:r>
            <a:endParaRPr lang="en-US" altLang="ja-JP" dirty="0" smtClean="0"/>
          </a:p>
          <a:p>
            <a:pPr marL="0" indent="0">
              <a:buNone/>
            </a:pPr>
            <a:endParaRPr lang="en-US" altLang="ja-JP" dirty="0"/>
          </a:p>
          <a:p>
            <a:pPr marL="384048" lvl="2" indent="0">
              <a:buNone/>
            </a:pPr>
            <a:endParaRPr kumimoji="1"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3</a:t>
            </a:fld>
            <a:endParaRPr kumimoji="1" lang="ja-JP" altLang="en-US"/>
          </a:p>
        </p:txBody>
      </p:sp>
      <p:sp>
        <p:nvSpPr>
          <p:cNvPr id="6" name="円/楕円 5"/>
          <p:cNvSpPr/>
          <p:nvPr/>
        </p:nvSpPr>
        <p:spPr>
          <a:xfrm>
            <a:off x="2005069" y="3701666"/>
            <a:ext cx="7744858" cy="1795749"/>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bg1"/>
                </a:solidFill>
              </a:rPr>
              <a:t>そんなとき，プロジェクトマネージャはどのように</a:t>
            </a:r>
            <a:endParaRPr kumimoji="1" lang="en-US" altLang="ja-JP" sz="2000" dirty="0" smtClean="0">
              <a:solidFill>
                <a:schemeClr val="bg1"/>
              </a:solidFill>
            </a:endParaRPr>
          </a:p>
          <a:p>
            <a:pPr algn="ctr"/>
            <a:r>
              <a:rPr kumimoji="1" lang="ja-JP" altLang="en-US" sz="2000" dirty="0" smtClean="0">
                <a:solidFill>
                  <a:schemeClr val="bg1"/>
                </a:solidFill>
              </a:rPr>
              <a:t>対処すれば良いかを考える</a:t>
            </a:r>
            <a:endParaRPr kumimoji="1" lang="ja-JP" altLang="en-US" sz="2000" dirty="0">
              <a:solidFill>
                <a:schemeClr val="bg1"/>
              </a:solidFill>
            </a:endParaRPr>
          </a:p>
        </p:txBody>
      </p:sp>
    </p:spTree>
    <p:extLst>
      <p:ext uri="{BB962C8B-B14F-4D97-AF65-F5344CB8AC3E}">
        <p14:creationId xmlns:p14="http://schemas.microsoft.com/office/powerpoint/2010/main" val="302494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このプロジェクトで開発するシステムは，利用者が受けたサービスに対して</a:t>
            </a:r>
            <a:endParaRPr kumimoji="1" lang="en-US" altLang="ja-JP" dirty="0" smtClean="0"/>
          </a:p>
          <a:p>
            <a:pPr marL="0" indent="0">
              <a:buNone/>
            </a:pPr>
            <a:r>
              <a:rPr lang="ja-JP" altLang="en-US" dirty="0" smtClean="0"/>
              <a:t>　</a:t>
            </a:r>
            <a:r>
              <a:rPr kumimoji="1" lang="ja-JP" altLang="en-US" dirty="0" smtClean="0"/>
              <a:t>請求を行い，顧客からの支払いを受けるシステムである</a:t>
            </a:r>
            <a:endParaRPr kumimoji="1" lang="en-US" altLang="ja-JP" dirty="0" smtClean="0"/>
          </a:p>
          <a:p>
            <a:r>
              <a:rPr lang="ja-JP" altLang="en-US" dirty="0"/>
              <a:t>今回</a:t>
            </a:r>
            <a:r>
              <a:rPr lang="ja-JP" altLang="en-US" dirty="0" smtClean="0"/>
              <a:t>のプロジェクトでは，いままでバッチで処理してきた請求・支払いシステムをリアルタイム化するもの</a:t>
            </a:r>
            <a:endParaRPr lang="en-US" altLang="ja-JP" dirty="0" smtClean="0"/>
          </a:p>
          <a:p>
            <a:pPr lvl="1"/>
            <a:r>
              <a:rPr kumimoji="1" lang="ja-JP" altLang="en-US" dirty="0"/>
              <a:t>利用者の</a:t>
            </a:r>
            <a:r>
              <a:rPr kumimoji="1" lang="ja-JP" altLang="en-US" dirty="0" smtClean="0"/>
              <a:t>窓口は全国に数百あり，システムの負荷も業務上特定の時期に集中してしまう</a:t>
            </a:r>
            <a:endParaRPr kumimoji="1" lang="en-US" altLang="ja-JP" dirty="0" smtClean="0"/>
          </a:p>
          <a:p>
            <a:pPr lvl="1"/>
            <a:r>
              <a:rPr lang="ja-JP" altLang="en-US" dirty="0"/>
              <a:t>そのため</a:t>
            </a:r>
            <a:r>
              <a:rPr lang="ja-JP" altLang="en-US" dirty="0" smtClean="0"/>
              <a:t>，システムの能力は，負荷のピークに合わせて設計されているが，負荷の変動は大きく，精度よく見積もることは難しい</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4</a:t>
            </a:fld>
            <a:endParaRPr kumimoji="1" lang="ja-JP" altLang="en-US"/>
          </a:p>
        </p:txBody>
      </p:sp>
    </p:spTree>
    <p:extLst>
      <p:ext uri="{BB962C8B-B14F-4D97-AF65-F5344CB8AC3E}">
        <p14:creationId xmlns:p14="http://schemas.microsoft.com/office/powerpoint/2010/main" val="613263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システムの開発</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この請求・支払いシステムは，膨大な請求先の数，複雑な債権管理に伴い，非常に大きく複雑なものとなった．</a:t>
            </a:r>
            <a:endParaRPr lang="en-US" altLang="ja-JP" dirty="0" smtClean="0"/>
          </a:p>
          <a:p>
            <a:pPr lvl="1"/>
            <a:r>
              <a:rPr lang="ja-JP" altLang="en-US" dirty="0" smtClean="0"/>
              <a:t>バッチシステムから新たにリアルタイムシステムを開発するのは処理形態が全く異なる</a:t>
            </a:r>
            <a:endParaRPr lang="en-US" altLang="ja-JP" dirty="0" smtClean="0"/>
          </a:p>
          <a:p>
            <a:pPr marL="201168" lvl="1" indent="0">
              <a:buNone/>
            </a:pPr>
            <a:r>
              <a:rPr lang="ja-JP" altLang="en-US" dirty="0"/>
              <a:t>　</a:t>
            </a:r>
            <a:r>
              <a:rPr lang="ja-JP" altLang="en-US" dirty="0" smtClean="0"/>
              <a:t>　ため難易度が高い．</a:t>
            </a:r>
            <a:endParaRPr lang="en-US" altLang="ja-JP" dirty="0"/>
          </a:p>
          <a:p>
            <a:pPr lvl="1"/>
            <a:r>
              <a:rPr lang="ja-JP" altLang="en-US" dirty="0" smtClean="0"/>
              <a:t>このため</a:t>
            </a:r>
            <a:r>
              <a:rPr lang="ja-JP" altLang="en-US" dirty="0" smtClean="0"/>
              <a:t>，システムインテグレーションでは，当初のコンサル会社がプロジェクトの責任を</a:t>
            </a:r>
            <a:endParaRPr lang="en-US" altLang="ja-JP" dirty="0" smtClean="0"/>
          </a:p>
          <a:p>
            <a:pPr marL="201168" lvl="1" indent="0">
              <a:buNone/>
            </a:pPr>
            <a:r>
              <a:rPr lang="ja-JP" altLang="en-US" dirty="0"/>
              <a:t>　</a:t>
            </a:r>
            <a:r>
              <a:rPr lang="ja-JP" altLang="en-US" dirty="0" smtClean="0"/>
              <a:t>　問われ，現在のコンサル会社に交代する事態も発生した．</a:t>
            </a:r>
            <a:endParaRPr lang="en-US" altLang="ja-JP" dirty="0" smtClean="0"/>
          </a:p>
          <a:p>
            <a:r>
              <a:rPr lang="ja-JP" altLang="en-US" dirty="0"/>
              <a:t>顧客</a:t>
            </a:r>
            <a:r>
              <a:rPr lang="ja-JP" altLang="en-US" dirty="0" smtClean="0"/>
              <a:t>のシステム部門はプロジェクト継続という大きなプレッシャーの中で，コンサル会社やベンダーを叱咤するとともに，顧客に対し，このシステムの意義と完成の見通しを説明し続け，なんとか完成にこぎ着けた．</a:t>
            </a:r>
            <a:endParaRPr lang="en-US" altLang="ja-JP"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5</a:t>
            </a:fld>
            <a:endParaRPr kumimoji="1" lang="ja-JP" altLang="en-US"/>
          </a:p>
        </p:txBody>
      </p:sp>
    </p:spTree>
    <p:extLst>
      <p:ext uri="{BB962C8B-B14F-4D97-AF65-F5344CB8AC3E}">
        <p14:creationId xmlns:p14="http://schemas.microsoft.com/office/powerpoint/2010/main" val="271049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最初の展開</a:t>
            </a:r>
            <a:endParaRPr kumimoji="1" lang="ja-JP" altLang="en-US" dirty="0"/>
          </a:p>
        </p:txBody>
      </p:sp>
      <p:sp>
        <p:nvSpPr>
          <p:cNvPr id="3" name="コンテンツ プレースホルダー 2"/>
          <p:cNvSpPr>
            <a:spLocks noGrp="1"/>
          </p:cNvSpPr>
          <p:nvPr>
            <p:ph idx="1"/>
          </p:nvPr>
        </p:nvSpPr>
        <p:spPr>
          <a:xfrm>
            <a:off x="1097280" y="1845734"/>
            <a:ext cx="10058400" cy="4272678"/>
          </a:xfrm>
        </p:spPr>
        <p:txBody>
          <a:bodyPr>
            <a:normAutofit/>
          </a:bodyPr>
          <a:lstStyle/>
          <a:p>
            <a:pPr>
              <a:buFont typeface="Wingdings" panose="05000000000000000000" pitchFamily="2" charset="2"/>
              <a:buChar char="l"/>
            </a:pPr>
            <a:r>
              <a:rPr kumimoji="1" lang="ja-JP" altLang="en-US" dirty="0" smtClean="0"/>
              <a:t>東京の一部顧客窓口にこのシステムを試験的に導入することから始める</a:t>
            </a:r>
            <a:endParaRPr kumimoji="1" lang="en-US" altLang="ja-JP" dirty="0" smtClean="0"/>
          </a:p>
          <a:p>
            <a:pPr lvl="1"/>
            <a:r>
              <a:rPr kumimoji="1" lang="ja-JP" altLang="en-US" dirty="0" smtClean="0"/>
              <a:t>全国を</a:t>
            </a:r>
            <a:r>
              <a:rPr kumimoji="1" lang="en-US" altLang="ja-JP" dirty="0" smtClean="0"/>
              <a:t>7</a:t>
            </a:r>
            <a:r>
              <a:rPr kumimoji="1" lang="ja-JP" altLang="en-US" dirty="0" smtClean="0"/>
              <a:t>地区に分け，システム導入地区を逐次拡大していくことにした．</a:t>
            </a:r>
            <a:endParaRPr kumimoji="1" lang="en-US" altLang="ja-JP" dirty="0" smtClean="0"/>
          </a:p>
          <a:p>
            <a:r>
              <a:rPr lang="ja-JP" altLang="en-US" dirty="0" smtClean="0"/>
              <a:t>プロジェクトが最初に展開した地方では，リリースしたシステムの機能と，利用者窓口での運用との食い違いから，大きな混乱を招いた</a:t>
            </a:r>
            <a:endParaRPr lang="en-US" altLang="ja-JP" dirty="0" smtClean="0"/>
          </a:p>
          <a:p>
            <a:pPr lvl="1"/>
            <a:r>
              <a:rPr kumimoji="1" lang="ja-JP" altLang="en-US" dirty="0" smtClean="0"/>
              <a:t>このシステムに対する警戒感が顧客の中に広がってしまったため，顧客のシステム部門は顧客の中で厳しい立場に立たされ，プロジェクトに対する目つきが一層厳しくなった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6</a:t>
            </a:fld>
            <a:endParaRPr kumimoji="1" lang="ja-JP" altLang="en-US"/>
          </a:p>
        </p:txBody>
      </p:sp>
    </p:spTree>
    <p:extLst>
      <p:ext uri="{BB962C8B-B14F-4D97-AF65-F5344CB8AC3E}">
        <p14:creationId xmlns:p14="http://schemas.microsoft.com/office/powerpoint/2010/main" val="708444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その後の全国展開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その後，</a:t>
            </a:r>
            <a:r>
              <a:rPr lang="en-US" altLang="ja-JP" dirty="0" smtClean="0"/>
              <a:t>1</a:t>
            </a:r>
            <a:r>
              <a:rPr lang="ja-JP" altLang="en-US" dirty="0" smtClean="0"/>
              <a:t>～</a:t>
            </a:r>
            <a:r>
              <a:rPr lang="en-US" altLang="ja-JP" dirty="0" smtClean="0"/>
              <a:t>2</a:t>
            </a:r>
            <a:r>
              <a:rPr lang="ja-JP" altLang="en-US" dirty="0" smtClean="0"/>
              <a:t>地区単位に，導入地区を拡大していった．</a:t>
            </a:r>
            <a:endParaRPr lang="en-US" altLang="ja-JP" dirty="0" smtClean="0"/>
          </a:p>
          <a:p>
            <a:pPr lvl="1"/>
            <a:r>
              <a:rPr lang="ja-JP" altLang="en-US" dirty="0"/>
              <a:t>地区</a:t>
            </a:r>
            <a:r>
              <a:rPr lang="ja-JP" altLang="en-US" dirty="0" smtClean="0"/>
              <a:t>拡大に合わせてシステム能力の増強，負荷テストの実施を繰り返していった．</a:t>
            </a:r>
            <a:endParaRPr lang="en-US" altLang="ja-JP" dirty="0" smtClean="0"/>
          </a:p>
          <a:p>
            <a:r>
              <a:rPr lang="ja-JP" altLang="en-US" dirty="0"/>
              <a:t>新た</a:t>
            </a:r>
            <a:r>
              <a:rPr lang="ja-JP" altLang="en-US" dirty="0" smtClean="0"/>
              <a:t>な</a:t>
            </a:r>
            <a:r>
              <a:rPr lang="ja-JP" altLang="en-US" dirty="0"/>
              <a:t>地区</a:t>
            </a:r>
            <a:r>
              <a:rPr lang="ja-JP" altLang="en-US" dirty="0" smtClean="0"/>
              <a:t>に拡大</a:t>
            </a:r>
            <a:r>
              <a:rPr lang="ja-JP" altLang="en-US" dirty="0"/>
              <a:t>したとき</a:t>
            </a:r>
            <a:r>
              <a:rPr lang="ja-JP" altLang="en-US" dirty="0" smtClean="0"/>
              <a:t>の負荷状況を精度良く見極めるのが難しい</a:t>
            </a:r>
            <a:endParaRPr lang="en-US" altLang="ja-JP" dirty="0" smtClean="0"/>
          </a:p>
          <a:p>
            <a:pPr lvl="1"/>
            <a:r>
              <a:rPr lang="ja-JP" altLang="en-US" dirty="0" smtClean="0"/>
              <a:t>システムの能力を超える状況が発生した．そうすると，システムを構成する様々な</a:t>
            </a:r>
            <a:endParaRPr lang="en-US" altLang="ja-JP" dirty="0" smtClean="0"/>
          </a:p>
          <a:p>
            <a:pPr marL="201168" lvl="1" indent="0">
              <a:buNone/>
            </a:pPr>
            <a:r>
              <a:rPr lang="ja-JP" altLang="en-US" dirty="0"/>
              <a:t>　</a:t>
            </a:r>
            <a:r>
              <a:rPr lang="ja-JP" altLang="en-US" dirty="0" smtClean="0"/>
              <a:t>　ソフトウェアが予想もしない事態に直面し，システムソフトウェアから業務アプリケーション</a:t>
            </a:r>
            <a:endParaRPr lang="en-US" altLang="ja-JP" dirty="0" smtClean="0"/>
          </a:p>
          <a:p>
            <a:pPr marL="201168" lvl="1" indent="0">
              <a:buNone/>
            </a:pPr>
            <a:r>
              <a:rPr lang="ja-JP" altLang="en-US" dirty="0"/>
              <a:t>　</a:t>
            </a:r>
            <a:r>
              <a:rPr lang="ja-JP" altLang="en-US" dirty="0" smtClean="0"/>
              <a:t>　まで色々な障害が発生した．</a:t>
            </a:r>
            <a:endParaRPr lang="en-US" altLang="ja-JP" dirty="0" smtClean="0"/>
          </a:p>
          <a:p>
            <a:r>
              <a:rPr lang="ja-JP" altLang="en-US" dirty="0" smtClean="0"/>
              <a:t>それらの障害は業務のピーク時に発生するため，障害の解明，復旧，</a:t>
            </a:r>
            <a:endParaRPr lang="en-US" altLang="ja-JP" dirty="0" smtClean="0"/>
          </a:p>
          <a:p>
            <a:pPr marL="0" indent="0">
              <a:buNone/>
            </a:pPr>
            <a:r>
              <a:rPr lang="ja-JP" altLang="en-US" dirty="0"/>
              <a:t>　</a:t>
            </a:r>
            <a:r>
              <a:rPr lang="ja-JP" altLang="en-US" dirty="0" smtClean="0"/>
              <a:t>再発防止策の実施を催促される事態となった．</a:t>
            </a:r>
            <a:endParaRPr lang="en-US" altLang="ja-JP" dirty="0" smtClean="0"/>
          </a:p>
          <a:p>
            <a:pPr lvl="1"/>
            <a:r>
              <a:rPr lang="ja-JP" altLang="en-US" dirty="0" smtClean="0"/>
              <a:t>このような事態が，顧客の営業のピーク時に延々と続くことになった</a:t>
            </a:r>
            <a:endParaRPr lang="en-US" altLang="ja-JP"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7</a:t>
            </a:fld>
            <a:endParaRPr kumimoji="1" lang="ja-JP" altLang="en-US"/>
          </a:p>
        </p:txBody>
      </p:sp>
    </p:spTree>
    <p:extLst>
      <p:ext uri="{BB962C8B-B14F-4D97-AF65-F5344CB8AC3E}">
        <p14:creationId xmlns:p14="http://schemas.microsoft.com/office/powerpoint/2010/main" val="1275999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プロジェクトメンバーに対する</a:t>
            </a:r>
            <a:r>
              <a:rPr kumimoji="1" lang="en-US" altLang="ja-JP" dirty="0" smtClean="0"/>
              <a:t/>
            </a:r>
            <a:br>
              <a:rPr kumimoji="1" lang="en-US" altLang="ja-JP" dirty="0" smtClean="0"/>
            </a:br>
            <a:r>
              <a:rPr kumimoji="1" lang="ja-JP" altLang="en-US" dirty="0" smtClean="0"/>
              <a:t>プレッシャー</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プロジェクト開始から数年が経過していることもあり，当初のメンバーから</a:t>
            </a:r>
            <a:endParaRPr kumimoji="1" lang="en-US" altLang="ja-JP" dirty="0" smtClean="0"/>
          </a:p>
          <a:p>
            <a:pPr marL="0" indent="0">
              <a:buNone/>
            </a:pPr>
            <a:r>
              <a:rPr kumimoji="1" lang="ja-JP" altLang="en-US" dirty="0" smtClean="0"/>
              <a:t>　</a:t>
            </a:r>
            <a:r>
              <a:rPr kumimoji="1" lang="en-US" altLang="ja-JP" dirty="0" smtClean="0"/>
              <a:t>2</a:t>
            </a:r>
            <a:r>
              <a:rPr kumimoji="1" lang="ja-JP" altLang="en-US" dirty="0" smtClean="0"/>
              <a:t>代目，</a:t>
            </a:r>
            <a:r>
              <a:rPr kumimoji="1" lang="en-US" altLang="ja-JP" dirty="0" smtClean="0"/>
              <a:t>3</a:t>
            </a:r>
            <a:r>
              <a:rPr lang="ja-JP" altLang="en-US" dirty="0" smtClean="0"/>
              <a:t>代目と変わっている者もいる</a:t>
            </a:r>
            <a:endParaRPr lang="en-US" altLang="ja-JP" dirty="0" smtClean="0"/>
          </a:p>
          <a:p>
            <a:pPr lvl="1"/>
            <a:r>
              <a:rPr lang="ja-JP" altLang="en-US" dirty="0" smtClean="0"/>
              <a:t>そのため，起きている障害は自分が原因を作ったというよりも，前の担当が作りこんだものであり，そのために起こった障害が理由で顧客から叱責されることに納得</a:t>
            </a:r>
            <a:r>
              <a:rPr lang="ja-JP" altLang="en-US" dirty="0"/>
              <a:t>が</a:t>
            </a:r>
            <a:r>
              <a:rPr lang="ja-JP" altLang="en-US" dirty="0" smtClean="0"/>
              <a:t>いかなかった．</a:t>
            </a:r>
            <a:endParaRPr lang="en-US" altLang="ja-JP" dirty="0" smtClean="0"/>
          </a:p>
          <a:p>
            <a:r>
              <a:rPr kumimoji="1" lang="ja-JP" altLang="en-US" dirty="0"/>
              <a:t>障害が起こる</a:t>
            </a:r>
            <a:r>
              <a:rPr kumimoji="1" lang="ja-JP" altLang="en-US" dirty="0" smtClean="0"/>
              <a:t>と，顧客の叱責の厳しい目の前で，休みなく原因の解明，解析情報の報告，原因の説明，復旧作業の実施，再発防止策の策定・報告を立て続けにこなす必要がある</a:t>
            </a:r>
            <a:endParaRPr kumimoji="1" lang="en-US" altLang="ja-JP" dirty="0" smtClean="0"/>
          </a:p>
          <a:p>
            <a:pPr lvl="1"/>
            <a:r>
              <a:rPr lang="ja-JP" altLang="en-US" dirty="0"/>
              <a:t>緊張</a:t>
            </a:r>
            <a:r>
              <a:rPr lang="ja-JP" altLang="en-US" dirty="0" smtClean="0"/>
              <a:t>と疲労のため，普段なら起こさないような作業ミスも発生し，それがまた顧客に対する不信に「火に油」を注ぐことになり，プロジェクトメンバーに対するプレッシャーを招く</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8</a:t>
            </a:fld>
            <a:endParaRPr kumimoji="1" lang="ja-JP" altLang="en-US"/>
          </a:p>
        </p:txBody>
      </p:sp>
    </p:spTree>
    <p:extLst>
      <p:ext uri="{BB962C8B-B14F-4D97-AF65-F5344CB8AC3E}">
        <p14:creationId xmlns:p14="http://schemas.microsoft.com/office/powerpoint/2010/main" val="1656809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プロジェクトの建て直しへの一歩</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まず現状を把握するため，プロジェクトメンバーの不満や苦情には，対策や</a:t>
            </a:r>
            <a:endParaRPr kumimoji="1" lang="en-US" altLang="ja-JP" dirty="0" smtClean="0"/>
          </a:p>
          <a:p>
            <a:pPr marL="0" indent="0">
              <a:buNone/>
            </a:pPr>
            <a:r>
              <a:rPr lang="ja-JP" altLang="en-US" dirty="0"/>
              <a:t>　</a:t>
            </a:r>
            <a:r>
              <a:rPr lang="ja-JP" altLang="en-US" dirty="0" smtClean="0"/>
              <a:t>答えを示すのではなく，とにかくそのまま聞き続けることにした</a:t>
            </a:r>
            <a:endParaRPr lang="en-US" altLang="ja-JP" dirty="0"/>
          </a:p>
          <a:p>
            <a:pPr lvl="1"/>
            <a:r>
              <a:rPr kumimoji="1" lang="ja-JP" altLang="en-US" dirty="0" smtClean="0"/>
              <a:t>顧客に対しても，同じように具体的には答えず，ひたすら聞き続けるようにした．</a:t>
            </a:r>
            <a:endParaRPr kumimoji="1" lang="en-US" altLang="ja-JP" dirty="0" smtClean="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9</a:t>
            </a:fld>
            <a:endParaRPr kumimoji="1" lang="ja-JP" altLang="en-US"/>
          </a:p>
        </p:txBody>
      </p:sp>
    </p:spTree>
    <p:extLst>
      <p:ext uri="{BB962C8B-B14F-4D97-AF65-F5344CB8AC3E}">
        <p14:creationId xmlns:p14="http://schemas.microsoft.com/office/powerpoint/2010/main" val="2350546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751</TotalTime>
  <Words>709</Words>
  <Application>Microsoft Office PowerPoint</Application>
  <PresentationFormat>ユーザー設定</PresentationFormat>
  <Paragraphs>103</Paragraphs>
  <Slides>12</Slides>
  <Notes>7</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レトロスペクト</vt:lpstr>
      <vt:lpstr>事例NO.J22 プロジェクトマネージャの人間力</vt:lpstr>
      <vt:lpstr>目次</vt:lpstr>
      <vt:lpstr>事例の狙い</vt:lpstr>
      <vt:lpstr>はじめに</vt:lpstr>
      <vt:lpstr>システムの開発</vt:lpstr>
      <vt:lpstr>最初の展開</vt:lpstr>
      <vt:lpstr>その後の全国展開</vt:lpstr>
      <vt:lpstr>プロジェクトメンバーに対する プレッシャー</vt:lpstr>
      <vt:lpstr>プロジェクトの建て直しへの一歩</vt:lpstr>
      <vt:lpstr>建て直しの兆し</vt:lpstr>
      <vt:lpstr>全国展開の完了</vt:lpstr>
      <vt:lpstr>この事例で学んだこと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プロジェクトと定常業務の違い</dc:title>
  <dc:creator>戸張　琢斗</dc:creator>
  <cp:lastModifiedBy>horiuchi</cp:lastModifiedBy>
  <cp:revision>61</cp:revision>
  <cp:lastPrinted>2015-05-21T02:59:43Z</cp:lastPrinted>
  <dcterms:created xsi:type="dcterms:W3CDTF">2015-05-06T12:31:20Z</dcterms:created>
  <dcterms:modified xsi:type="dcterms:W3CDTF">2015-06-25T05:05:26Z</dcterms:modified>
</cp:coreProperties>
</file>