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6"/>
  </p:notesMasterIdLst>
  <p:handoutMasterIdLst>
    <p:handoutMasterId r:id="rId17"/>
  </p:handoutMasterIdLst>
  <p:sldIdLst>
    <p:sldId id="256" r:id="rId2"/>
    <p:sldId id="261" r:id="rId3"/>
    <p:sldId id="262" r:id="rId4"/>
    <p:sldId id="258" r:id="rId5"/>
    <p:sldId id="263" r:id="rId6"/>
    <p:sldId id="264" r:id="rId7"/>
    <p:sldId id="270" r:id="rId8"/>
    <p:sldId id="265" r:id="rId9"/>
    <p:sldId id="266" r:id="rId10"/>
    <p:sldId id="267" r:id="rId11"/>
    <p:sldId id="271" r:id="rId12"/>
    <p:sldId id="272" r:id="rId13"/>
    <p:sldId id="268" r:id="rId14"/>
    <p:sldId id="269" r:id="rId15"/>
  </p:sldIdLst>
  <p:sldSz cx="12192000" cy="6858000"/>
  <p:notesSz cx="6735763" cy="986948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513" autoAdjust="0"/>
  </p:normalViewPr>
  <p:slideViewPr>
    <p:cSldViewPr snapToGrid="0">
      <p:cViewPr varScale="1">
        <p:scale>
          <a:sx n="47" d="100"/>
          <a:sy n="47" d="100"/>
        </p:scale>
        <p:origin x="-120" y="-900"/>
      </p:cViewPr>
      <p:guideLst>
        <p:guide orient="horz" pos="2160"/>
        <p:guide pos="3840"/>
      </p:guideLst>
    </p:cSldViewPr>
  </p:slideViewPr>
  <p:outlineViewPr>
    <p:cViewPr>
      <p:scale>
        <a:sx n="33" d="100"/>
        <a:sy n="33" d="100"/>
      </p:scale>
      <p:origin x="0" y="-423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4763" y="0"/>
            <a:ext cx="2919412" cy="493713"/>
          </a:xfrm>
          <a:prstGeom prst="rect">
            <a:avLst/>
          </a:prstGeom>
        </p:spPr>
        <p:txBody>
          <a:bodyPr vert="horz" lIns="91440" tIns="45720" rIns="91440" bIns="45720" rtlCol="0"/>
          <a:lstStyle>
            <a:lvl1pPr algn="r">
              <a:defRPr sz="1200"/>
            </a:lvl1pPr>
          </a:lstStyle>
          <a:p>
            <a:fld id="{5A7FE297-AC44-47CF-9B1C-7BE84A4C1C33}" type="datetimeFigureOut">
              <a:rPr kumimoji="1" lang="ja-JP" altLang="en-US" smtClean="0"/>
              <a:t>2015/5/21</a:t>
            </a:fld>
            <a:endParaRPr kumimoji="1" lang="ja-JP" altLang="en-US"/>
          </a:p>
        </p:txBody>
      </p:sp>
      <p:sp>
        <p:nvSpPr>
          <p:cNvPr id="4" name="フッター プレースホルダー 3"/>
          <p:cNvSpPr>
            <a:spLocks noGrp="1"/>
          </p:cNvSpPr>
          <p:nvPr>
            <p:ph type="ftr" sz="quarter" idx="2"/>
          </p:nvPr>
        </p:nvSpPr>
        <p:spPr>
          <a:xfrm>
            <a:off x="0" y="9374188"/>
            <a:ext cx="2919413"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4763" y="9374188"/>
            <a:ext cx="2919412" cy="493712"/>
          </a:xfrm>
          <a:prstGeom prst="rect">
            <a:avLst/>
          </a:prstGeom>
        </p:spPr>
        <p:txBody>
          <a:bodyPr vert="horz" lIns="91440" tIns="45720" rIns="91440" bIns="45720" rtlCol="0" anchor="b"/>
          <a:lstStyle>
            <a:lvl1pPr algn="r">
              <a:defRPr sz="1200"/>
            </a:lvl1pPr>
          </a:lstStyle>
          <a:p>
            <a:fld id="{88630492-4D60-4F85-91A2-C3567FAA5574}" type="slidenum">
              <a:rPr kumimoji="1" lang="ja-JP" altLang="en-US" smtClean="0"/>
              <a:t>‹#›</a:t>
            </a:fld>
            <a:endParaRPr kumimoji="1" lang="ja-JP" altLang="en-US"/>
          </a:p>
        </p:txBody>
      </p:sp>
    </p:spTree>
    <p:extLst>
      <p:ext uri="{BB962C8B-B14F-4D97-AF65-F5344CB8AC3E}">
        <p14:creationId xmlns:p14="http://schemas.microsoft.com/office/powerpoint/2010/main" val="39166788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1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188"/>
          </a:xfrm>
          <a:prstGeom prst="rect">
            <a:avLst/>
          </a:prstGeom>
        </p:spPr>
        <p:txBody>
          <a:bodyPr vert="horz" lIns="91440" tIns="45720" rIns="91440" bIns="45720" rtlCol="0"/>
          <a:lstStyle>
            <a:lvl1pPr algn="r">
              <a:defRPr sz="1200"/>
            </a:lvl1pPr>
          </a:lstStyle>
          <a:p>
            <a:fld id="{9F19A621-E157-42C2-8C3B-253FBD15FDBF}" type="datetimeFigureOut">
              <a:rPr kumimoji="1" lang="ja-JP" altLang="en-US" smtClean="0"/>
              <a:t>2015/5/21</a:t>
            </a:fld>
            <a:endParaRPr kumimoji="1" lang="ja-JP" altLang="en-US"/>
          </a:p>
        </p:txBody>
      </p:sp>
      <p:sp>
        <p:nvSpPr>
          <p:cNvPr id="4" name="スライド イメージ プレースホルダー 3"/>
          <p:cNvSpPr>
            <a:spLocks noGrp="1" noRot="1" noChangeAspect="1"/>
          </p:cNvSpPr>
          <p:nvPr>
            <p:ph type="sldImg" idx="2"/>
          </p:nvPr>
        </p:nvSpPr>
        <p:spPr>
          <a:xfrm>
            <a:off x="407988" y="1233488"/>
            <a:ext cx="5919787" cy="333057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9691"/>
            <a:ext cx="5388610" cy="388611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4301"/>
            <a:ext cx="2918831" cy="4951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4301"/>
            <a:ext cx="2918831" cy="495187"/>
          </a:xfrm>
          <a:prstGeom prst="rect">
            <a:avLst/>
          </a:prstGeom>
        </p:spPr>
        <p:txBody>
          <a:bodyPr vert="horz" lIns="91440" tIns="45720" rIns="91440" bIns="45720" rtlCol="0" anchor="b"/>
          <a:lstStyle>
            <a:lvl1pPr algn="r">
              <a:defRPr sz="1200"/>
            </a:lvl1pPr>
          </a:lstStyle>
          <a:p>
            <a:fld id="{DCBE0EC6-5A4C-498C-BD5C-88E688A480C7}" type="slidenum">
              <a:rPr kumimoji="1" lang="ja-JP" altLang="en-US" smtClean="0"/>
              <a:t>‹#›</a:t>
            </a:fld>
            <a:endParaRPr kumimoji="1" lang="ja-JP" altLang="en-US"/>
          </a:p>
        </p:txBody>
      </p:sp>
    </p:spTree>
    <p:extLst>
      <p:ext uri="{BB962C8B-B14F-4D97-AF65-F5344CB8AC3E}">
        <p14:creationId xmlns:p14="http://schemas.microsoft.com/office/powerpoint/2010/main" val="187250673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CBE0EC6-5A4C-498C-BD5C-88E688A480C7}" type="slidenum">
              <a:rPr kumimoji="1" lang="ja-JP" altLang="en-US" smtClean="0"/>
              <a:t>1</a:t>
            </a:fld>
            <a:endParaRPr kumimoji="1" lang="ja-JP" altLang="en-US"/>
          </a:p>
        </p:txBody>
      </p:sp>
    </p:spTree>
    <p:extLst>
      <p:ext uri="{BB962C8B-B14F-4D97-AF65-F5344CB8AC3E}">
        <p14:creationId xmlns:p14="http://schemas.microsoft.com/office/powerpoint/2010/main" val="3855868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CB8C688-C3C3-4EF7-A021-32367C9477E8}" type="datetime1">
              <a:rPr kumimoji="1" lang="ja-JP" altLang="en-US" smtClean="0"/>
              <a:t>2015/5/21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1800"/>
            </a:lvl1pPr>
          </a:lstStyle>
          <a:p>
            <a:fld id="{A4E6642C-D3C9-4DC2-8962-09BE970CAC7A}" type="slidenum">
              <a:rPr lang="ja-JP" altLang="en-US" smtClean="0"/>
              <a:pPr/>
              <a:t>‹#›</a:t>
            </a:fld>
            <a:endParaRPr lang="ja-JP" alt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6391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9F22E77-A4FA-467B-B454-F4438875AAE5}" type="datetime1">
              <a:rPr kumimoji="1" lang="ja-JP" altLang="en-US" smtClean="0"/>
              <a:t>2015/5/21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2699583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4BE9F2D-96BB-4580-8F9E-6E6614BB76AF}" type="datetime1">
              <a:rPr kumimoji="1" lang="ja-JP" altLang="en-US" smtClean="0"/>
              <a:t>2015/5/21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212039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lvl1pPr>
              <a:defRPr sz="2400"/>
            </a:lvl1pPr>
            <a:lvl2pPr marL="486918" indent="-285750">
              <a:buFont typeface="Wingdings" panose="05000000000000000000" pitchFamily="2" charset="2"/>
              <a:buChar char="l"/>
              <a:defRPr/>
            </a:lvl2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BBCAB3ED-025B-417F-A3F1-5A0678430C3C}" type="datetime1">
              <a:rPr kumimoji="1" lang="ja-JP" altLang="en-US" smtClean="0"/>
              <a:t>2015/5/21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18991851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914570E-BEB2-489D-91A2-649CA2A05348}" type="datetime1">
              <a:rPr kumimoji="1" lang="ja-JP" altLang="en-US" smtClean="0"/>
              <a:t>2015/5/21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2871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2126375-AE88-487D-A237-5FCAF976866F}" type="datetime1">
              <a:rPr kumimoji="1" lang="ja-JP" altLang="en-US" smtClean="0"/>
              <a:t>2015/5/21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2446079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AF26DAD-0E00-4D80-90CD-D5644B80B3FE}" type="datetime1">
              <a:rPr kumimoji="1" lang="ja-JP" altLang="en-US" smtClean="0"/>
              <a:t>2015/5/21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394956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A9DEFF7-7431-441E-84A4-C14930BBF719}" type="datetime1">
              <a:rPr kumimoji="1" lang="ja-JP" altLang="en-US" smtClean="0"/>
              <a:t>2015/5/21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2782252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5BBE91E-7D8C-4D0B-96E6-4513283CE958}" type="datetime1">
              <a:rPr kumimoji="1" lang="ja-JP" altLang="en-US" smtClean="0"/>
              <a:t>2015/5/21</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409873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393285D-3E32-48C7-8B6E-027F5D6C992C}" type="datetime1">
              <a:rPr kumimoji="1" lang="ja-JP" altLang="en-US" smtClean="0"/>
              <a:t>2015/5/21</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4449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4C49C19-24EE-4419-9DD2-C9A40EAF339F}" type="datetime1">
              <a:rPr kumimoji="1" lang="ja-JP" altLang="en-US" smtClean="0"/>
              <a:t>2015/5/21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971767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F715B86-4CC9-4188-9616-7FD5278BF317}" type="datetime1">
              <a:rPr kumimoji="1" lang="ja-JP" altLang="en-US" smtClean="0"/>
              <a:t>2015/5/21</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2000">
                <a:solidFill>
                  <a:srgbClr val="FFFFFF"/>
                </a:solidFill>
              </a:defRPr>
            </a:lvl1pPr>
          </a:lstStyle>
          <a:p>
            <a:endParaRPr lang="ja-JP" altLang="en-US" dirty="0" smtClean="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23321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l"/>
        <a:defRPr kumimoji="1" sz="2400" kern="1200">
          <a:solidFill>
            <a:schemeClr val="tx1">
              <a:lumMod val="75000"/>
              <a:lumOff val="25000"/>
            </a:schemeClr>
          </a:solidFill>
          <a:latin typeface="+mn-lt"/>
          <a:ea typeface="+mn-ea"/>
          <a:cs typeface="+mn-cs"/>
        </a:defRPr>
      </a:lvl1pPr>
      <a:lvl2pPr marL="48691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97280" y="758952"/>
            <a:ext cx="10058400" cy="2360766"/>
          </a:xfrm>
        </p:spPr>
        <p:txBody>
          <a:bodyPr>
            <a:normAutofit fontScale="90000"/>
          </a:bodyPr>
          <a:lstStyle/>
          <a:p>
            <a:pPr algn="ctr"/>
            <a:r>
              <a:rPr kumimoji="1" lang="en-US" altLang="ja-JP" sz="6000" dirty="0" smtClean="0"/>
              <a:t/>
            </a:r>
            <a:br>
              <a:rPr kumimoji="1" lang="en-US" altLang="ja-JP" sz="6000" dirty="0" smtClean="0"/>
            </a:br>
            <a:r>
              <a:rPr lang="ja-JP" altLang="en-US" sz="6000" dirty="0" smtClean="0"/>
              <a:t>ステークホルダの組織化と</a:t>
            </a:r>
            <a:r>
              <a:rPr lang="en-US" altLang="ja-JP" sz="6000" dirty="0" smtClean="0"/>
              <a:t/>
            </a:r>
            <a:br>
              <a:rPr lang="en-US" altLang="ja-JP" sz="6000" dirty="0" smtClean="0"/>
            </a:br>
            <a:r>
              <a:rPr lang="ja-JP" altLang="en-US" sz="6000" dirty="0" smtClean="0"/>
              <a:t>コミュニケーションの成功事例</a:t>
            </a:r>
            <a:endParaRPr kumimoji="1" lang="ja-JP" altLang="en-US" sz="6000" dirty="0"/>
          </a:p>
        </p:txBody>
      </p:sp>
      <p:sp>
        <p:nvSpPr>
          <p:cNvPr id="3" name="サブタイトル 2"/>
          <p:cNvSpPr>
            <a:spLocks noGrp="1"/>
          </p:cNvSpPr>
          <p:nvPr>
            <p:ph type="subTitle" idx="1"/>
          </p:nvPr>
        </p:nvSpPr>
        <p:spPr/>
        <p:txBody>
          <a:bodyPr/>
          <a:lstStyle/>
          <a:p>
            <a:pPr algn="r"/>
            <a:r>
              <a:rPr kumimoji="1" lang="en-US" altLang="ja-JP" dirty="0" smtClean="0"/>
              <a:t>1342082</a:t>
            </a:r>
            <a:r>
              <a:rPr kumimoji="1" lang="ja-JP" altLang="en-US" dirty="0" smtClean="0"/>
              <a:t>　戸張琢斗</a:t>
            </a:r>
            <a:endParaRPr kumimoji="1" lang="ja-JP" altLang="en-US" dirty="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z="2000" smtClean="0"/>
              <a:t>1</a:t>
            </a:fld>
            <a:endParaRPr kumimoji="1" lang="ja-JP" altLang="en-US" sz="2000" dirty="0"/>
          </a:p>
        </p:txBody>
      </p:sp>
    </p:spTree>
    <p:extLst>
      <p:ext uri="{BB962C8B-B14F-4D97-AF65-F5344CB8AC3E}">
        <p14:creationId xmlns:p14="http://schemas.microsoft.com/office/powerpoint/2010/main" val="31948309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コミュニケーション計画</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汎用電子乗車券技術研究組合に，</a:t>
            </a:r>
            <a:r>
              <a:rPr lang="ja-JP" altLang="en-US" dirty="0"/>
              <a:t>汎用電子乗車券開発検討委員会，日本鉄道サイバネスティクス</a:t>
            </a:r>
            <a:r>
              <a:rPr lang="ja-JP" altLang="en-US" dirty="0" smtClean="0"/>
              <a:t>協議会から</a:t>
            </a:r>
            <a:r>
              <a:rPr lang="en-US" altLang="ja-JP" dirty="0" smtClean="0"/>
              <a:t>PM</a:t>
            </a:r>
            <a:r>
              <a:rPr lang="ja-JP" altLang="en-US" dirty="0" smtClean="0"/>
              <a:t>が参加することで全体のプロジェクト　　として統合</a:t>
            </a:r>
            <a:endParaRPr lang="en-US" altLang="ja-JP" dirty="0" smtClean="0"/>
          </a:p>
          <a:p>
            <a:pPr lvl="1"/>
            <a:r>
              <a:rPr kumimoji="1" lang="en-US" altLang="ja-JP" dirty="0"/>
              <a:t>3</a:t>
            </a:r>
            <a:r>
              <a:rPr kumimoji="1" lang="ja-JP" altLang="en-US" dirty="0" smtClean="0"/>
              <a:t>年間，独自にほぼ毎月相互に意見交換を行った</a:t>
            </a:r>
            <a:endParaRPr lang="en-US" altLang="ja-JP" dirty="0" smtClean="0"/>
          </a:p>
          <a:p>
            <a:r>
              <a:rPr kumimoji="1" lang="ja-JP" altLang="en-US" dirty="0"/>
              <a:t>汎用電子</a:t>
            </a:r>
            <a:r>
              <a:rPr kumimoji="1" lang="ja-JP" altLang="en-US" dirty="0" smtClean="0"/>
              <a:t>乗車券技術研究組合に参加した全組合員は，</a:t>
            </a:r>
            <a:r>
              <a:rPr kumimoji="1" lang="en-US" altLang="ja-JP" dirty="0" smtClean="0"/>
              <a:t>1</a:t>
            </a:r>
            <a:r>
              <a:rPr kumimoji="1" lang="ja-JP" altLang="en-US" dirty="0" smtClean="0"/>
              <a:t>つ以上の研究部会に所属</a:t>
            </a:r>
            <a:endParaRPr kumimoji="1" lang="en-US" altLang="ja-JP" dirty="0" smtClean="0"/>
          </a:p>
          <a:p>
            <a:pPr lvl="1"/>
            <a:r>
              <a:rPr lang="ja-JP" altLang="en-US" dirty="0"/>
              <a:t>研究</a:t>
            </a:r>
            <a:r>
              <a:rPr lang="ja-JP" altLang="en-US" dirty="0" smtClean="0"/>
              <a:t>部会同士の情報交換をタスクフォースの形で行う</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10</a:t>
            </a:fld>
            <a:endParaRPr kumimoji="1" lang="ja-JP" altLang="en-US"/>
          </a:p>
        </p:txBody>
      </p:sp>
    </p:spTree>
    <p:extLst>
      <p:ext uri="{BB962C8B-B14F-4D97-AF65-F5344CB8AC3E}">
        <p14:creationId xmlns:p14="http://schemas.microsoft.com/office/powerpoint/2010/main" val="37183074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11</a:t>
            </a:fld>
            <a:endParaRPr kumimoji="1" lang="ja-JP" altLang="en-US"/>
          </a:p>
        </p:txBody>
      </p:sp>
      <p:pic>
        <p:nvPicPr>
          <p:cNvPr id="1026" name="Picture 2" descr="C:\Users\horiuchi\Documents\GitHub\horiuchi-lab-teamA-\ゼミ1\j04\image.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7" y="261266"/>
            <a:ext cx="10741343" cy="5875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294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コミュニケーション計画</a:t>
            </a:r>
            <a:endParaRPr kumimoji="1" lang="ja-JP" altLang="en-US" dirty="0"/>
          </a:p>
        </p:txBody>
      </p:sp>
      <p:sp>
        <p:nvSpPr>
          <p:cNvPr id="3" name="コンテンツ プレースホルダー 2"/>
          <p:cNvSpPr>
            <a:spLocks noGrp="1"/>
          </p:cNvSpPr>
          <p:nvPr>
            <p:ph idx="1"/>
          </p:nvPr>
        </p:nvSpPr>
        <p:spPr/>
        <p:txBody>
          <a:bodyPr/>
          <a:lstStyle/>
          <a:p>
            <a:r>
              <a:rPr lang="ja-JP" altLang="en-US" dirty="0"/>
              <a:t>汎用電子乗車券開発検討委員会</a:t>
            </a:r>
            <a:r>
              <a:rPr kumimoji="1" lang="ja-JP" altLang="en-US" dirty="0" smtClean="0"/>
              <a:t>に，</a:t>
            </a:r>
            <a:r>
              <a:rPr lang="ja-JP" altLang="en-US" dirty="0" smtClean="0"/>
              <a:t>汎用</a:t>
            </a:r>
            <a:r>
              <a:rPr lang="ja-JP" altLang="en-US" dirty="0"/>
              <a:t>電子乗車券技術研究組合</a:t>
            </a:r>
            <a:r>
              <a:rPr lang="ja-JP" altLang="en-US" dirty="0" smtClean="0"/>
              <a:t>，</a:t>
            </a:r>
            <a:r>
              <a:rPr lang="ja-JP" altLang="en-US" dirty="0"/>
              <a:t>日本鉄道サイバネスティクス</a:t>
            </a:r>
            <a:r>
              <a:rPr lang="ja-JP" altLang="en-US" dirty="0" smtClean="0"/>
              <a:t>協議会から</a:t>
            </a:r>
            <a:r>
              <a:rPr lang="en-US" altLang="ja-JP" dirty="0" smtClean="0"/>
              <a:t>PM</a:t>
            </a:r>
            <a:r>
              <a:rPr lang="ja-JP" altLang="en-US" dirty="0" smtClean="0"/>
              <a:t>が参加することで全体のプロジェクト　　として統合</a:t>
            </a:r>
            <a:endParaRPr lang="en-US" altLang="ja-JP" dirty="0" smtClean="0"/>
          </a:p>
          <a:p>
            <a:pPr lvl="1"/>
            <a:r>
              <a:rPr kumimoji="1" lang="en-US" altLang="ja-JP" dirty="0"/>
              <a:t>3</a:t>
            </a:r>
            <a:r>
              <a:rPr kumimoji="1" lang="ja-JP" altLang="en-US" dirty="0" smtClean="0"/>
              <a:t>年間，独自にほぼ毎月相互に意見交換を行った</a:t>
            </a:r>
            <a:endParaRPr lang="en-US" altLang="ja-JP" dirty="0" smtClean="0"/>
          </a:p>
          <a:p>
            <a:r>
              <a:rPr kumimoji="1" lang="ja-JP" altLang="en-US" dirty="0"/>
              <a:t>汎用電子</a:t>
            </a:r>
            <a:r>
              <a:rPr kumimoji="1" lang="ja-JP" altLang="en-US" dirty="0" smtClean="0"/>
              <a:t>乗車券技術研究組合に参加した全組合員は，</a:t>
            </a:r>
            <a:r>
              <a:rPr kumimoji="1" lang="en-US" altLang="ja-JP" dirty="0" smtClean="0"/>
              <a:t>1</a:t>
            </a:r>
            <a:r>
              <a:rPr kumimoji="1" lang="ja-JP" altLang="en-US" dirty="0" smtClean="0"/>
              <a:t>つ以上の研究部会に所属</a:t>
            </a:r>
            <a:endParaRPr kumimoji="1" lang="en-US" altLang="ja-JP" dirty="0" smtClean="0"/>
          </a:p>
          <a:p>
            <a:pPr lvl="1"/>
            <a:r>
              <a:rPr lang="ja-JP" altLang="en-US" dirty="0"/>
              <a:t>研究</a:t>
            </a:r>
            <a:r>
              <a:rPr lang="ja-JP" altLang="en-US" dirty="0" smtClean="0"/>
              <a:t>部会同士の情報交換をタスクフォースの形で行う</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12</a:t>
            </a:fld>
            <a:endParaRPr kumimoji="1" lang="ja-JP" altLang="en-US"/>
          </a:p>
        </p:txBody>
      </p:sp>
    </p:spTree>
    <p:extLst>
      <p:ext uri="{BB962C8B-B14F-4D97-AF65-F5344CB8AC3E}">
        <p14:creationId xmlns:p14="http://schemas.microsoft.com/office/powerpoint/2010/main" val="490277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91330" y="672352"/>
            <a:ext cx="10121153" cy="5529501"/>
          </a:xfrm>
        </p:spPr>
      </p:pic>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13</a:t>
            </a:fld>
            <a:endParaRPr kumimoji="1" lang="ja-JP" altLang="en-US"/>
          </a:p>
        </p:txBody>
      </p:sp>
    </p:spTree>
    <p:extLst>
      <p:ext uri="{BB962C8B-B14F-4D97-AF65-F5344CB8AC3E}">
        <p14:creationId xmlns:p14="http://schemas.microsoft.com/office/powerpoint/2010/main" val="18536523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教訓</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関係する全てのステークホルダが参加する開発体制，コミュニケーション体制を確立し，確実に運営する</a:t>
            </a:r>
            <a:endParaRPr kumimoji="1" lang="en-US" altLang="ja-JP" dirty="0" smtClean="0"/>
          </a:p>
          <a:p>
            <a:r>
              <a:rPr lang="ja-JP" altLang="en-US" dirty="0" smtClean="0"/>
              <a:t>コンセプトの具体的な開発と実用化については，行政が関わらず</a:t>
            </a:r>
            <a:r>
              <a:rPr lang="ja-JP" altLang="en-US" dirty="0"/>
              <a:t>民間の</a:t>
            </a:r>
            <a:r>
              <a:rPr lang="ja-JP" altLang="en-US" dirty="0" smtClean="0"/>
              <a:t>力を活用し，業界に委ねる</a:t>
            </a:r>
            <a:endParaRPr lang="en-US" altLang="ja-JP" dirty="0" smtClean="0"/>
          </a:p>
          <a:p>
            <a:r>
              <a:rPr kumimoji="1" lang="ja-JP" altLang="en-US" dirty="0" smtClean="0"/>
              <a:t>スコープは，全てのステークホルダが理解でき，プロジェクトの推進に参画できる明確なものとする</a:t>
            </a:r>
            <a:endParaRPr kumimoji="1" lang="en-US" altLang="ja-JP" dirty="0" smtClean="0"/>
          </a:p>
          <a:p>
            <a:r>
              <a:rPr lang="ja-JP" altLang="en-US" dirty="0"/>
              <a:t>検討方法</a:t>
            </a:r>
            <a:r>
              <a:rPr lang="ja-JP" altLang="en-US" dirty="0" smtClean="0"/>
              <a:t>や技術的に観て合理的なフェーズの切り分けを行い，確実に実行する</a:t>
            </a:r>
            <a:endParaRPr lang="en-US" altLang="ja-JP" dirty="0" smtClean="0"/>
          </a:p>
          <a:p>
            <a:r>
              <a:rPr kumimoji="1" lang="ja-JP" altLang="en-US" smtClean="0"/>
              <a:t>組織の意思決定過程や運営を組織メンバーに公開し，透明な運営を行う</a:t>
            </a:r>
            <a:endParaRPr kumimoji="1" lang="ja-JP" altLang="en-US"/>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14</a:t>
            </a:fld>
            <a:endParaRPr kumimoji="1" lang="ja-JP" altLang="en-US"/>
          </a:p>
        </p:txBody>
      </p:sp>
    </p:spTree>
    <p:extLst>
      <p:ext uri="{BB962C8B-B14F-4D97-AF65-F5344CB8AC3E}">
        <p14:creationId xmlns:p14="http://schemas.microsoft.com/office/powerpoint/2010/main" val="1275999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今回のプロジェクト</a:t>
            </a:r>
            <a:endParaRPr kumimoji="1" lang="ja-JP" altLang="en-US" dirty="0"/>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kumimoji="1" lang="ja-JP" altLang="en-US" dirty="0" smtClean="0"/>
              <a:t>電子政府構築</a:t>
            </a:r>
            <a:endParaRPr kumimoji="1" lang="en-US" altLang="ja-JP" dirty="0" smtClean="0"/>
          </a:p>
          <a:p>
            <a:pPr>
              <a:buFont typeface="Wingdings" panose="05000000000000000000" pitchFamily="2" charset="2"/>
              <a:buChar char="l"/>
            </a:pPr>
            <a:endParaRPr lang="en-US" altLang="ja-JP" dirty="0"/>
          </a:p>
          <a:p>
            <a:pPr>
              <a:buFont typeface="Wingdings" panose="05000000000000000000" pitchFamily="2" charset="2"/>
              <a:buChar char="l"/>
            </a:pPr>
            <a:r>
              <a:rPr kumimoji="1" lang="ja-JP" altLang="en-US" dirty="0" smtClean="0"/>
              <a:t>商店街の再開発</a:t>
            </a:r>
            <a:endParaRPr kumimoji="1" lang="en-US" altLang="ja-JP" dirty="0" smtClean="0"/>
          </a:p>
          <a:p>
            <a:pPr>
              <a:buFont typeface="Wingdings" panose="05000000000000000000" pitchFamily="2" charset="2"/>
              <a:buChar char="l"/>
            </a:pPr>
            <a:endParaRPr lang="en-US" altLang="ja-JP" dirty="0"/>
          </a:p>
          <a:p>
            <a:pPr>
              <a:buFont typeface="Wingdings" panose="05000000000000000000" pitchFamily="2" charset="2"/>
              <a:buChar char="l"/>
            </a:pPr>
            <a:r>
              <a:rPr kumimoji="1" lang="ja-JP" altLang="en-US" dirty="0" smtClean="0"/>
              <a:t>災害復旧・復興</a:t>
            </a:r>
            <a:endParaRPr kumimoji="1" lang="ja-JP" altLang="en-US" dirty="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2</a:t>
            </a:fld>
            <a:endParaRPr kumimoji="1" lang="ja-JP" altLang="en-US"/>
          </a:p>
        </p:txBody>
      </p:sp>
    </p:spTree>
    <p:extLst>
      <p:ext uri="{BB962C8B-B14F-4D97-AF65-F5344CB8AC3E}">
        <p14:creationId xmlns:p14="http://schemas.microsoft.com/office/powerpoint/2010/main" val="3024941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a:t>
            </a:r>
            <a:r>
              <a:rPr kumimoji="1" lang="ja-JP" altLang="en-US" dirty="0" smtClean="0"/>
              <a:t>種類のステークホルダと行動原理</a:t>
            </a:r>
            <a:endParaRPr kumimoji="1" lang="ja-JP" altLang="en-US" dirty="0"/>
          </a:p>
        </p:txBody>
      </p:sp>
      <p:sp>
        <p:nvSpPr>
          <p:cNvPr id="3" name="コンテンツ プレースホルダー 2"/>
          <p:cNvSpPr>
            <a:spLocks noGrp="1"/>
          </p:cNvSpPr>
          <p:nvPr>
            <p:ph idx="1"/>
          </p:nvPr>
        </p:nvSpPr>
        <p:spPr>
          <a:xfrm>
            <a:off x="1097280" y="1845734"/>
            <a:ext cx="2533426" cy="4023360"/>
          </a:xfrm>
        </p:spPr>
        <p:txBody>
          <a:bodyPr/>
          <a:lstStyle/>
          <a:p>
            <a:pPr>
              <a:buFont typeface="Wingdings" panose="05000000000000000000" pitchFamily="2" charset="2"/>
              <a:buChar char="l"/>
            </a:pPr>
            <a:r>
              <a:rPr kumimoji="1" lang="ja-JP" altLang="en-US" dirty="0" smtClean="0"/>
              <a:t>生活者・市民</a:t>
            </a:r>
            <a:endParaRPr kumimoji="1" lang="en-US" altLang="ja-JP" dirty="0" smtClean="0"/>
          </a:p>
          <a:p>
            <a:pPr lvl="1">
              <a:buFont typeface="Wingdings" panose="05000000000000000000" pitchFamily="2" charset="2"/>
              <a:buChar char="l"/>
            </a:pPr>
            <a:r>
              <a:rPr lang="ja-JP" altLang="en-US" dirty="0" smtClean="0"/>
              <a:t>自己満足・自己実現</a:t>
            </a:r>
            <a:endParaRPr lang="en-US" altLang="ja-JP" dirty="0" smtClean="0"/>
          </a:p>
          <a:p>
            <a:pPr lvl="1">
              <a:buFont typeface="Wingdings" panose="05000000000000000000" pitchFamily="2" charset="2"/>
              <a:buChar char="l"/>
            </a:pPr>
            <a:endParaRPr lang="en-US" altLang="ja-JP" dirty="0"/>
          </a:p>
          <a:p>
            <a:pPr>
              <a:buFont typeface="Wingdings" panose="05000000000000000000" pitchFamily="2" charset="2"/>
              <a:buChar char="l"/>
            </a:pPr>
            <a:r>
              <a:rPr lang="ja-JP" altLang="en-US" dirty="0" smtClean="0"/>
              <a:t>企業</a:t>
            </a:r>
            <a:endParaRPr lang="en-US" altLang="ja-JP" dirty="0" smtClean="0"/>
          </a:p>
          <a:p>
            <a:pPr lvl="1">
              <a:buFont typeface="Wingdings" panose="05000000000000000000" pitchFamily="2" charset="2"/>
              <a:buChar char="l"/>
            </a:pPr>
            <a:r>
              <a:rPr kumimoji="1" lang="ja-JP" altLang="en-US" dirty="0" smtClean="0"/>
              <a:t>自社利益の追求</a:t>
            </a:r>
            <a:endParaRPr kumimoji="1" lang="en-US" altLang="ja-JP" dirty="0" smtClean="0"/>
          </a:p>
          <a:p>
            <a:pPr lvl="1">
              <a:buFont typeface="Wingdings" panose="05000000000000000000" pitchFamily="2" charset="2"/>
              <a:buChar char="l"/>
            </a:pPr>
            <a:endParaRPr kumimoji="1" lang="en-US" altLang="ja-JP" dirty="0"/>
          </a:p>
          <a:p>
            <a:pPr>
              <a:buFont typeface="Wingdings" panose="05000000000000000000" pitchFamily="2" charset="2"/>
              <a:buChar char="l"/>
            </a:pPr>
            <a:r>
              <a:rPr lang="ja-JP" altLang="en-US" dirty="0" smtClean="0"/>
              <a:t>行政</a:t>
            </a:r>
            <a:endParaRPr lang="en-US" altLang="ja-JP" dirty="0" smtClean="0"/>
          </a:p>
          <a:p>
            <a:pPr lvl="1">
              <a:buFont typeface="Wingdings" panose="05000000000000000000" pitchFamily="2" charset="2"/>
              <a:buChar char="l"/>
            </a:pPr>
            <a:r>
              <a:rPr kumimoji="1" lang="ja-JP" altLang="en-US" dirty="0" smtClean="0"/>
              <a:t>公平・平等</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3</a:t>
            </a:fld>
            <a:endParaRPr kumimoji="1" lang="ja-JP" altLang="en-US"/>
          </a:p>
        </p:txBody>
      </p:sp>
      <p:sp>
        <p:nvSpPr>
          <p:cNvPr id="7" name="爆発 2 6"/>
          <p:cNvSpPr/>
          <p:nvPr/>
        </p:nvSpPr>
        <p:spPr>
          <a:xfrm>
            <a:off x="3412105" y="1737360"/>
            <a:ext cx="6294307" cy="3724022"/>
          </a:xfrm>
          <a:prstGeom prst="irregularSeal2">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4881283" y="3183874"/>
            <a:ext cx="3207929" cy="830997"/>
          </a:xfrm>
          <a:prstGeom prst="rect">
            <a:avLst/>
          </a:prstGeom>
          <a:noFill/>
        </p:spPr>
        <p:txBody>
          <a:bodyPr wrap="none" rtlCol="0">
            <a:spAutoFit/>
          </a:bodyPr>
          <a:lstStyle/>
          <a:p>
            <a:r>
              <a:rPr kumimoji="1" lang="ja-JP" altLang="en-US" sz="2400" dirty="0" smtClean="0"/>
              <a:t>行動原理がバラバラで</a:t>
            </a:r>
            <a:endParaRPr kumimoji="1" lang="en-US" altLang="ja-JP" sz="2400" dirty="0" smtClean="0"/>
          </a:p>
          <a:p>
            <a:r>
              <a:rPr kumimoji="1" lang="ja-JP" altLang="en-US" sz="2400" dirty="0" smtClean="0"/>
              <a:t>コンセンサスが得にくい</a:t>
            </a:r>
            <a:endParaRPr kumimoji="1" lang="ja-JP" altLang="en-US" sz="2400" dirty="0"/>
          </a:p>
        </p:txBody>
      </p:sp>
    </p:spTree>
    <p:extLst>
      <p:ext uri="{BB962C8B-B14F-4D97-AF65-F5344CB8AC3E}">
        <p14:creationId xmlns:p14="http://schemas.microsoft.com/office/powerpoint/2010/main" val="1150859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大規模プロジェクトの場合のポイント</a:t>
            </a:r>
            <a:endParaRPr kumimoji="1" lang="ja-JP" altLang="en-US" dirty="0"/>
          </a:p>
        </p:txBody>
      </p:sp>
      <p:sp>
        <p:nvSpPr>
          <p:cNvPr id="3" name="コンテンツ プレースホルダー 2"/>
          <p:cNvSpPr>
            <a:spLocks noGrp="1"/>
          </p:cNvSpPr>
          <p:nvPr>
            <p:ph idx="1"/>
          </p:nvPr>
        </p:nvSpPr>
        <p:spPr/>
        <p:txBody>
          <a:bodyPr/>
          <a:lstStyle/>
          <a:p>
            <a:pPr lvl="1">
              <a:buFont typeface="Wingdings" panose="05000000000000000000" pitchFamily="2" charset="2"/>
              <a:buChar char="l"/>
            </a:pPr>
            <a:r>
              <a:rPr kumimoji="1" lang="ja-JP" altLang="en-US" sz="2400" dirty="0" smtClean="0"/>
              <a:t>プロジェクトの達成指数について，全てのステークホルダが納得できる「高い理念」に基づいたスコープを設定する</a:t>
            </a:r>
            <a:endParaRPr kumimoji="1" lang="en-US" altLang="ja-JP" sz="2400" dirty="0" smtClean="0"/>
          </a:p>
          <a:p>
            <a:pPr lvl="1">
              <a:buFont typeface="Wingdings" panose="05000000000000000000" pitchFamily="2" charset="2"/>
              <a:buChar char="l"/>
            </a:pPr>
            <a:endParaRPr lang="en-US" altLang="ja-JP" sz="2400" dirty="0"/>
          </a:p>
          <a:p>
            <a:pPr lvl="1">
              <a:buFont typeface="Wingdings" panose="05000000000000000000" pitchFamily="2" charset="2"/>
              <a:buChar char="l"/>
            </a:pPr>
            <a:r>
              <a:rPr kumimoji="1" lang="ja-JP" altLang="en-US" sz="2400" dirty="0" smtClean="0"/>
              <a:t>プロジェクトの運営が公平・公明に行われる</a:t>
            </a:r>
            <a:endParaRPr kumimoji="1" lang="en-US" altLang="ja-JP" sz="2400" dirty="0" smtClean="0"/>
          </a:p>
          <a:p>
            <a:pPr lvl="1">
              <a:buFont typeface="Wingdings" panose="05000000000000000000" pitchFamily="2" charset="2"/>
              <a:buChar char="l"/>
            </a:pPr>
            <a:endParaRPr lang="en-US" altLang="ja-JP" sz="2400" dirty="0"/>
          </a:p>
          <a:p>
            <a:pPr lvl="1">
              <a:buFont typeface="Wingdings" panose="05000000000000000000" pitchFamily="2" charset="2"/>
              <a:buChar char="l"/>
            </a:pPr>
            <a:r>
              <a:rPr kumimoji="1" lang="ja-JP" altLang="en-US" sz="2400" dirty="0" smtClean="0"/>
              <a:t>全てのステークホルダに，必要十分な情報がタイムリーに行き渡り，公開を前提としたプロジェクトの意思決定に平等な</a:t>
            </a:r>
            <a:r>
              <a:rPr lang="ja-JP" altLang="en-US" sz="2400" dirty="0"/>
              <a:t>立場</a:t>
            </a:r>
            <a:r>
              <a:rPr lang="ja-JP" altLang="en-US" sz="2400" dirty="0" smtClean="0"/>
              <a:t>で参加できること</a:t>
            </a:r>
            <a:endParaRPr kumimoji="1" lang="en-US" altLang="ja-JP" sz="2400" dirty="0"/>
          </a:p>
          <a:p>
            <a:pPr lvl="1">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4</a:t>
            </a:fld>
            <a:endParaRPr kumimoji="1" lang="ja-JP" altLang="en-US"/>
          </a:p>
        </p:txBody>
      </p:sp>
    </p:spTree>
    <p:extLst>
      <p:ext uri="{BB962C8B-B14F-4D97-AF65-F5344CB8AC3E}">
        <p14:creationId xmlns:p14="http://schemas.microsoft.com/office/powerpoint/2010/main" val="613263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プロジェクトの概要</a:t>
            </a:r>
            <a:endParaRPr kumimoji="1" lang="ja-JP" altLang="en-US" dirty="0"/>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en-US" altLang="ja-JP" dirty="0"/>
              <a:t>SUICA</a:t>
            </a:r>
            <a:r>
              <a:rPr kumimoji="1" lang="ja-JP" altLang="en-US" dirty="0" err="1" smtClean="0"/>
              <a:t>，</a:t>
            </a:r>
            <a:r>
              <a:rPr kumimoji="1" lang="en-US" altLang="ja-JP" dirty="0" smtClean="0"/>
              <a:t>PASMO</a:t>
            </a:r>
            <a:r>
              <a:rPr kumimoji="1" lang="ja-JP" altLang="en-US" dirty="0" smtClean="0"/>
              <a:t>等の</a:t>
            </a:r>
            <a:r>
              <a:rPr kumimoji="1" lang="en-US" altLang="ja-JP" dirty="0" smtClean="0"/>
              <a:t>IC</a:t>
            </a:r>
            <a:r>
              <a:rPr kumimoji="1" lang="ja-JP" altLang="en-US" dirty="0" smtClean="0"/>
              <a:t>カード</a:t>
            </a:r>
            <a:r>
              <a:rPr lang="ja-JP" altLang="en-US" dirty="0" smtClean="0"/>
              <a:t>乗車券開発のベースとなった汎用電子乗車券開発プロジェクト</a:t>
            </a:r>
            <a:endParaRPr lang="en-US" altLang="ja-JP" dirty="0" smtClean="0"/>
          </a:p>
          <a:p>
            <a:pPr lvl="1">
              <a:buFont typeface="Wingdings" panose="05000000000000000000" pitchFamily="2" charset="2"/>
              <a:buChar char="l"/>
            </a:pPr>
            <a:r>
              <a:rPr lang="ja-JP" altLang="en-US" dirty="0" smtClean="0"/>
              <a:t>従来鉄道業界とバス業界でばらばらだった乗車券の仕様を統一する交通・運輸業界全体に関わる　　調整</a:t>
            </a:r>
            <a:endParaRPr lang="en-US" altLang="ja-JP" dirty="0" smtClean="0"/>
          </a:p>
          <a:p>
            <a:pPr lvl="1">
              <a:buFont typeface="Wingdings" panose="05000000000000000000" pitchFamily="2" charset="2"/>
              <a:buChar char="l"/>
            </a:pPr>
            <a:r>
              <a:rPr kumimoji="1" lang="ja-JP" altLang="en-US" dirty="0" smtClean="0"/>
              <a:t>競争企業同士を一つの方向にまとめる</a:t>
            </a:r>
            <a:endParaRPr kumimoji="1" lang="ja-JP" altLang="en-US" dirty="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5</a:t>
            </a:fld>
            <a:endParaRPr kumimoji="1" lang="ja-JP" altLang="en-US"/>
          </a:p>
        </p:txBody>
      </p:sp>
    </p:spTree>
    <p:extLst>
      <p:ext uri="{BB962C8B-B14F-4D97-AF65-F5344CB8AC3E}">
        <p14:creationId xmlns:p14="http://schemas.microsoft.com/office/powerpoint/2010/main" val="2710493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IC</a:t>
            </a:r>
            <a:r>
              <a:rPr kumimoji="1" lang="ja-JP" altLang="en-US" dirty="0" smtClean="0"/>
              <a:t>カード乗車券の課題</a:t>
            </a:r>
            <a:endParaRPr kumimoji="1" lang="ja-JP" altLang="en-US" dirty="0"/>
          </a:p>
        </p:txBody>
      </p:sp>
      <p:sp>
        <p:nvSpPr>
          <p:cNvPr id="3" name="コンテンツ プレースホルダー 2"/>
          <p:cNvSpPr>
            <a:spLocks noGrp="1"/>
          </p:cNvSpPr>
          <p:nvPr>
            <p:ph idx="1"/>
          </p:nvPr>
        </p:nvSpPr>
        <p:spPr>
          <a:xfrm>
            <a:off x="1097280" y="1845734"/>
            <a:ext cx="10058400" cy="4272678"/>
          </a:xfrm>
        </p:spPr>
        <p:txBody>
          <a:bodyPr/>
          <a:lstStyle/>
          <a:p>
            <a:pPr>
              <a:buFont typeface="Wingdings" panose="05000000000000000000" pitchFamily="2" charset="2"/>
              <a:buChar char="l"/>
            </a:pPr>
            <a:r>
              <a:rPr kumimoji="1" lang="ja-JP" altLang="en-US" dirty="0" smtClean="0"/>
              <a:t>磁気式乗車券固有の問題・課題</a:t>
            </a:r>
            <a:endParaRPr lang="en-US" altLang="ja-JP" dirty="0" smtClean="0"/>
          </a:p>
          <a:p>
            <a:pPr lvl="1">
              <a:buFont typeface="Wingdings" panose="05000000000000000000" pitchFamily="2" charset="2"/>
              <a:buChar char="l"/>
            </a:pPr>
            <a:r>
              <a:rPr kumimoji="1" lang="ja-JP" altLang="en-US" dirty="0" smtClean="0"/>
              <a:t>改札口を通る度に定期券や乗車券を自動改札機に出し入れすること</a:t>
            </a:r>
            <a:endParaRPr kumimoji="1" lang="en-US" altLang="ja-JP" dirty="0" smtClean="0"/>
          </a:p>
          <a:p>
            <a:pPr lvl="1">
              <a:buFont typeface="Wingdings" panose="05000000000000000000" pitchFamily="2" charset="2"/>
              <a:buChar char="l"/>
            </a:pPr>
            <a:r>
              <a:rPr lang="ja-JP" altLang="en-US" dirty="0" smtClean="0"/>
              <a:t>定期券の再発行が行えないため，紛失・盗難の対応が難しい</a:t>
            </a:r>
            <a:endParaRPr kumimoji="1" lang="en-US" altLang="ja-JP" dirty="0" smtClean="0"/>
          </a:p>
          <a:p>
            <a:pPr lvl="1">
              <a:buFont typeface="Wingdings" panose="05000000000000000000" pitchFamily="2" charset="2"/>
              <a:buChar char="l"/>
            </a:pPr>
            <a:r>
              <a:rPr kumimoji="1" lang="ja-JP" altLang="en-US" dirty="0" smtClean="0"/>
              <a:t>自動改札の差込口が高いところにある</a:t>
            </a:r>
            <a:endParaRPr lang="en-US" altLang="ja-JP" dirty="0" smtClean="0"/>
          </a:p>
          <a:p>
            <a:pPr lvl="1">
              <a:buFont typeface="Wingdings" panose="05000000000000000000" pitchFamily="2" charset="2"/>
              <a:buChar char="l"/>
            </a:pPr>
            <a:r>
              <a:rPr kumimoji="1" lang="ja-JP" altLang="en-US" dirty="0"/>
              <a:t>自動</a:t>
            </a:r>
            <a:r>
              <a:rPr kumimoji="1" lang="ja-JP" altLang="en-US" dirty="0" smtClean="0"/>
              <a:t>改札のメンテナンスコスト負担</a:t>
            </a:r>
            <a:endParaRPr kumimoji="1" lang="en-US" altLang="ja-JP" dirty="0"/>
          </a:p>
          <a:p>
            <a:pPr>
              <a:buFont typeface="Wingdings" panose="05000000000000000000" pitchFamily="2" charset="2"/>
              <a:buChar char="l"/>
            </a:pPr>
            <a:r>
              <a:rPr lang="ja-JP" altLang="en-US" dirty="0" smtClean="0"/>
              <a:t>規格統一</a:t>
            </a:r>
            <a:endParaRPr lang="en-US" altLang="ja-JP" dirty="0" smtClean="0"/>
          </a:p>
          <a:p>
            <a:pPr lvl="1">
              <a:buFont typeface="Wingdings" panose="05000000000000000000" pitchFamily="2" charset="2"/>
              <a:buChar char="l"/>
            </a:pPr>
            <a:r>
              <a:rPr kumimoji="1" lang="ja-JP" altLang="en-US" dirty="0" smtClean="0"/>
              <a:t>東日本と西日本のカードの磁気情報の並び方に関する規格の違い，及び情報処理手順の違い</a:t>
            </a:r>
            <a:endParaRPr kumimoji="1" lang="en-US" altLang="ja-JP" dirty="0" smtClean="0"/>
          </a:p>
          <a:p>
            <a:pPr lvl="1">
              <a:buFont typeface="Wingdings" panose="05000000000000000000" pitchFamily="2" charset="2"/>
              <a:buChar char="l"/>
            </a:pPr>
            <a:r>
              <a:rPr lang="ja-JP" altLang="en-US" dirty="0" smtClean="0"/>
              <a:t>同じ</a:t>
            </a:r>
            <a:r>
              <a:rPr lang="ja-JP" altLang="en-US" dirty="0"/>
              <a:t>鉄道</a:t>
            </a:r>
            <a:r>
              <a:rPr lang="ja-JP" altLang="en-US" dirty="0" smtClean="0"/>
              <a:t>グループの中でもバスと鉄道でカードの規格が異なっている</a:t>
            </a:r>
            <a:endParaRPr kumimoji="1" lang="en-US" altLang="ja-JP" dirty="0"/>
          </a:p>
          <a:p>
            <a:pPr>
              <a:buFont typeface="Wingdings" panose="05000000000000000000" pitchFamily="2" charset="2"/>
              <a:buChar char="l"/>
            </a:pPr>
            <a:r>
              <a:rPr lang="ja-JP" altLang="en-US" dirty="0" smtClean="0"/>
              <a:t>国際標準</a:t>
            </a:r>
            <a:endParaRPr lang="en-US" altLang="ja-JP" dirty="0" smtClean="0"/>
          </a:p>
          <a:p>
            <a:pPr lvl="1">
              <a:buFont typeface="Wingdings" panose="05000000000000000000" pitchFamily="2" charset="2"/>
              <a:buChar char="l"/>
            </a:pPr>
            <a:r>
              <a:rPr kumimoji="1" lang="ja-JP" altLang="en-US" dirty="0"/>
              <a:t>日本</a:t>
            </a:r>
            <a:r>
              <a:rPr kumimoji="1" lang="ja-JP" altLang="en-US" dirty="0" smtClean="0"/>
              <a:t>と香港で採用された</a:t>
            </a:r>
            <a:r>
              <a:rPr kumimoji="1" lang="en-US" altLang="ja-JP" dirty="0" smtClean="0"/>
              <a:t>IC</a:t>
            </a:r>
            <a:r>
              <a:rPr kumimoji="1" lang="ja-JP" altLang="en-US" dirty="0" smtClean="0"/>
              <a:t>カードの仕様は，</a:t>
            </a:r>
            <a:r>
              <a:rPr kumimoji="1" lang="en-US" altLang="ja-JP" dirty="0" smtClean="0"/>
              <a:t>ISO</a:t>
            </a:r>
            <a:r>
              <a:rPr kumimoji="1" lang="ja-JP" altLang="en-US" dirty="0" smtClean="0"/>
              <a:t>規格として採用される方向になかった</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6</a:t>
            </a:fld>
            <a:endParaRPr kumimoji="1" lang="ja-JP" altLang="en-US"/>
          </a:p>
        </p:txBody>
      </p:sp>
    </p:spTree>
    <p:extLst>
      <p:ext uri="{BB962C8B-B14F-4D97-AF65-F5344CB8AC3E}">
        <p14:creationId xmlns:p14="http://schemas.microsoft.com/office/powerpoint/2010/main" val="7084445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他のタイプ</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タイプ</a:t>
            </a:r>
            <a:r>
              <a:rPr kumimoji="1" lang="en-US" altLang="ja-JP" dirty="0" smtClean="0"/>
              <a:t>A</a:t>
            </a:r>
          </a:p>
          <a:p>
            <a:pPr lvl="1"/>
            <a:r>
              <a:rPr lang="ja-JP" altLang="en-US" dirty="0" smtClean="0"/>
              <a:t>長所：世界中に普及している</a:t>
            </a:r>
            <a:endParaRPr lang="en-US" altLang="ja-JP" dirty="0" smtClean="0"/>
          </a:p>
          <a:p>
            <a:pPr lvl="1"/>
            <a:r>
              <a:rPr kumimoji="1" lang="ja-JP" altLang="en-US" dirty="0" smtClean="0"/>
              <a:t>短所：プロトコルが高速処理向きでない，通信速度が上げられない</a:t>
            </a:r>
            <a:endParaRPr kumimoji="1" lang="en-US" altLang="ja-JP" dirty="0" smtClean="0"/>
          </a:p>
          <a:p>
            <a:r>
              <a:rPr lang="ja-JP" altLang="en-US" dirty="0" smtClean="0"/>
              <a:t>タイプ</a:t>
            </a:r>
            <a:r>
              <a:rPr lang="en-US" altLang="ja-JP" dirty="0" smtClean="0"/>
              <a:t>B</a:t>
            </a:r>
          </a:p>
          <a:p>
            <a:pPr lvl="1"/>
            <a:r>
              <a:rPr lang="ja-JP" altLang="en-US" dirty="0" smtClean="0"/>
              <a:t>長所：通信速度の高速化が可能</a:t>
            </a:r>
            <a:endParaRPr lang="en-US" altLang="ja-JP" dirty="0" smtClean="0"/>
          </a:p>
          <a:p>
            <a:pPr lvl="1"/>
            <a:r>
              <a:rPr lang="ja-JP" altLang="en-US" dirty="0" smtClean="0"/>
              <a:t>短所：プロトコルが高速処理向きでない</a:t>
            </a:r>
            <a:endParaRPr lang="en-US" altLang="ja-JP" dirty="0" smtClean="0"/>
          </a:p>
          <a:p>
            <a:r>
              <a:rPr lang="ja-JP" altLang="en-US" dirty="0" smtClean="0"/>
              <a:t>タイプ</a:t>
            </a:r>
            <a:r>
              <a:rPr lang="en-US" altLang="ja-JP" dirty="0" smtClean="0"/>
              <a:t>C</a:t>
            </a:r>
          </a:p>
          <a:p>
            <a:pPr lvl="1"/>
            <a:r>
              <a:rPr lang="ja-JP" altLang="en-US" dirty="0" smtClean="0"/>
              <a:t>長所：プロトコルが高速</a:t>
            </a:r>
            <a:endParaRPr lang="en-US" altLang="ja-JP" dirty="0" smtClean="0"/>
          </a:p>
          <a:p>
            <a:pPr lvl="1"/>
            <a:r>
              <a:rPr lang="ja-JP" altLang="en-US" dirty="0" smtClean="0"/>
              <a:t>短所：通信速度が上げられない</a:t>
            </a:r>
            <a:endParaRPr lang="en-US" altLang="ja-JP" dirty="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7</a:t>
            </a:fld>
            <a:endParaRPr kumimoji="1" lang="ja-JP" altLang="en-US"/>
          </a:p>
        </p:txBody>
      </p:sp>
    </p:spTree>
    <p:extLst>
      <p:ext uri="{BB962C8B-B14F-4D97-AF65-F5344CB8AC3E}">
        <p14:creationId xmlns:p14="http://schemas.microsoft.com/office/powerpoint/2010/main" val="2813947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プロジェクトの体制</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行政のスタンス</a:t>
            </a:r>
            <a:endParaRPr kumimoji="1" lang="en-US" altLang="ja-JP" dirty="0" smtClean="0"/>
          </a:p>
          <a:p>
            <a:pPr lvl="1"/>
            <a:r>
              <a:rPr lang="ja-JP" altLang="en-US" dirty="0"/>
              <a:t>最低限</a:t>
            </a:r>
            <a:r>
              <a:rPr lang="ja-JP" altLang="en-US" dirty="0" smtClean="0"/>
              <a:t>のルールを決めるだけ</a:t>
            </a:r>
            <a:endParaRPr lang="en-US" altLang="ja-JP" dirty="0" smtClean="0"/>
          </a:p>
          <a:p>
            <a:r>
              <a:rPr lang="ja-JP" altLang="en-US" dirty="0"/>
              <a:t>ユニーク</a:t>
            </a:r>
            <a:r>
              <a:rPr lang="ja-JP" altLang="en-US" dirty="0" smtClean="0"/>
              <a:t>なプロジェクト体制</a:t>
            </a:r>
            <a:endParaRPr lang="en-US" altLang="ja-JP" dirty="0" smtClean="0"/>
          </a:p>
          <a:p>
            <a:pPr lvl="1"/>
            <a:r>
              <a:rPr lang="ja-JP" altLang="en-US" dirty="0"/>
              <a:t>学識</a:t>
            </a:r>
            <a:r>
              <a:rPr lang="ja-JP" altLang="en-US" dirty="0" smtClean="0"/>
              <a:t>経験者，利用者代表，運輸事業者代表，乗車券システム構築企業代表などのメンバーで設立　された，生活者・市民，企業，行政の全てが参加した組織</a:t>
            </a:r>
            <a:endParaRPr lang="en-US" altLang="ja-JP" dirty="0"/>
          </a:p>
          <a:p>
            <a:pPr lvl="1"/>
            <a:r>
              <a:rPr lang="ja-JP" altLang="en-US" dirty="0"/>
              <a:t>協</a:t>
            </a:r>
            <a:r>
              <a:rPr lang="ja-JP" altLang="en-US" dirty="0" smtClean="0"/>
              <a:t>議会のもとに本件に関する特別分科会</a:t>
            </a:r>
            <a:endParaRPr lang="en-US" altLang="ja-JP" dirty="0" smtClean="0"/>
          </a:p>
          <a:p>
            <a:pPr lvl="1"/>
            <a:r>
              <a:rPr lang="ja-JP" altLang="en-US" dirty="0"/>
              <a:t>汎用電子</a:t>
            </a:r>
            <a:r>
              <a:rPr lang="ja-JP" altLang="en-US" dirty="0" smtClean="0"/>
              <a:t>乗車券技術研究組合（</a:t>
            </a:r>
            <a:r>
              <a:rPr lang="en-US" altLang="ja-JP" dirty="0" smtClean="0"/>
              <a:t>TRAMET)</a:t>
            </a:r>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8</a:t>
            </a:fld>
            <a:endParaRPr kumimoji="1" lang="ja-JP" altLang="en-US"/>
          </a:p>
        </p:txBody>
      </p:sp>
    </p:spTree>
    <p:extLst>
      <p:ext uri="{BB962C8B-B14F-4D97-AF65-F5344CB8AC3E}">
        <p14:creationId xmlns:p14="http://schemas.microsoft.com/office/powerpoint/2010/main" val="4567414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スコープ</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開発コンセプト</a:t>
            </a:r>
            <a:endParaRPr kumimoji="1" lang="en-US" altLang="ja-JP" dirty="0" smtClean="0"/>
          </a:p>
          <a:p>
            <a:pPr lvl="1"/>
            <a:r>
              <a:rPr lang="ja-JP" altLang="en-US" dirty="0"/>
              <a:t>顧客</a:t>
            </a:r>
            <a:r>
              <a:rPr lang="ja-JP" altLang="en-US" dirty="0" smtClean="0"/>
              <a:t>利便性の向上</a:t>
            </a:r>
            <a:endParaRPr lang="en-US" altLang="ja-JP" dirty="0" smtClean="0"/>
          </a:p>
          <a:p>
            <a:pPr lvl="1"/>
            <a:r>
              <a:rPr lang="ja-JP" altLang="en-US" dirty="0"/>
              <a:t>処理</a:t>
            </a:r>
            <a:r>
              <a:rPr lang="ja-JP" altLang="en-US" dirty="0" smtClean="0"/>
              <a:t>能力の向上</a:t>
            </a:r>
            <a:endParaRPr lang="en-US" altLang="ja-JP" dirty="0" smtClean="0"/>
          </a:p>
          <a:p>
            <a:pPr lvl="1"/>
            <a:r>
              <a:rPr lang="ja-JP" altLang="en-US" dirty="0" smtClean="0"/>
              <a:t>大きな拡張性と将来性</a:t>
            </a:r>
            <a:endParaRPr lang="en-US" altLang="ja-JP" dirty="0" smtClean="0"/>
          </a:p>
          <a:p>
            <a:pPr lvl="1"/>
            <a:r>
              <a:rPr lang="ja-JP" altLang="en-US" dirty="0"/>
              <a:t>高度</a:t>
            </a:r>
            <a:r>
              <a:rPr lang="ja-JP" altLang="en-US" dirty="0" smtClean="0"/>
              <a:t>なセキュリティ対策</a:t>
            </a:r>
            <a:endParaRPr lang="en-US" altLang="ja-JP" dirty="0" smtClean="0"/>
          </a:p>
          <a:p>
            <a:r>
              <a:rPr lang="ja-JP" altLang="en-US" dirty="0" smtClean="0"/>
              <a:t>開発フェーズ</a:t>
            </a:r>
            <a:endParaRPr lang="en-US" altLang="ja-JP" dirty="0" smtClean="0"/>
          </a:p>
          <a:p>
            <a:pPr lvl="1"/>
            <a:r>
              <a:rPr lang="en-US" altLang="ja-JP" dirty="0" smtClean="0"/>
              <a:t>1996</a:t>
            </a:r>
            <a:r>
              <a:rPr lang="ja-JP" altLang="en-US" dirty="0" smtClean="0"/>
              <a:t>年度の「非接触</a:t>
            </a:r>
            <a:r>
              <a:rPr lang="ja-JP" altLang="en-US" dirty="0"/>
              <a:t>自動</a:t>
            </a:r>
            <a:r>
              <a:rPr lang="ja-JP" altLang="en-US" dirty="0" smtClean="0"/>
              <a:t>改札システム」の開発</a:t>
            </a:r>
            <a:endParaRPr lang="en-US" altLang="ja-JP" dirty="0" smtClean="0"/>
          </a:p>
          <a:p>
            <a:pPr lvl="1"/>
            <a:r>
              <a:rPr lang="en-US" altLang="ja-JP" dirty="0" smtClean="0"/>
              <a:t>1998</a:t>
            </a:r>
            <a:r>
              <a:rPr lang="ja-JP" altLang="en-US" dirty="0" smtClean="0"/>
              <a:t>年度までの「共通乗車カードシステム」の開発</a:t>
            </a:r>
            <a:endParaRPr lang="en-US" altLang="ja-JP" dirty="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9</a:t>
            </a:fld>
            <a:endParaRPr kumimoji="1" lang="ja-JP" altLang="en-US"/>
          </a:p>
        </p:txBody>
      </p:sp>
    </p:spTree>
    <p:extLst>
      <p:ext uri="{BB962C8B-B14F-4D97-AF65-F5344CB8AC3E}">
        <p14:creationId xmlns:p14="http://schemas.microsoft.com/office/powerpoint/2010/main" val="34086967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307</TotalTime>
  <Words>597</Words>
  <Application>Microsoft Office PowerPoint</Application>
  <PresentationFormat>ユーザー設定</PresentationFormat>
  <Paragraphs>97</Paragraphs>
  <Slides>14</Slides>
  <Notes>1</Notes>
  <HiddenSlides>2</HiddenSlides>
  <MMClips>0</MMClips>
  <ScaleCrop>false</ScaleCrop>
  <HeadingPairs>
    <vt:vector size="4" baseType="variant">
      <vt:variant>
        <vt:lpstr>テーマ</vt:lpstr>
      </vt:variant>
      <vt:variant>
        <vt:i4>1</vt:i4>
      </vt:variant>
      <vt:variant>
        <vt:lpstr>スライド タイトル</vt:lpstr>
      </vt:variant>
      <vt:variant>
        <vt:i4>14</vt:i4>
      </vt:variant>
    </vt:vector>
  </HeadingPairs>
  <TitlesOfParts>
    <vt:vector size="15" baseType="lpstr">
      <vt:lpstr>レトロスペクト</vt:lpstr>
      <vt:lpstr> ステークホルダの組織化と コミュニケーションの成功事例</vt:lpstr>
      <vt:lpstr>今回のプロジェクト</vt:lpstr>
      <vt:lpstr>3種類のステークホルダと行動原理</vt:lpstr>
      <vt:lpstr>大規模プロジェクトの場合のポイント</vt:lpstr>
      <vt:lpstr>プロジェクトの概要</vt:lpstr>
      <vt:lpstr>ICカード乗車券の課題</vt:lpstr>
      <vt:lpstr>他のタイプ</vt:lpstr>
      <vt:lpstr>プロジェクトの体制</vt:lpstr>
      <vt:lpstr>スコープ</vt:lpstr>
      <vt:lpstr>コミュニケーション計画</vt:lpstr>
      <vt:lpstr>PowerPoint プレゼンテーション</vt:lpstr>
      <vt:lpstr>コミュニケーション計画</vt:lpstr>
      <vt:lpstr>PowerPoint プレゼンテーション</vt:lpstr>
      <vt:lpstr>教訓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プロジェクトと定常業務の違い</dc:title>
  <dc:creator>戸張　琢斗</dc:creator>
  <cp:lastModifiedBy>horiuchi</cp:lastModifiedBy>
  <cp:revision>29</cp:revision>
  <cp:lastPrinted>2015-05-21T02:59:43Z</cp:lastPrinted>
  <dcterms:created xsi:type="dcterms:W3CDTF">2015-05-06T12:31:20Z</dcterms:created>
  <dcterms:modified xsi:type="dcterms:W3CDTF">2015-05-21T03:08:17Z</dcterms:modified>
</cp:coreProperties>
</file>