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9" r:id="rId9"/>
    <p:sldId id="278" r:id="rId10"/>
    <p:sldId id="281" r:id="rId11"/>
    <p:sldId id="280" r:id="rId12"/>
    <p:sldId id="282" r:id="rId13"/>
    <p:sldId id="283" r:id="rId14"/>
  </p:sldIdLst>
  <p:sldSz cx="12192000" cy="6858000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13" autoAdjust="0"/>
  </p:normalViewPr>
  <p:slideViewPr>
    <p:cSldViewPr snapToGrid="0">
      <p:cViewPr varScale="1">
        <p:scale>
          <a:sx n="86" d="100"/>
          <a:sy n="86" d="100"/>
        </p:scale>
        <p:origin x="-67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FE297-AC44-47CF-9B1C-7BE84A4C1C33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0492-4D60-4F85-91A2-C3567FAA5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78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9A621-E157-42C2-8C3B-253FBD15FDBF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0EC6-5A4C-498C-BD5C-88E688A48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50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0EC6-5A4C-498C-BD5C-88E688A480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86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4FE5-87EB-4FEE-B986-FB44D8B1D322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A4E6642C-D3C9-4DC2-8962-09BE970CAC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3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68B0-E9E3-4631-BE05-8C70B5895FCD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8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2C0-D342-4764-B6D8-2FDB0BDDC76F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486918" indent="-285750">
              <a:buFont typeface="Wingdings" panose="05000000000000000000" pitchFamily="2" charset="2"/>
              <a:buChar char="l"/>
              <a:defRPr sz="2400"/>
            </a:lvl2pPr>
            <a:lvl3pPr>
              <a:defRPr sz="1800"/>
            </a:lvl3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EAA5-A2D5-47B5-808D-FDA1C4920B5E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18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478-E045-4BED-A679-A5EF76D95C63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8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B18C-E142-4916-AE91-1CDD10F34444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07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6E38-44F9-4894-B5CD-CF6E602DE711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5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1806-9664-4D42-982E-6DF894543A3C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5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285D-F6E0-4872-A1C4-C43A08E5CE4B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EF0C61-417F-4D74-8812-F6F62D230326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7DC-D18C-40B8-9FD9-6FEF6C3A9C42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7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6EA41-A581-4A35-B4A9-4544B0804832}" type="datetime1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endParaRPr lang="ja-JP" alt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691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6076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ja-JP" altLang="en-US" sz="6000" dirty="0" smtClean="0"/>
              <a:t>品質の作り込み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smtClean="0"/>
              <a:t>1342082</a:t>
            </a:r>
            <a:r>
              <a:rPr kumimoji="1" lang="ja-JP" altLang="en-US" dirty="0" smtClean="0"/>
              <a:t>　戸張琢斗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48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QC</a:t>
            </a:r>
            <a:r>
              <a:rPr kumimoji="1" lang="ja-JP" altLang="en-US" dirty="0" smtClean="0"/>
              <a:t>七つ道具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24914"/>
              </p:ext>
            </p:extLst>
          </p:nvPr>
        </p:nvGraphicFramePr>
        <p:xfrm>
          <a:off x="1259173" y="1862923"/>
          <a:ext cx="10178321" cy="4180363"/>
        </p:xfrm>
        <a:graphic>
          <a:graphicData uri="http://schemas.openxmlformats.org/drawingml/2006/table">
            <a:tbl>
              <a:tblPr/>
              <a:tblGrid>
                <a:gridCol w="3072984"/>
                <a:gridCol w="7105337"/>
              </a:tblGrid>
              <a:tr h="114935"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名前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4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１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ＭＳ Ｐゴシック 本文"/>
                          <a:ea typeface="+mn-ea"/>
                        </a:rPr>
                        <a:t>連関図法</a:t>
                      </a:r>
                      <a:endParaRPr lang="zh-TW" altLang="en-US" sz="2000" dirty="0">
                        <a:latin typeface="ＭＳ Ｐゴシック 本文"/>
                        <a:ea typeface="+mn-ea"/>
                      </a:endParaRP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複雑に絡み合う問題から重要な要因を見つける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41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２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親和図法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混沌とした要素を構造的にまとめる情報整理法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３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．系統図法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目標を達成するための道順を決める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545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４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ja-JP" altLang="en-US" sz="2000" dirty="0" smtClean="0">
                          <a:latin typeface="+mn-ea"/>
                          <a:ea typeface="+mn-ea"/>
                        </a:rPr>
                        <a:t>マトリックス</a:t>
                      </a:r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図法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問題の所在や形態を探ることが</a:t>
                      </a:r>
                      <a:r>
                        <a:rPr lang="ja-JP" altLang="en-US" sz="2000" dirty="0" smtClean="0">
                          <a:latin typeface="+mn-ea"/>
                          <a:ea typeface="+mn-ea"/>
                        </a:rPr>
                        <a:t>でき，問題</a:t>
                      </a:r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解決の着想が得られる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41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５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ja-JP" altLang="en-US" sz="2000" dirty="0" smtClean="0">
                          <a:latin typeface="+mn-ea"/>
                          <a:ea typeface="+mn-ea"/>
                        </a:rPr>
                        <a:t>アローダイアグラム法</a:t>
                      </a:r>
                      <a:endParaRPr lang="ja-JP" altLang="en-US" sz="2000" dirty="0">
                        <a:latin typeface="+mn-ea"/>
                        <a:ea typeface="+mn-ea"/>
                      </a:endParaRP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プロジェクトを最短で完了させる道筋がわかる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39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６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ja-JP" altLang="en-US" sz="2000" dirty="0" smtClean="0">
                          <a:latin typeface="+mn-ea"/>
                          <a:ea typeface="+mn-ea"/>
                        </a:rPr>
                        <a:t>マトリックスデータ</a:t>
                      </a:r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解析法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多数の数値データを整理する方法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142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７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en-US" sz="2000" dirty="0" smtClean="0">
                          <a:latin typeface="+mn-ea"/>
                          <a:ea typeface="+mn-ea"/>
                        </a:rPr>
                        <a:t>PDPC</a:t>
                      </a:r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法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実行計画が頓挫しないようにあらゆる場面を想定しておく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0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両方</a:t>
            </a:r>
            <a:r>
              <a:rPr lang="ja-JP" altLang="en-US" dirty="0"/>
              <a:t>に</a:t>
            </a:r>
            <a:r>
              <a:rPr kumimoji="1" lang="ja-JP" altLang="en-US" dirty="0" smtClean="0"/>
              <a:t>共通する期待できる効果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複雑な言語情報を整理する</a:t>
            </a:r>
            <a:endParaRPr kumimoji="1" lang="en-US" altLang="ja-JP" dirty="0" smtClean="0"/>
          </a:p>
          <a:p>
            <a:r>
              <a:rPr lang="ja-JP" altLang="en-US" dirty="0" smtClean="0"/>
              <a:t>抜け，落ちをなくす</a:t>
            </a:r>
            <a:endParaRPr lang="en-US" altLang="ja-JP" dirty="0" smtClean="0"/>
          </a:p>
          <a:p>
            <a:r>
              <a:rPr lang="ja-JP" altLang="en-US" dirty="0" smtClean="0"/>
              <a:t>発想を導く</a:t>
            </a:r>
            <a:endParaRPr lang="en-US" altLang="ja-JP" dirty="0" smtClean="0"/>
          </a:p>
          <a:p>
            <a:r>
              <a:rPr lang="ja-JP" altLang="en-US" dirty="0" smtClean="0"/>
              <a:t>仮説の予想・予見</a:t>
            </a:r>
            <a:endParaRPr lang="en-US" altLang="ja-JP" dirty="0" smtClean="0"/>
          </a:p>
          <a:p>
            <a:r>
              <a:rPr kumimoji="1" lang="ja-JP" altLang="en-US" dirty="0"/>
              <a:t>問題</a:t>
            </a:r>
            <a:r>
              <a:rPr kumimoji="1" lang="ja-JP" altLang="en-US" dirty="0" smtClean="0"/>
              <a:t>解決の仮説を検討</a:t>
            </a:r>
            <a:endParaRPr kumimoji="1" lang="en-US" altLang="ja-JP" dirty="0" smtClean="0"/>
          </a:p>
          <a:p>
            <a:r>
              <a:rPr lang="ja-JP" altLang="en-US" dirty="0"/>
              <a:t>改善</a:t>
            </a:r>
            <a:r>
              <a:rPr lang="ja-JP" altLang="en-US" dirty="0" smtClean="0"/>
              <a:t>計画の項目を総合的にもれなく拾い上げる</a:t>
            </a:r>
            <a:endParaRPr lang="en-US" altLang="ja-JP" dirty="0" smtClean="0"/>
          </a:p>
          <a:p>
            <a:r>
              <a:rPr kumimoji="1" lang="ja-JP" altLang="en-US" dirty="0" smtClean="0"/>
              <a:t>グループの情報を共有する</a:t>
            </a:r>
            <a:endParaRPr kumimoji="1" lang="en-US" altLang="ja-JP" dirty="0" smtClean="0"/>
          </a:p>
          <a:p>
            <a:r>
              <a:rPr lang="ja-JP" altLang="en-US" dirty="0"/>
              <a:t>説得力が有る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1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上流工程での品質の作り込み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システム開発プロセスにおいて，設計に入る前工程（超上流工程</a:t>
            </a:r>
            <a:r>
              <a:rPr lang="ja-JP" altLang="en-US" dirty="0" smtClean="0"/>
              <a:t>）での要件定義をいかに適切に行うかが注目されている</a:t>
            </a:r>
            <a:endParaRPr lang="en-US" altLang="ja-JP" dirty="0" smtClean="0"/>
          </a:p>
          <a:p>
            <a:pPr lvl="1"/>
            <a:r>
              <a:rPr lang="ja-JP" altLang="en-US" dirty="0"/>
              <a:t>要件</a:t>
            </a:r>
            <a:r>
              <a:rPr lang="ja-JP" altLang="en-US" dirty="0" smtClean="0"/>
              <a:t>定義を適切に行うことができれば，手戻りが少なくなり</a:t>
            </a:r>
            <a:endParaRPr lang="en-US" altLang="ja-JP" dirty="0" smtClean="0"/>
          </a:p>
          <a:p>
            <a:pPr marL="201168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開発効率が上がる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設計の前段階で使用性に関する検討ができれば，利用者にとって満足度の高い機能やサービスを提供できる可能性が広がる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今回学んだこと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外部設計書を作るときに，できれば実現して欲しいと願う二次品質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をたくさん盛り込んだところ，ユーザから必要最低限の機能だけで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良いとアドバイスをいただいた．そのアドバイスを基に，一次品質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のみにこだわることでスムーズに設計書を作成することができた．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そういう問題があったことを今回再確認できました．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9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品質とは</a:t>
            </a:r>
            <a:endParaRPr lang="en-US" altLang="ja-JP" dirty="0" smtClean="0"/>
          </a:p>
          <a:p>
            <a:r>
              <a:rPr kumimoji="1" lang="ja-JP" altLang="en-US" dirty="0" smtClean="0"/>
              <a:t>品質マネジメントとは</a:t>
            </a:r>
            <a:endParaRPr kumimoji="1" lang="en-US" altLang="ja-JP" dirty="0" smtClean="0"/>
          </a:p>
          <a:p>
            <a:r>
              <a:rPr lang="ja-JP" altLang="en-US" dirty="0"/>
              <a:t>品質</a:t>
            </a:r>
            <a:r>
              <a:rPr lang="ja-JP" altLang="en-US" dirty="0" smtClean="0"/>
              <a:t>マネジメントのための技法</a:t>
            </a:r>
            <a:endParaRPr lang="en-US" altLang="ja-JP" dirty="0" smtClean="0"/>
          </a:p>
          <a:p>
            <a:r>
              <a:rPr kumimoji="1" lang="ja-JP" altLang="en-US" dirty="0" smtClean="0"/>
              <a:t>上流工程での品質の</a:t>
            </a:r>
            <a:r>
              <a:rPr kumimoji="1" lang="ja-JP" altLang="en-US" dirty="0" smtClean="0"/>
              <a:t>作り込み</a:t>
            </a:r>
            <a:endParaRPr kumimoji="1" lang="en-US" altLang="ja-JP" dirty="0" smtClean="0"/>
          </a:p>
          <a:p>
            <a:r>
              <a:rPr lang="ja-JP" altLang="en-US" dirty="0" smtClean="0"/>
              <a:t>今回</a:t>
            </a:r>
            <a:r>
              <a:rPr lang="ja-JP" altLang="en-US" dirty="0"/>
              <a:t>学んだこと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1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一連の固有の特性が要求事項を満たしている度合い</a:t>
            </a: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種類の品質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プロジェクトの成果物そのものに対する品質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それぞれの人がさまざまな期待を寄せているため，その期待の度合いに応じて異なる</a:t>
            </a:r>
            <a:endParaRPr lang="en-US" altLang="ja-JP" dirty="0"/>
          </a:p>
          <a:p>
            <a:r>
              <a:rPr kumimoji="1" lang="ja-JP" altLang="en-US" dirty="0" smtClean="0"/>
              <a:t>プロセスに関する品質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品質</a:t>
            </a:r>
            <a:r>
              <a:rPr lang="ja-JP" altLang="en-US" dirty="0" smtClean="0"/>
              <a:t>保証</a:t>
            </a:r>
            <a:endParaRPr lang="en-US" altLang="ja-JP" dirty="0" smtClean="0"/>
          </a:p>
          <a:p>
            <a:pPr marL="201168" lvl="1" indent="0">
              <a:buNone/>
            </a:pPr>
            <a:r>
              <a:rPr lang="ja-JP" altLang="en-US" dirty="0"/>
              <a:t>　 </a:t>
            </a:r>
            <a:r>
              <a:rPr lang="ja-JP" altLang="en-US" dirty="0" smtClean="0"/>
              <a:t>　（要求事項を満たすためのプロセスを実行することを保証すること）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2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プロジェクトの要望の例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一次品質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当たり前</a:t>
            </a:r>
            <a:r>
              <a:rPr lang="ja-JP" altLang="en-US" dirty="0"/>
              <a:t>品質</a:t>
            </a:r>
            <a:endParaRPr lang="en-US" altLang="ja-JP" dirty="0" smtClean="0"/>
          </a:p>
          <a:p>
            <a:r>
              <a:rPr kumimoji="1" lang="ja-JP" altLang="en-US" dirty="0"/>
              <a:t>二次</a:t>
            </a:r>
            <a:r>
              <a:rPr kumimoji="1" lang="ja-JP" altLang="en-US" dirty="0" smtClean="0"/>
              <a:t>品質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魅力的品質</a:t>
            </a:r>
            <a:endParaRPr kumimoji="1" lang="en-US" altLang="ja-JP" dirty="0" smtClean="0"/>
          </a:p>
          <a:p>
            <a:r>
              <a:rPr lang="ja-JP" altLang="en-US" dirty="0"/>
              <a:t>三次</a:t>
            </a:r>
            <a:r>
              <a:rPr lang="ja-JP" altLang="en-US" dirty="0" smtClean="0"/>
              <a:t>品質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社会的</a:t>
            </a:r>
            <a:r>
              <a:rPr kumimoji="1" lang="ja-JP" altLang="en-US" dirty="0"/>
              <a:t>品質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5300975" y="1878804"/>
            <a:ext cx="5566894" cy="399029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259" y="2195420"/>
            <a:ext cx="53254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例えば焼きそば</a:t>
            </a:r>
            <a:r>
              <a:rPr lang="ja-JP" altLang="en-US" sz="2400" dirty="0" smtClean="0"/>
              <a:t>を作る場合の要望</a:t>
            </a:r>
            <a:endParaRPr lang="en-US" altLang="ja-JP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2800" b="1" dirty="0" smtClean="0"/>
              <a:t>一次品質</a:t>
            </a:r>
            <a:endParaRPr kumimoji="1" lang="en-US" altLang="ja-JP" sz="2800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麺，ソース，かやくが入ってる</a:t>
            </a: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2800" b="1" dirty="0" smtClean="0"/>
              <a:t>二次品質</a:t>
            </a:r>
            <a:endParaRPr kumimoji="1" lang="en-US" altLang="ja-JP" sz="2800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マヨネーズと紅しょうが</a:t>
            </a:r>
            <a:r>
              <a:rPr lang="ja-JP" altLang="en-US" sz="2400" dirty="0" err="1" smtClean="0"/>
              <a:t>も</a:t>
            </a:r>
            <a:r>
              <a:rPr lang="ja-JP" altLang="en-US" sz="2400" dirty="0" smtClean="0"/>
              <a:t>入れたい</a:t>
            </a:r>
            <a:endParaRPr lang="en-US" altLang="ja-JP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2800" b="1" dirty="0"/>
              <a:t>三次</a:t>
            </a:r>
            <a:r>
              <a:rPr kumimoji="1" lang="ja-JP" altLang="en-US" sz="2800" b="1" dirty="0" smtClean="0"/>
              <a:t>品質</a:t>
            </a:r>
            <a:endParaRPr kumimoji="1" lang="en-US" altLang="ja-JP" sz="2800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おいしい，ゴキブリが入っていない</a:t>
            </a:r>
            <a:endParaRPr kumimoji="1" lang="en-US" altLang="ja-JP" sz="2400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36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品質マネジメントとは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sz="2800" dirty="0"/>
              <a:t>プロジェクトにおける品質マネジメントとは，プロジェクトのニーズを確実に満足させるためのプロセスであり，品質方針，目標及び責任を定め，それらを達成するために，品質計画，品質保証，品質管理，品質改善を実施していくこと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1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品質マネジメントで心がけること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プロジェクトで何を求めているか把握する</a:t>
            </a:r>
            <a:endParaRPr kumimoji="1" lang="en-US" altLang="ja-JP" dirty="0" smtClean="0"/>
          </a:p>
          <a:p>
            <a:r>
              <a:rPr lang="ja-JP" altLang="en-US" dirty="0" smtClean="0"/>
              <a:t>計画で品質を作りこむ</a:t>
            </a:r>
            <a:endParaRPr lang="en-US" altLang="ja-JP" dirty="0" smtClean="0"/>
          </a:p>
          <a:p>
            <a:r>
              <a:rPr kumimoji="1" lang="ja-JP" altLang="en-US" dirty="0" smtClean="0"/>
              <a:t>プロセスで品質を確保する</a:t>
            </a:r>
            <a:endParaRPr kumimoji="1" lang="en-US" altLang="ja-JP" dirty="0" smtClean="0"/>
          </a:p>
          <a:p>
            <a:r>
              <a:rPr lang="ja-JP" altLang="en-US" dirty="0" smtClean="0"/>
              <a:t>重点指向の考え方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品質</a:t>
            </a:r>
            <a:r>
              <a:rPr lang="ja-JP" altLang="en-US" dirty="0" smtClean="0"/>
              <a:t>マネジメント</a:t>
            </a:r>
            <a:r>
              <a:rPr lang="ja-JP" altLang="en-US" dirty="0"/>
              <a:t>のため</a:t>
            </a:r>
            <a:r>
              <a:rPr lang="ja-JP" altLang="en-US" dirty="0" smtClean="0"/>
              <a:t>の技法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QC</a:t>
            </a:r>
            <a:r>
              <a:rPr lang="ja-JP" altLang="en-US" dirty="0"/>
              <a:t>（</a:t>
            </a:r>
            <a:r>
              <a:rPr lang="en-US" altLang="ja-JP" dirty="0"/>
              <a:t>Quality Control</a:t>
            </a:r>
            <a:r>
              <a:rPr lang="ja-JP" altLang="en-US" dirty="0"/>
              <a:t>）七つ</a:t>
            </a:r>
            <a:r>
              <a:rPr lang="ja-JP" altLang="en-US" dirty="0" smtClean="0"/>
              <a:t>道具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数値データの処理を対処する手法が中心</a:t>
            </a:r>
            <a:endParaRPr kumimoji="1" lang="en-US" altLang="ja-JP" dirty="0" smtClean="0"/>
          </a:p>
          <a:p>
            <a:r>
              <a:rPr lang="ja-JP" altLang="en-US" dirty="0" smtClean="0"/>
              <a:t>新</a:t>
            </a:r>
            <a:r>
              <a:rPr lang="en-US" altLang="ja-JP" dirty="0" smtClean="0"/>
              <a:t>QC</a:t>
            </a:r>
            <a:r>
              <a:rPr lang="ja-JP" altLang="en-US" dirty="0"/>
              <a:t>（</a:t>
            </a:r>
            <a:r>
              <a:rPr lang="en-US" altLang="ja-JP" dirty="0"/>
              <a:t>Quality Control</a:t>
            </a:r>
            <a:r>
              <a:rPr lang="ja-JP" altLang="en-US" dirty="0"/>
              <a:t>）七つ</a:t>
            </a:r>
            <a:r>
              <a:rPr lang="ja-JP" altLang="en-US" dirty="0" smtClean="0"/>
              <a:t>道具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言語データを整理し，関係を図解化して問題発見や問題解決に</a:t>
            </a:r>
            <a:endParaRPr kumimoji="1" lang="en-US" altLang="ja-JP" dirty="0" smtClean="0"/>
          </a:p>
          <a:p>
            <a:pPr marL="201168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役立てることを目的にした手法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9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QC</a:t>
            </a:r>
            <a:r>
              <a:rPr lang="ja-JP" altLang="en-US" dirty="0" smtClean="0"/>
              <a:t>七つ道具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122665"/>
              </p:ext>
            </p:extLst>
          </p:nvPr>
        </p:nvGraphicFramePr>
        <p:xfrm>
          <a:off x="1199213" y="1846263"/>
          <a:ext cx="9956467" cy="4289521"/>
        </p:xfrm>
        <a:graphic>
          <a:graphicData uri="http://schemas.openxmlformats.org/drawingml/2006/table">
            <a:tbl>
              <a:tblPr/>
              <a:tblGrid>
                <a:gridCol w="2368446"/>
                <a:gridCol w="7588021"/>
              </a:tblGrid>
              <a:tr h="91426"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名前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solidFill>
                            <a:sysClr val="windowText" lastClr="000000"/>
                          </a:solidFill>
                        </a:rPr>
                        <a:t>説明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9979">
                <a:tc>
                  <a:txBody>
                    <a:bodyPr/>
                    <a:lstStyle/>
                    <a:p>
                      <a:pPr algn="l"/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１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</a:rPr>
                        <a:t>．特性要因図</a:t>
                      </a:r>
                      <a:endParaRPr lang="ja-JP" altLang="en-US" sz="20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特性（品質）に影響している要因を系統的に図解することで、原因追及が容易になる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9979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２．チェックシート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チェックするだけの簡単な作業で、必要なデータを集められるとともに重大なミスを防止できる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4271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３．ヒストグラム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データのバラツキの分布状態から工程の問題点を推察できる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02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４．散布図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二つの要素の間に関係が存在するかどうかが判る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10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５．パレート図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品質不良などの要因に複数の項目がある場合に、対策の重点方針を設定できる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5687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６．グラフ・管理図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グラフ：データを視覚表現することで比較や変化を容易に把握できる</a:t>
                      </a:r>
                      <a:b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管理図：工程の異常発生を未然に防ぐことが出来る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4271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chemeClr val="tx1"/>
                          </a:solidFill>
                        </a:rPr>
                        <a:t>７．層別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chemeClr val="tx1"/>
                          </a:solidFill>
                        </a:rPr>
                        <a:t>漠然としているデータ群が、層別によって特徴を現してくる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</TotalTime>
  <Words>707</Words>
  <Application>Microsoft Office PowerPoint</Application>
  <PresentationFormat>ユーザー設定</PresentationFormat>
  <Paragraphs>110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レトロスペクト</vt:lpstr>
      <vt:lpstr> 品質の作り込み</vt:lpstr>
      <vt:lpstr>目次</vt:lpstr>
      <vt:lpstr>品質とは</vt:lpstr>
      <vt:lpstr>2種類の品質</vt:lpstr>
      <vt:lpstr>プロジェクトの要望の例</vt:lpstr>
      <vt:lpstr>品質マネジメントとは</vt:lpstr>
      <vt:lpstr>品質マネジメントで心がけること</vt:lpstr>
      <vt:lpstr>品質マネジメントのための技法</vt:lpstr>
      <vt:lpstr>QC七つ道具</vt:lpstr>
      <vt:lpstr>新QC七つ道具</vt:lpstr>
      <vt:lpstr>両方に共通する期待できる効果</vt:lpstr>
      <vt:lpstr>上流工程での品質の作り込み</vt:lpstr>
      <vt:lpstr>今回学んだこと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プロジェクトと定常業務の違い</dc:title>
  <dc:creator>戸張　琢斗</dc:creator>
  <cp:lastModifiedBy>horiuchi</cp:lastModifiedBy>
  <cp:revision>57</cp:revision>
  <cp:lastPrinted>2015-06-11T04:52:52Z</cp:lastPrinted>
  <dcterms:created xsi:type="dcterms:W3CDTF">2015-05-06T12:31:20Z</dcterms:created>
  <dcterms:modified xsi:type="dcterms:W3CDTF">2015-06-11T04:53:21Z</dcterms:modified>
</cp:coreProperties>
</file>