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0"/>
  </p:notesMasterIdLst>
  <p:handoutMasterIdLst>
    <p:handoutMasterId r:id="rId11"/>
  </p:handoutMasterIdLst>
  <p:sldIdLst>
    <p:sldId id="256" r:id="rId2"/>
    <p:sldId id="272" r:id="rId3"/>
    <p:sldId id="261" r:id="rId4"/>
    <p:sldId id="258" r:id="rId5"/>
    <p:sldId id="263" r:id="rId6"/>
    <p:sldId id="264" r:id="rId7"/>
    <p:sldId id="269" r:id="rId8"/>
    <p:sldId id="271" r:id="rId9"/>
  </p:sldIdLst>
  <p:sldSz cx="12192000" cy="6858000"/>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13" autoAdjust="0"/>
  </p:normalViewPr>
  <p:slideViewPr>
    <p:cSldViewPr snapToGrid="0">
      <p:cViewPr varScale="1">
        <p:scale>
          <a:sx n="71" d="100"/>
          <a:sy n="71" d="100"/>
        </p:scale>
        <p:origin x="672" y="48"/>
      </p:cViewPr>
      <p:guideLst>
        <p:guide orient="horz" pos="2160"/>
        <p:guide pos="3840"/>
      </p:guideLst>
    </p:cSldViewPr>
  </p:slideViewPr>
  <p:outlineViewPr>
    <p:cViewPr>
      <p:scale>
        <a:sx n="33" d="100"/>
        <a:sy n="33" d="100"/>
      </p:scale>
      <p:origin x="0" y="-4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A7FE297-AC44-47CF-9B1C-7BE84A4C1C33}" type="datetimeFigureOut">
              <a:rPr kumimoji="1" lang="ja-JP" altLang="en-US" smtClean="0"/>
              <a:t>2015/6/11</a:t>
            </a:fld>
            <a:endParaRPr kumimoji="1" lang="ja-JP" altLang="en-US"/>
          </a:p>
        </p:txBody>
      </p:sp>
      <p:sp>
        <p:nvSpPr>
          <p:cNvPr id="4" name="フッター プレースホルダー 3"/>
          <p:cNvSpPr>
            <a:spLocks noGrp="1"/>
          </p:cNvSpPr>
          <p:nvPr>
            <p:ph type="ftr" sz="quarter" idx="2"/>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3712"/>
          </a:xfrm>
          <a:prstGeom prst="rect">
            <a:avLst/>
          </a:prstGeom>
        </p:spPr>
        <p:txBody>
          <a:bodyPr vert="horz" lIns="91440" tIns="45720" rIns="91440" bIns="45720" rtlCol="0" anchor="b"/>
          <a:lstStyle>
            <a:lvl1pPr algn="r">
              <a:defRPr sz="1200"/>
            </a:lvl1pPr>
          </a:lstStyle>
          <a:p>
            <a:fld id="{88630492-4D60-4F85-91A2-C3567FAA5574}" type="slidenum">
              <a:rPr kumimoji="1" lang="ja-JP" altLang="en-US" smtClean="0"/>
              <a:t>‹#›</a:t>
            </a:fld>
            <a:endParaRPr kumimoji="1" lang="ja-JP" altLang="en-US"/>
          </a:p>
        </p:txBody>
      </p:sp>
    </p:spTree>
    <p:extLst>
      <p:ext uri="{BB962C8B-B14F-4D97-AF65-F5344CB8AC3E}">
        <p14:creationId xmlns:p14="http://schemas.microsoft.com/office/powerpoint/2010/main" val="3916678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9F19A621-E157-42C2-8C3B-253FBD15FDBF}" type="datetimeFigureOut">
              <a:rPr kumimoji="1" lang="ja-JP" altLang="en-US" smtClean="0"/>
              <a:t>2015/6/11</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DCBE0EC6-5A4C-498C-BD5C-88E688A480C7}" type="slidenum">
              <a:rPr kumimoji="1" lang="ja-JP" altLang="en-US" smtClean="0"/>
              <a:t>‹#›</a:t>
            </a:fld>
            <a:endParaRPr kumimoji="1" lang="ja-JP" altLang="en-US"/>
          </a:p>
        </p:txBody>
      </p:sp>
    </p:spTree>
    <p:extLst>
      <p:ext uri="{BB962C8B-B14F-4D97-AF65-F5344CB8AC3E}">
        <p14:creationId xmlns:p14="http://schemas.microsoft.com/office/powerpoint/2010/main" val="1872506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1</a:t>
            </a:fld>
            <a:endParaRPr kumimoji="1" lang="ja-JP" altLang="en-US"/>
          </a:p>
        </p:txBody>
      </p:sp>
    </p:spTree>
    <p:extLst>
      <p:ext uri="{BB962C8B-B14F-4D97-AF65-F5344CB8AC3E}">
        <p14:creationId xmlns:p14="http://schemas.microsoft.com/office/powerpoint/2010/main" val="385586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3</a:t>
            </a:fld>
            <a:endParaRPr kumimoji="1" lang="ja-JP" altLang="en-US"/>
          </a:p>
        </p:txBody>
      </p:sp>
    </p:spTree>
    <p:extLst>
      <p:ext uri="{BB962C8B-B14F-4D97-AF65-F5344CB8AC3E}">
        <p14:creationId xmlns:p14="http://schemas.microsoft.com/office/powerpoint/2010/main" val="334830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バンキングシステム：</a:t>
            </a:r>
            <a:r>
              <a:rPr kumimoji="1" lang="en-US" altLang="ja-JP" dirty="0" smtClean="0"/>
              <a:t>ATM</a:t>
            </a:r>
            <a:r>
              <a:rPr kumimoji="1" lang="ja-JP" altLang="en-US" dirty="0" smtClean="0"/>
              <a:t>みたいにどこでも入金，出金できるようになったシステム</a:t>
            </a:r>
            <a:endParaRPr kumimoji="1" lang="en-US" altLang="ja-JP" dirty="0" smtClean="0"/>
          </a:p>
          <a:p>
            <a:r>
              <a:rPr kumimoji="1" lang="en-US" altLang="ja-JP" dirty="0" smtClean="0"/>
              <a:t>E</a:t>
            </a:r>
            <a:r>
              <a:rPr kumimoji="1" lang="ja-JP" altLang="en-US" dirty="0" smtClean="0"/>
              <a:t>コマース：ネットショップ</a:t>
            </a:r>
            <a:endParaRPr kumimoji="1" lang="en-US" altLang="ja-JP" dirty="0" smtClean="0"/>
          </a:p>
          <a:p>
            <a:r>
              <a:rPr kumimoji="1" lang="ja-JP" altLang="en-US" dirty="0" smtClean="0"/>
              <a:t>経営資源：人，モノ，金</a:t>
            </a:r>
            <a:endParaRPr kumimoji="1" lang="en-US" altLang="ja-JP" dirty="0" smtClean="0"/>
          </a:p>
          <a:p>
            <a:r>
              <a:rPr kumimoji="1" lang="ja-JP" altLang="en-US" dirty="0" smtClean="0"/>
              <a:t>競合他社：同じサービスを提供し，同じ消費者をターゲットとしてる他社</a:t>
            </a:r>
            <a:endParaRPr kumimoji="1" lang="en-US" altLang="ja-JP" dirty="0" smtClean="0"/>
          </a:p>
          <a:p>
            <a:r>
              <a:rPr kumimoji="1" lang="en-US" altLang="ja-JP" dirty="0" smtClean="0"/>
              <a:t>IT</a:t>
            </a:r>
            <a:r>
              <a:rPr kumimoji="1" lang="ja-JP" altLang="en-US" dirty="0" smtClean="0"/>
              <a:t>ベンダー：企業が必要とするモノを販売する企業</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4</a:t>
            </a:fld>
            <a:endParaRPr kumimoji="1" lang="ja-JP" altLang="en-US"/>
          </a:p>
        </p:txBody>
      </p:sp>
    </p:spTree>
    <p:extLst>
      <p:ext uri="{BB962C8B-B14F-4D97-AF65-F5344CB8AC3E}">
        <p14:creationId xmlns:p14="http://schemas.microsoft.com/office/powerpoint/2010/main" val="1521575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smtClean="0"/>
              <a:t>基幹業務システム</a:t>
            </a:r>
            <a:r>
              <a:rPr lang="ja-JP" altLang="en-US" b="0" dirty="0" smtClean="0"/>
              <a:t>：</a:t>
            </a:r>
            <a:r>
              <a:rPr lang="ja-JP" altLang="en-US" dirty="0" smtClean="0"/>
              <a:t>企業がビジネスを遂行するために不可欠な主要業務を処理するために用いられているシステム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5</a:t>
            </a:fld>
            <a:endParaRPr kumimoji="1" lang="ja-JP" altLang="en-US"/>
          </a:p>
        </p:txBody>
      </p:sp>
    </p:spTree>
    <p:extLst>
      <p:ext uri="{BB962C8B-B14F-4D97-AF65-F5344CB8AC3E}">
        <p14:creationId xmlns:p14="http://schemas.microsoft.com/office/powerpoint/2010/main" val="104782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PM</a:t>
            </a:r>
            <a:r>
              <a:rPr kumimoji="1" lang="ja-JP" altLang="en-US" dirty="0" smtClean="0"/>
              <a:t>演習でレビューを実施するのは，ただ単に書類の完成度を高めるためだけに行っていると思っていたのですが，実際この事例を読んでみて，書類の完成度を高めることで，結果的に今後の作業の品質も格段に向上させることができ，トラブルも減らせるため，作業が楽になるという利点の部分を改めて認識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8</a:t>
            </a:fld>
            <a:endParaRPr kumimoji="1" lang="ja-JP" altLang="en-US"/>
          </a:p>
        </p:txBody>
      </p:sp>
    </p:spTree>
    <p:extLst>
      <p:ext uri="{BB962C8B-B14F-4D97-AF65-F5344CB8AC3E}">
        <p14:creationId xmlns:p14="http://schemas.microsoft.com/office/powerpoint/2010/main" val="623676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93F4FE5-87EB-4FEE-B986-FB44D8B1D322}" type="datetime1">
              <a:rPr kumimoji="1" lang="ja-JP" altLang="en-US" smtClean="0"/>
              <a:t>2015/6/11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A4E6642C-D3C9-4DC2-8962-09BE970CAC7A}"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391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84868B0-E9E3-4631-BE05-8C70B5895FCD}" type="datetime1">
              <a:rPr kumimoji="1" lang="ja-JP" altLang="en-US" smtClean="0"/>
              <a:t>2015/6/11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69958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B52C0-D342-4764-B6D8-2FDB0BDDC76F}" type="datetime1">
              <a:rPr kumimoji="1" lang="ja-JP" altLang="en-US" smtClean="0"/>
              <a:t>2015/6/11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1203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z="2400" b="0"/>
            </a:lvl1pPr>
            <a:lvl2pPr marL="486918" indent="-285750">
              <a:buFont typeface="Wingdings" panose="05000000000000000000" pitchFamily="2" charset="2"/>
              <a:buChar char="l"/>
              <a:defRPr sz="2000"/>
            </a:lvl2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9CF9EAA5-A2D5-47B5-808D-FDA1C4920B5E}" type="datetime1">
              <a:rPr kumimoji="1" lang="ja-JP" altLang="en-US" smtClean="0"/>
              <a:t>2015/6/11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1899185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01A478-E045-4BED-A679-A5EF76D95C63}" type="datetime1">
              <a:rPr kumimoji="1" lang="ja-JP" altLang="en-US" smtClean="0"/>
              <a:t>2015/6/11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87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7FB18C-E142-4916-AE91-1CDD10F34444}" type="datetime1">
              <a:rPr kumimoji="1" lang="ja-JP" altLang="en-US" smtClean="0"/>
              <a:t>2015/6/11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4460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5526E38-44F9-4894-B5CD-CF6E602DE711}" type="datetime1">
              <a:rPr kumimoji="1" lang="ja-JP" altLang="en-US" smtClean="0"/>
              <a:t>2015/6/11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3949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6B11806-9664-4D42-982E-6DF894543A3C}" type="datetime1">
              <a:rPr kumimoji="1" lang="ja-JP" altLang="en-US" smtClean="0"/>
              <a:t>2015/6/11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7822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53285D-F6E0-4872-A1C4-C43A08E5CE4B}" type="datetime1">
              <a:rPr kumimoji="1" lang="ja-JP" altLang="en-US" smtClean="0"/>
              <a:t>2015/6/11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098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F0C61-417F-4D74-8812-F6F62D230326}" type="datetime1">
              <a:rPr kumimoji="1" lang="ja-JP" altLang="en-US" smtClean="0"/>
              <a:t>2015/6/11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44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4EF7DC-D18C-40B8-9FD9-6FEF6C3A9C42}" type="datetime1">
              <a:rPr kumimoji="1" lang="ja-JP" altLang="en-US" smtClean="0"/>
              <a:t>2015/6/11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97176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6EA41-A581-4A35-B4A9-4544B0804832}" type="datetime1">
              <a:rPr kumimoji="1" lang="ja-JP" altLang="en-US" smtClean="0"/>
              <a:t>2015/6/11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endParaRPr lang="ja-JP" altLang="en-US" dirty="0" smtClean="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32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4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60766"/>
          </a:xfrm>
        </p:spPr>
        <p:txBody>
          <a:bodyPr>
            <a:normAutofit fontScale="90000"/>
          </a:bodyPr>
          <a:lstStyle/>
          <a:p>
            <a:pPr algn="ctr"/>
            <a:r>
              <a:rPr kumimoji="1" lang="en-US" altLang="ja-JP" sz="6000" dirty="0" smtClean="0"/>
              <a:t/>
            </a:r>
            <a:br>
              <a:rPr kumimoji="1" lang="en-US" altLang="ja-JP" sz="6000" dirty="0" smtClean="0"/>
            </a:br>
            <a:r>
              <a:rPr kumimoji="1" lang="ja-JP" altLang="en-US" sz="6000" dirty="0" smtClean="0"/>
              <a:t>レビューの質改善と生産性を</a:t>
            </a:r>
            <a:r>
              <a:rPr kumimoji="1" lang="en-US" altLang="ja-JP" sz="6000" dirty="0" smtClean="0"/>
              <a:t/>
            </a:r>
            <a:br>
              <a:rPr kumimoji="1" lang="en-US" altLang="ja-JP" sz="6000" dirty="0" smtClean="0"/>
            </a:br>
            <a:r>
              <a:rPr kumimoji="1" lang="ja-JP" altLang="en-US" sz="6000" dirty="0" smtClean="0"/>
              <a:t>向上させる</a:t>
            </a:r>
            <a:endParaRPr kumimoji="1" lang="ja-JP" altLang="en-US" sz="6000" dirty="0"/>
          </a:p>
        </p:txBody>
      </p:sp>
      <p:sp>
        <p:nvSpPr>
          <p:cNvPr id="3" name="サブタイトル 2"/>
          <p:cNvSpPr>
            <a:spLocks noGrp="1"/>
          </p:cNvSpPr>
          <p:nvPr>
            <p:ph type="subTitle" idx="1"/>
          </p:nvPr>
        </p:nvSpPr>
        <p:spPr/>
        <p:txBody>
          <a:bodyPr/>
          <a:lstStyle/>
          <a:p>
            <a:pPr algn="r"/>
            <a:r>
              <a:rPr kumimoji="1" lang="en-US" altLang="ja-JP" dirty="0" smtClean="0"/>
              <a:t>1342082</a:t>
            </a:r>
            <a:r>
              <a:rPr kumimoji="1" lang="ja-JP" altLang="en-US" dirty="0" smtClean="0"/>
              <a:t>　戸張琢斗</a:t>
            </a:r>
            <a:endParaRPr kumimoji="1" lang="ja-JP" altLang="en-US" dirty="0"/>
          </a:p>
        </p:txBody>
      </p:sp>
    </p:spTree>
    <p:extLst>
      <p:ext uri="{BB962C8B-B14F-4D97-AF65-F5344CB8AC3E}">
        <p14:creationId xmlns:p14="http://schemas.microsoft.com/office/powerpoint/2010/main" val="3194830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事例の狙い</a:t>
            </a:r>
            <a:endParaRPr lang="en-US" altLang="ja-JP" dirty="0" smtClean="0"/>
          </a:p>
          <a:p>
            <a:r>
              <a:rPr kumimoji="1" lang="ja-JP" altLang="en-US" dirty="0" smtClean="0"/>
              <a:t>プロジェクトの概要</a:t>
            </a:r>
            <a:endParaRPr kumimoji="1" lang="en-US" altLang="ja-JP" dirty="0" smtClean="0"/>
          </a:p>
          <a:p>
            <a:r>
              <a:rPr kumimoji="1" lang="ja-JP" altLang="en-US" dirty="0" smtClean="0"/>
              <a:t>プロローグ</a:t>
            </a:r>
            <a:endParaRPr kumimoji="1" lang="en-US" altLang="ja-JP" dirty="0" smtClean="0"/>
          </a:p>
          <a:p>
            <a:r>
              <a:rPr lang="ja-JP" altLang="en-US" dirty="0" smtClean="0"/>
              <a:t>レスキュー隊編成</a:t>
            </a:r>
            <a:endParaRPr lang="en-US" altLang="ja-JP" dirty="0" smtClean="0"/>
          </a:p>
          <a:p>
            <a:r>
              <a:rPr lang="ja-JP" altLang="en-US" dirty="0"/>
              <a:t>レビュー</a:t>
            </a:r>
            <a:r>
              <a:rPr lang="ja-JP" altLang="en-US" dirty="0" smtClean="0"/>
              <a:t>に</a:t>
            </a:r>
            <a:r>
              <a:rPr lang="ja-JP" altLang="en-US" dirty="0"/>
              <a:t>参加</a:t>
            </a:r>
            <a:r>
              <a:rPr lang="ja-JP" altLang="en-US" dirty="0" smtClean="0"/>
              <a:t>する者の役割と責任を明確化</a:t>
            </a:r>
            <a:endParaRPr lang="en-US" altLang="ja-JP" dirty="0" smtClean="0"/>
          </a:p>
          <a:p>
            <a:r>
              <a:rPr lang="ja-JP" altLang="en-US" dirty="0"/>
              <a:t>今回</a:t>
            </a:r>
            <a:r>
              <a:rPr lang="ja-JP" altLang="en-US" dirty="0" smtClean="0"/>
              <a:t>の事例で学んだこと</a:t>
            </a:r>
            <a:endParaRPr lang="en-US" altLang="ja-JP" dirty="0" smtClean="0"/>
          </a:p>
          <a:p>
            <a:pPr marL="0" indent="0">
              <a:buNone/>
            </a:pP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2</a:t>
            </a:fld>
            <a:endParaRPr kumimoji="1" lang="ja-JP" altLang="en-US"/>
          </a:p>
        </p:txBody>
      </p:sp>
    </p:spTree>
    <p:extLst>
      <p:ext uri="{BB962C8B-B14F-4D97-AF65-F5344CB8AC3E}">
        <p14:creationId xmlns:p14="http://schemas.microsoft.com/office/powerpoint/2010/main" val="2064125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事例の狙い</a:t>
            </a:r>
            <a:endParaRPr kumimoji="1" lang="ja-JP" altLang="en-US" dirty="0"/>
          </a:p>
        </p:txBody>
      </p:sp>
      <p:sp>
        <p:nvSpPr>
          <p:cNvPr id="3" name="コンテンツ プレースホルダー 2"/>
          <p:cNvSpPr>
            <a:spLocks noGrp="1"/>
          </p:cNvSpPr>
          <p:nvPr>
            <p:ph idx="1"/>
          </p:nvPr>
        </p:nvSpPr>
        <p:spPr>
          <a:xfrm>
            <a:off x="1097280" y="1845734"/>
            <a:ext cx="10058400" cy="3452407"/>
          </a:xfrm>
        </p:spPr>
        <p:txBody>
          <a:bodyPr>
            <a:normAutofit/>
          </a:bodyPr>
          <a:lstStyle/>
          <a:p>
            <a:pPr>
              <a:buFont typeface="Wingdings" panose="05000000000000000000" pitchFamily="2" charset="2"/>
              <a:buChar char="l"/>
            </a:pPr>
            <a:r>
              <a:rPr lang="ja-JP" altLang="en-US" dirty="0" smtClean="0"/>
              <a:t>レビューという基本動作の質を見直す</a:t>
            </a:r>
            <a:endParaRPr lang="en-US" altLang="ja-JP" dirty="0" smtClean="0"/>
          </a:p>
          <a:p>
            <a:pPr lvl="1"/>
            <a:r>
              <a:rPr lang="ja-JP" altLang="en-US" dirty="0" smtClean="0"/>
              <a:t>それにより，ソフトウェア</a:t>
            </a:r>
            <a:r>
              <a:rPr lang="ja-JP" altLang="en-US" dirty="0"/>
              <a:t>開発</a:t>
            </a:r>
            <a:r>
              <a:rPr lang="ja-JP" altLang="en-US" dirty="0" smtClean="0"/>
              <a:t>保守の品質と生産性を向上させることに</a:t>
            </a:r>
            <a:r>
              <a:rPr lang="ja-JP" altLang="en-US" dirty="0" smtClean="0"/>
              <a:t>成功</a:t>
            </a:r>
            <a:endParaRPr lang="en-US" altLang="ja-JP" dirty="0"/>
          </a:p>
          <a:p>
            <a:pPr>
              <a:buFont typeface="Wingdings" panose="05000000000000000000" pitchFamily="2" charset="2"/>
              <a:buChar char="l"/>
            </a:pPr>
            <a:r>
              <a:rPr kumimoji="1" lang="ja-JP" altLang="en-US" dirty="0" smtClean="0"/>
              <a:t>レビューは面倒</a:t>
            </a:r>
            <a:endParaRPr kumimoji="1" lang="en-US" altLang="ja-JP" dirty="0" smtClean="0"/>
          </a:p>
          <a:p>
            <a:pPr lvl="1"/>
            <a:r>
              <a:rPr lang="ja-JP" altLang="en-US" dirty="0" smtClean="0"/>
              <a:t>レビューの手間を惜しむことで，後に不具合が発生されて対応する方が余計面倒</a:t>
            </a:r>
            <a:r>
              <a:rPr lang="ja-JP" altLang="en-US" dirty="0" smtClean="0"/>
              <a:t>で</a:t>
            </a:r>
            <a:r>
              <a:rPr lang="ja-JP" altLang="en-US" dirty="0" smtClean="0"/>
              <a:t>，</a:t>
            </a:r>
            <a:endParaRPr lang="en-US" altLang="ja-JP" dirty="0" smtClean="0"/>
          </a:p>
          <a:p>
            <a:pPr marL="201168" lvl="1" indent="0">
              <a:buNone/>
            </a:pPr>
            <a:r>
              <a:rPr kumimoji="1" lang="ja-JP" altLang="en-US" dirty="0"/>
              <a:t>　</a:t>
            </a:r>
            <a:r>
              <a:rPr kumimoji="1" lang="ja-JP" altLang="en-US" dirty="0" smtClean="0"/>
              <a:t>　更にコスト</a:t>
            </a:r>
            <a:r>
              <a:rPr kumimoji="1" lang="ja-JP" altLang="en-US" dirty="0" smtClean="0"/>
              <a:t>が増大</a:t>
            </a:r>
            <a:r>
              <a:rPr kumimoji="1" lang="ja-JP" altLang="en-US" dirty="0" smtClean="0"/>
              <a:t>する</a:t>
            </a:r>
            <a:endParaRPr lang="en-US" altLang="ja-JP" dirty="0"/>
          </a:p>
          <a:p>
            <a:pPr lvl="1"/>
            <a:r>
              <a:rPr kumimoji="1" lang="ja-JP" altLang="en-US" dirty="0" smtClean="0"/>
              <a:t>また，レビューがずさんであると，提供する商品やサービスの質も低下する事が多い</a:t>
            </a:r>
            <a:endParaRPr kumimoji="1" lang="en-US" altLang="ja-JP" dirty="0" smtClean="0"/>
          </a:p>
          <a:p>
            <a:pPr marL="201168" lvl="1" indent="0">
              <a:buNone/>
            </a:pPr>
            <a:r>
              <a:rPr lang="ja-JP" altLang="en-US" dirty="0"/>
              <a:t>　</a:t>
            </a:r>
            <a:r>
              <a:rPr lang="ja-JP" altLang="en-US" dirty="0" smtClean="0"/>
              <a:t>　結果として，顧客の信頼を失うこともある</a:t>
            </a:r>
            <a:endParaRPr lang="en-US" altLang="ja-JP" dirty="0" smtClean="0"/>
          </a:p>
          <a:p>
            <a:pPr marL="201168" lvl="1" indent="0">
              <a:buNone/>
            </a:pPr>
            <a:endParaRPr kumimoji="1"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3</a:t>
            </a:fld>
            <a:endParaRPr kumimoji="1" lang="ja-JP" altLang="en-US"/>
          </a:p>
        </p:txBody>
      </p:sp>
      <p:sp>
        <p:nvSpPr>
          <p:cNvPr id="5" name="円/楕円 4"/>
          <p:cNvSpPr/>
          <p:nvPr/>
        </p:nvSpPr>
        <p:spPr>
          <a:xfrm>
            <a:off x="1398495" y="4915697"/>
            <a:ext cx="9049870" cy="137752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つまり</a:t>
            </a:r>
            <a:endParaRPr kumimoji="1" lang="en-US" altLang="ja-JP" sz="2400" dirty="0" smtClean="0"/>
          </a:p>
          <a:p>
            <a:pPr algn="ctr"/>
            <a:r>
              <a:rPr kumimoji="1" lang="ja-JP" altLang="en-US" sz="2400" dirty="0" smtClean="0"/>
              <a:t>成果レビューのような現場の基本動作が</a:t>
            </a:r>
            <a:endParaRPr kumimoji="1" lang="en-US" altLang="ja-JP" sz="2400" dirty="0" smtClean="0"/>
          </a:p>
          <a:p>
            <a:pPr algn="ctr"/>
            <a:r>
              <a:rPr kumimoji="1" lang="ja-JP" altLang="en-US" sz="2400" dirty="0" smtClean="0"/>
              <a:t>プロジェクト成果物の品質と生産性を左右する</a:t>
            </a:r>
            <a:endParaRPr kumimoji="1" lang="ja-JP" altLang="en-US" sz="2400" dirty="0"/>
          </a:p>
        </p:txBody>
      </p:sp>
    </p:spTree>
    <p:extLst>
      <p:ext uri="{BB962C8B-B14F-4D97-AF65-F5344CB8AC3E}">
        <p14:creationId xmlns:p14="http://schemas.microsoft.com/office/powerpoint/2010/main" val="30249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プロジェクトの概要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金融機関におけるバンキングシステム，</a:t>
            </a:r>
            <a:r>
              <a:rPr kumimoji="1" lang="en-US" altLang="ja-JP" dirty="0" smtClean="0"/>
              <a:t>e</a:t>
            </a:r>
            <a:r>
              <a:rPr kumimoji="1" lang="ja-JP" altLang="en-US" dirty="0" smtClean="0"/>
              <a:t>コマース企業における</a:t>
            </a:r>
            <a:r>
              <a:rPr kumimoji="1" lang="en-US" altLang="ja-JP" dirty="0" smtClean="0"/>
              <a:t>WEB</a:t>
            </a:r>
            <a:r>
              <a:rPr kumimoji="1" lang="ja-JP" altLang="en-US" dirty="0" smtClean="0"/>
              <a:t>販売・</a:t>
            </a:r>
            <a:endParaRPr kumimoji="1" lang="en-US" altLang="ja-JP" dirty="0" smtClean="0"/>
          </a:p>
          <a:p>
            <a:pPr marL="0" indent="0">
              <a:buNone/>
            </a:pPr>
            <a:r>
              <a:rPr lang="ja-JP" altLang="en-US" dirty="0" smtClean="0"/>
              <a:t>　決済・物流システムなどを提供する</a:t>
            </a:r>
            <a:r>
              <a:rPr lang="en-US" altLang="ja-JP" dirty="0" smtClean="0"/>
              <a:t>IT</a:t>
            </a:r>
            <a:r>
              <a:rPr lang="ja-JP" altLang="en-US" dirty="0" smtClean="0"/>
              <a:t>システムが低品質であると</a:t>
            </a:r>
            <a:endParaRPr lang="en-US" altLang="ja-JP" dirty="0" smtClean="0"/>
          </a:p>
          <a:p>
            <a:pPr lvl="1"/>
            <a:r>
              <a:rPr lang="ja-JP" altLang="en-US" dirty="0"/>
              <a:t>当該企業</a:t>
            </a:r>
            <a:r>
              <a:rPr lang="ja-JP" altLang="en-US" dirty="0" smtClean="0"/>
              <a:t>等の弱点となってしまう</a:t>
            </a:r>
            <a:endParaRPr lang="en-US" altLang="ja-JP" dirty="0" smtClean="0"/>
          </a:p>
          <a:p>
            <a:pPr lvl="1"/>
            <a:endParaRPr lang="en-US" altLang="ja-JP" dirty="0" smtClean="0"/>
          </a:p>
          <a:p>
            <a:r>
              <a:rPr kumimoji="1" lang="ja-JP" altLang="en-US" dirty="0" smtClean="0"/>
              <a:t>経営資源も無尽蔵ではなく，競合他社との競争上，時間にも制限がある．こうした顧客向け企業の経営目標達成に</a:t>
            </a:r>
            <a:r>
              <a:rPr kumimoji="1" lang="en-US" altLang="ja-JP" dirty="0" smtClean="0"/>
              <a:t>IT</a:t>
            </a:r>
            <a:r>
              <a:rPr kumimoji="1" lang="ja-JP" altLang="en-US" dirty="0" smtClean="0"/>
              <a:t>ベンダーが貢献するためには</a:t>
            </a:r>
            <a:endParaRPr kumimoji="1" lang="en-US" altLang="ja-JP" dirty="0" smtClean="0"/>
          </a:p>
          <a:p>
            <a:pPr lvl="1"/>
            <a:r>
              <a:rPr kumimoji="1" lang="ja-JP" altLang="en-US" dirty="0" smtClean="0"/>
              <a:t>顧客の対象事業の重要度に応じて適切な品質を，効率的に提供することが求められる</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4</a:t>
            </a:fld>
            <a:endParaRPr kumimoji="1" lang="ja-JP" altLang="en-US"/>
          </a:p>
        </p:txBody>
      </p:sp>
    </p:spTree>
    <p:extLst>
      <p:ext uri="{BB962C8B-B14F-4D97-AF65-F5344CB8AC3E}">
        <p14:creationId xmlns:p14="http://schemas.microsoft.com/office/powerpoint/2010/main" val="61326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プロローグ</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基幹</a:t>
            </a:r>
            <a:r>
              <a:rPr lang="ja-JP" altLang="en-US" dirty="0" smtClean="0"/>
              <a:t>業務</a:t>
            </a:r>
            <a:r>
              <a:rPr lang="en-US" altLang="ja-JP" dirty="0" smtClean="0"/>
              <a:t>IT</a:t>
            </a:r>
            <a:r>
              <a:rPr lang="ja-JP" altLang="en-US" dirty="0" smtClean="0"/>
              <a:t>システム</a:t>
            </a:r>
            <a:r>
              <a:rPr lang="ja-JP" altLang="en-US" dirty="0"/>
              <a:t>は</a:t>
            </a:r>
            <a:r>
              <a:rPr lang="ja-JP" altLang="en-US" dirty="0" smtClean="0"/>
              <a:t>，厳しい競争を勝ち抜くため，新商品や新サービス</a:t>
            </a:r>
            <a:endParaRPr lang="en-US" altLang="ja-JP" dirty="0" smtClean="0"/>
          </a:p>
          <a:p>
            <a:pPr marL="0" indent="0">
              <a:buNone/>
            </a:pPr>
            <a:r>
              <a:rPr lang="ja-JP" altLang="en-US" dirty="0" smtClean="0"/>
              <a:t>　への対応，既存サービスの変更等，機能追加対応を断続的に行っている</a:t>
            </a:r>
            <a:endParaRPr lang="en-US" altLang="ja-JP" dirty="0" smtClean="0"/>
          </a:p>
          <a:p>
            <a:pPr lvl="1"/>
            <a:r>
              <a:rPr lang="ja-JP" altLang="en-US" dirty="0" smtClean="0"/>
              <a:t>しかし，新機能の提供に伴って新規機能や既存機能に不具合が発生することも多く，このシステムの継続的機能追加にかかる品質向上が経営上の重要課題になっていた</a:t>
            </a:r>
            <a:endParaRPr lang="en-US" altLang="ja-JP" dirty="0" smtClean="0"/>
          </a:p>
          <a:p>
            <a:pPr lvl="1"/>
            <a:r>
              <a:rPr lang="ja-JP" altLang="en-US" dirty="0" smtClean="0"/>
              <a:t>そのため，品質や進捗の管理強化やテスト強化することによりリリース後のトラブル発生率は減少</a:t>
            </a:r>
            <a:endParaRPr lang="en-US" altLang="ja-JP" dirty="0" smtClean="0"/>
          </a:p>
          <a:p>
            <a:pPr lvl="1"/>
            <a:r>
              <a:rPr lang="ja-JP" altLang="en-US" dirty="0"/>
              <a:t>だが</a:t>
            </a:r>
            <a:r>
              <a:rPr lang="ja-JP" altLang="en-US" dirty="0" smtClean="0"/>
              <a:t>，外部に影響が及ぶ重要トラブルがなかなか減少しなかった</a:t>
            </a:r>
            <a:endParaRPr lang="en-US" altLang="ja-JP" dirty="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5</a:t>
            </a:fld>
            <a:endParaRPr kumimoji="1" lang="ja-JP" altLang="en-US"/>
          </a:p>
        </p:txBody>
      </p:sp>
    </p:spTree>
    <p:extLst>
      <p:ext uri="{BB962C8B-B14F-4D97-AF65-F5344CB8AC3E}">
        <p14:creationId xmlns:p14="http://schemas.microsoft.com/office/powerpoint/2010/main" val="271049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レスキュー隊編成</a:t>
            </a:r>
            <a:endParaRPr kumimoji="1" lang="ja-JP" altLang="en-US" dirty="0"/>
          </a:p>
        </p:txBody>
      </p:sp>
      <p:sp>
        <p:nvSpPr>
          <p:cNvPr id="3" name="コンテンツ プレースホルダー 2"/>
          <p:cNvSpPr>
            <a:spLocks noGrp="1"/>
          </p:cNvSpPr>
          <p:nvPr>
            <p:ph idx="1"/>
          </p:nvPr>
        </p:nvSpPr>
        <p:spPr>
          <a:xfrm>
            <a:off x="1097280" y="1845734"/>
            <a:ext cx="10058400" cy="4272678"/>
          </a:xfrm>
        </p:spPr>
        <p:txBody>
          <a:bodyPr>
            <a:normAutofit/>
          </a:bodyPr>
          <a:lstStyle/>
          <a:p>
            <a:pPr>
              <a:buFont typeface="Wingdings" panose="05000000000000000000" pitchFamily="2" charset="2"/>
              <a:buChar char="l"/>
            </a:pPr>
            <a:r>
              <a:rPr kumimoji="1" lang="ja-JP" altLang="en-US" dirty="0" smtClean="0"/>
              <a:t>問題解決のため，システムの開発保守を担当する</a:t>
            </a:r>
            <a:r>
              <a:rPr kumimoji="1" lang="en-US" altLang="ja-JP" dirty="0" smtClean="0"/>
              <a:t>IT</a:t>
            </a:r>
            <a:r>
              <a:rPr kumimoji="1" lang="ja-JP" altLang="en-US" dirty="0" smtClean="0"/>
              <a:t>ベンダーのプロジェクトリーダーは「レスキュー隊」を編成</a:t>
            </a:r>
            <a:endParaRPr kumimoji="1" lang="en-US" altLang="ja-JP" dirty="0" smtClean="0"/>
          </a:p>
          <a:p>
            <a:pPr lvl="1"/>
            <a:r>
              <a:rPr lang="ja-JP" altLang="en-US" dirty="0" smtClean="0"/>
              <a:t>本件開発保守経験の長い者や，他システム開発保守経験が豊富で品質管理に対する理解も深い者で編成</a:t>
            </a:r>
            <a:endParaRPr lang="en-US" altLang="ja-JP" dirty="0" smtClean="0"/>
          </a:p>
          <a:p>
            <a:r>
              <a:rPr lang="ja-JP" altLang="en-US" dirty="0" smtClean="0"/>
              <a:t>問題を明確にするため，品質問題の深刻なチームの作業を観察</a:t>
            </a:r>
            <a:endParaRPr lang="en-US" altLang="ja-JP" dirty="0" smtClean="0"/>
          </a:p>
          <a:p>
            <a:pPr lvl="1"/>
            <a:r>
              <a:rPr lang="ja-JP" altLang="en-US" dirty="0"/>
              <a:t>レビュー</a:t>
            </a:r>
            <a:r>
              <a:rPr lang="ja-JP" altLang="en-US" dirty="0" smtClean="0"/>
              <a:t>記録が整備されていたため，レビュー自体は実施されていると思っていたが，実態は欠席者が多い，寝ている人がいる，遠くて声が聞こえない，資料が足りない，など様々な問題があり，記録上はレビューは実施されていたが，適切に機能してるとは言えなか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6</a:t>
            </a:fld>
            <a:endParaRPr kumimoji="1" lang="ja-JP" altLang="en-US"/>
          </a:p>
        </p:txBody>
      </p:sp>
    </p:spTree>
    <p:extLst>
      <p:ext uri="{BB962C8B-B14F-4D97-AF65-F5344CB8AC3E}">
        <p14:creationId xmlns:p14="http://schemas.microsoft.com/office/powerpoint/2010/main" val="70844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レビューに参加する者の役割と責任を明確化</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レスキュー隊は，チームのレビューのやり方を文書化</a:t>
            </a:r>
            <a:r>
              <a:rPr lang="ja-JP" altLang="en-US" dirty="0" smtClean="0"/>
              <a:t>し，更にそのレビューの酷さを直感的に伝えられるよう，その様子を漫画化してプロジェクトリーダーに報告を行った</a:t>
            </a:r>
            <a:endParaRPr lang="en-US" altLang="ja-JP" dirty="0" smtClean="0"/>
          </a:p>
          <a:p>
            <a:pPr lvl="1"/>
            <a:r>
              <a:rPr lang="ja-JP" altLang="en-US" dirty="0" smtClean="0"/>
              <a:t>プロジェクトリーダーは，レビューの問題は，このチームだけの問題だけではなく全体の</a:t>
            </a:r>
            <a:endParaRPr lang="en-US" altLang="ja-JP" dirty="0" smtClean="0"/>
          </a:p>
          <a:p>
            <a:pPr marL="201168" lvl="1" indent="0">
              <a:buNone/>
            </a:pPr>
            <a:r>
              <a:rPr lang="ja-JP" altLang="en-US" dirty="0" smtClean="0"/>
              <a:t>　　問題であると指摘し，レスキュー隊が作成した改善策を速やかに全体に浸透させるよう</a:t>
            </a:r>
            <a:endParaRPr lang="en-US" altLang="ja-JP" dirty="0" smtClean="0"/>
          </a:p>
          <a:p>
            <a:pPr marL="201168" lvl="1" indent="0">
              <a:buNone/>
            </a:pPr>
            <a:r>
              <a:rPr lang="ja-JP" altLang="en-US" dirty="0"/>
              <a:t>　</a:t>
            </a:r>
            <a:r>
              <a:rPr lang="ja-JP" altLang="en-US" dirty="0" smtClean="0"/>
              <a:t>　指示を出した</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7</a:t>
            </a:fld>
            <a:endParaRPr kumimoji="1" lang="ja-JP" altLang="en-US"/>
          </a:p>
        </p:txBody>
      </p:sp>
    </p:spTree>
    <p:extLst>
      <p:ext uri="{BB962C8B-B14F-4D97-AF65-F5344CB8AC3E}">
        <p14:creationId xmlns:p14="http://schemas.microsoft.com/office/powerpoint/2010/main" val="1275999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今回の事例で学んだこと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レビューの大切さについて学んだ</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8</a:t>
            </a:fld>
            <a:endParaRPr kumimoji="1" lang="ja-JP" altLang="en-US"/>
          </a:p>
        </p:txBody>
      </p:sp>
    </p:spTree>
    <p:extLst>
      <p:ext uri="{BB962C8B-B14F-4D97-AF65-F5344CB8AC3E}">
        <p14:creationId xmlns:p14="http://schemas.microsoft.com/office/powerpoint/2010/main" val="1656809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551</TotalTime>
  <Words>514</Words>
  <Application>Microsoft Office PowerPoint</Application>
  <PresentationFormat>ワイド画面</PresentationFormat>
  <Paragraphs>64</Paragraphs>
  <Slides>8</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Arial</vt:lpstr>
      <vt:lpstr>Calibri</vt:lpstr>
      <vt:lpstr>Calibri Light</vt:lpstr>
      <vt:lpstr>Wingdings</vt:lpstr>
      <vt:lpstr>レトロスペクト</vt:lpstr>
      <vt:lpstr> レビューの質改善と生産性を 向上させる</vt:lpstr>
      <vt:lpstr>目次</vt:lpstr>
      <vt:lpstr>事例の狙い</vt:lpstr>
      <vt:lpstr>プロジェクトの概要</vt:lpstr>
      <vt:lpstr>プロローグ</vt:lpstr>
      <vt:lpstr>レスキュー隊編成</vt:lpstr>
      <vt:lpstr>レビューに参加する者の役割と責任を明確化</vt:lpstr>
      <vt:lpstr>今回の事例で学んだこと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プロジェクトと定常業務の違い</dc:title>
  <dc:creator>戸張　琢斗</dc:creator>
  <cp:lastModifiedBy>戸張　琢斗</cp:lastModifiedBy>
  <cp:revision>49</cp:revision>
  <cp:lastPrinted>2015-05-21T02:59:43Z</cp:lastPrinted>
  <dcterms:created xsi:type="dcterms:W3CDTF">2015-05-06T12:31:20Z</dcterms:created>
  <dcterms:modified xsi:type="dcterms:W3CDTF">2015-06-10T16:58:22Z</dcterms:modified>
</cp:coreProperties>
</file>