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3012-E70E-1804-DE84-A63228A5E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5A0BE-C61B-8719-5F25-324C58FCA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33845-89BF-A6E7-22F0-B58CD02A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83F-3F18-4F48-9573-032EA026F9A7}" type="datetimeFigureOut">
              <a:rPr lang="en-CA" smtClean="0"/>
              <a:t>2022-07-17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91FB-AF2E-8268-C847-DFB6D5A0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542E8-A4E0-C723-18BC-BC7A88EA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CD-0C29-4985-9E41-61C2620D5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99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BC1B-786D-BAFB-FF8D-53CE0893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F0D6A-A7E3-A93D-26A7-E83BB59E7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2DD6B-53A3-89F1-FC3E-D83F41D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83F-3F18-4F48-9573-032EA026F9A7}" type="datetimeFigureOut">
              <a:rPr lang="en-CA" smtClean="0"/>
              <a:t>2022-07-17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5AC0-39ED-2165-A299-B5E99BB0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1DE1-CB73-C0E8-39C1-23F2CC86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CD-0C29-4985-9E41-61C2620D5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1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DF3BF-5BF7-1A01-1F48-7FB420916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62A1D-EB2B-107E-1B7D-76250EAD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AA59-AC83-E59C-3A2F-5DDD131F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83F-3F18-4F48-9573-032EA026F9A7}" type="datetimeFigureOut">
              <a:rPr lang="en-CA" smtClean="0"/>
              <a:t>2022-07-17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875D-3EA9-082B-D945-749BE8FD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DB35-2AD0-2D3B-7D0A-7EA88A00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CD-0C29-4985-9E41-61C2620D5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75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007C-04F1-7825-6464-5FD0FC96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277A-A67E-CE5F-CC38-F3513252A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480A0-E777-05B8-9394-98313B06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83F-3F18-4F48-9573-032EA026F9A7}" type="datetimeFigureOut">
              <a:rPr lang="en-CA" smtClean="0"/>
              <a:t>2022-07-17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6B76F-93DB-AB6B-B3ED-4B87619F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DD77-E2A8-1A5F-2FAD-3BB1607B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CD-0C29-4985-9E41-61C2620D5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8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B756-945A-7AF7-F782-58C9BB26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9DF2B-E889-4259-4873-AA39A9F8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B0759-7456-2654-C828-955BE569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83F-3F18-4F48-9573-032EA026F9A7}" type="datetimeFigureOut">
              <a:rPr lang="en-CA" smtClean="0"/>
              <a:t>2022-07-17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DF1C-EDDB-B7BF-79B1-FF07E25C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E484-7FD4-9BF4-B4CD-5ED978DE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CD-0C29-4985-9E41-61C2620D5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29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BD1E-9A89-CC9B-6045-2FD3D1A1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11F0-1DEA-2C6A-661B-1942BB6B6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12B06-C4FA-961E-7485-DB459C60F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ABDFA-FA02-5EF5-D5DF-B173E437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83F-3F18-4F48-9573-032EA026F9A7}" type="datetimeFigureOut">
              <a:rPr lang="en-CA" smtClean="0"/>
              <a:t>2022-07-17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51C7F-6F0E-8824-9AEC-D20323DA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1110-4C35-2669-5A58-5D4556A1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CD-0C29-4985-9E41-61C2620D5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78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84CC-3299-18EC-D602-1BCB8F2A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5C0FC-F3CA-C61B-BD65-C892BBAB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0D905-E2CF-8760-AE95-D6ED6DD7F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3D23-0093-D348-1CEB-07C3EDA9D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B78F4-4599-41E9-5AC5-CC956CAEF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F76FD-F4D7-8EA6-255B-8CEB8EED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83F-3F18-4F48-9573-032EA026F9A7}" type="datetimeFigureOut">
              <a:rPr lang="en-CA" smtClean="0"/>
              <a:t>2022-07-17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16B8D-0A69-7120-37C5-52CF2DE6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48E36-F33F-BB95-3FB4-D0650F7F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CD-0C29-4985-9E41-61C2620D5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92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2681-6906-AB67-1348-08CE3BF0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9DA08-2364-18D7-0C58-EA3F50F4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83F-3F18-4F48-9573-032EA026F9A7}" type="datetimeFigureOut">
              <a:rPr lang="en-CA" smtClean="0"/>
              <a:t>2022-07-17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02862-2DF8-6973-D260-4BE4B68E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FB81B-68FE-1558-7FD9-B16709A4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CD-0C29-4985-9E41-61C2620D5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62216-8EFD-DDA0-6B93-0047A870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83F-3F18-4F48-9573-032EA026F9A7}" type="datetimeFigureOut">
              <a:rPr lang="en-CA" smtClean="0"/>
              <a:t>2022-07-17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7D3CA-ED2E-F9F0-C4ED-0FBFE74D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E7899-92A6-DFC2-3E25-E92729F3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CD-0C29-4985-9E41-61C2620D5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4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31BF-B913-3C2C-8FBB-89F0C774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1A94-7A46-B290-5F16-D8D247CA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62018-DB5A-B565-21AA-2A16DB2D6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8B248-1D1F-4BB3-27EF-F21B7A4F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83F-3F18-4F48-9573-032EA026F9A7}" type="datetimeFigureOut">
              <a:rPr lang="en-CA" smtClean="0"/>
              <a:t>2022-07-17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DC789-BC6F-0D10-0384-FCF6AFE8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96DE1-AC09-8662-5C66-3BDF5ABA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CD-0C29-4985-9E41-61C2620D5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81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E279-073B-C606-F354-0516707C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3D8BA-415D-5F9C-2488-31F3E4F77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B1C04-0EBD-8150-10DB-F8A0540BA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30DC0-B09A-19A8-1D02-1ED41586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283F-3F18-4F48-9573-032EA026F9A7}" type="datetimeFigureOut">
              <a:rPr lang="en-CA" smtClean="0"/>
              <a:t>2022-07-17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90C97-826B-3830-9343-ADE07F59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F438-2BE1-CBB2-97AA-372AB4C3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82CD-0C29-4985-9E41-61C2620D5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19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246BB-5DEF-84BA-6668-79EC9688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A853-480F-40CB-728A-A91AD6E4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5F216-10B8-4BDA-53B7-05329F756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E283F-3F18-4F48-9573-032EA026F9A7}" type="datetimeFigureOut">
              <a:rPr lang="en-CA" smtClean="0"/>
              <a:t>2022-07-17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EB79-3D0E-74D6-03E7-D3C6D7441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B935-E785-B750-78F8-C1FC87CFD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F82CD-0C29-4985-9E41-61C2620D5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4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5B60B-4484-A0E5-2D63-C118C8EB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CA" sz="4800">
                <a:solidFill>
                  <a:srgbClr val="FFFFFF"/>
                </a:solidFill>
              </a:rPr>
              <a:t>Transcriptomics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E24F6-5DD9-D512-6FA5-1C5148B9C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CA">
                <a:solidFill>
                  <a:srgbClr val="FFFFFF"/>
                </a:solidFill>
              </a:rPr>
              <a:t>Colorectal Cancer Case </a:t>
            </a:r>
          </a:p>
        </p:txBody>
      </p:sp>
    </p:spTree>
    <p:extLst>
      <p:ext uri="{BB962C8B-B14F-4D97-AF65-F5344CB8AC3E}">
        <p14:creationId xmlns:p14="http://schemas.microsoft.com/office/powerpoint/2010/main" val="354873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464D1-D91B-F022-0907-69F52B9A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CA" sz="3200">
                <a:solidFill>
                  <a:srgbClr val="FFFFFF"/>
                </a:solidFill>
              </a:rPr>
              <a:t>Gene Differential Expression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FE09-3759-FBA5-5886-F87D7D1F7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/>
              <a:t>Part One:</a:t>
            </a:r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r>
              <a:rPr lang="en-CA" sz="2000"/>
              <a:t>How to work with omics data </a:t>
            </a:r>
          </a:p>
          <a:p>
            <a:pPr marL="0" indent="0">
              <a:buNone/>
            </a:pPr>
            <a:r>
              <a:rPr lang="en-CA" sz="2000"/>
              <a:t>How to “normalize” the biases </a:t>
            </a:r>
          </a:p>
          <a:p>
            <a:pPr marL="0" indent="0">
              <a:buNone/>
            </a:pPr>
            <a:r>
              <a:rPr lang="en-CA" sz="2000"/>
              <a:t>R programming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64D1D-7B3F-8EC8-7940-B409E7392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/>
              <a:t>Part Two:</a:t>
            </a:r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r>
              <a:rPr lang="en-CA" sz="2000"/>
              <a:t>Differential Expression of Colorectal cancer and normal tissue </a:t>
            </a:r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r>
              <a:rPr lang="en-CA" sz="2000"/>
              <a:t>R &amp; Bioconductor </a:t>
            </a:r>
          </a:p>
        </p:txBody>
      </p:sp>
    </p:spTree>
    <p:extLst>
      <p:ext uri="{BB962C8B-B14F-4D97-AF65-F5344CB8AC3E}">
        <p14:creationId xmlns:p14="http://schemas.microsoft.com/office/powerpoint/2010/main" val="3243732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6874F-687C-9E69-C8CC-2A2E9A46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Colorectal Cancer through Transcriptomics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2DED1C-DB65-B9E1-DF48-95D902EDE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/>
              <a:t>Study Design:</a:t>
            </a:r>
          </a:p>
          <a:p>
            <a:pPr marL="0" indent="0">
              <a:buNone/>
            </a:pPr>
            <a:endParaRPr lang="en-CA" sz="2000"/>
          </a:p>
          <a:p>
            <a:pPr>
              <a:buFont typeface="Wingdings" panose="05000000000000000000" pitchFamily="2" charset="2"/>
              <a:buChar char="ü"/>
            </a:pPr>
            <a:r>
              <a:rPr lang="en-CA" sz="2000"/>
              <a:t>RNA-seq data from 54 samples ( normal colon , primary CRC , liver metastasis) from 18 patients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/>
              <a:t>RNA isolation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/>
              <a:t>mRNA was isolated and purified from total RNA using poly-T oligo- attached magnetic beads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/>
              <a:t>mRNA fragmented , converted into cDNA and ligated with adapters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2000"/>
              <a:t>PCR amplified and then Sequencing by Illumina </a:t>
            </a:r>
          </a:p>
          <a:p>
            <a:pPr>
              <a:buFont typeface="Wingdings" panose="05000000000000000000" pitchFamily="2" charset="2"/>
              <a:buChar char="ü"/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99598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90C7A-AFD0-6957-EC78-8EE5DBB3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CA" sz="3200" dirty="0">
                <a:solidFill>
                  <a:srgbClr val="FFFFFF"/>
                </a:solidFill>
              </a:rPr>
              <a:t>Bias in transcriptomics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3BA3-C29F-ABB1-FF0A-2E249151D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r>
              <a:rPr lang="en-CA" sz="2000" dirty="0"/>
              <a:t>Transcriptomes in different conditions </a:t>
            </a:r>
          </a:p>
          <a:p>
            <a:pPr marL="0" indent="0">
              <a:buNone/>
            </a:pPr>
            <a:r>
              <a:rPr lang="en-CA" sz="2000" dirty="0"/>
              <a:t>    e.g. Control and cancer </a:t>
            </a:r>
          </a:p>
          <a:p>
            <a:endParaRPr lang="en-CA" sz="2000" dirty="0"/>
          </a:p>
          <a:p>
            <a:r>
              <a:rPr lang="en-CA" sz="2000" dirty="0"/>
              <a:t>Transcriptome over-time </a:t>
            </a:r>
          </a:p>
          <a:p>
            <a:pPr marL="0" indent="0">
              <a:buNone/>
            </a:pPr>
            <a:r>
              <a:rPr lang="en-CA" sz="2000" dirty="0"/>
              <a:t>   e.g. cancer in different              		developmental stages 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05113-C0D2-85AA-EEE8-63F8E3285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r>
              <a:rPr lang="en-CA" sz="2000" dirty="0"/>
              <a:t>Bias as :</a:t>
            </a:r>
          </a:p>
          <a:p>
            <a:endParaRPr lang="en-CA" sz="2000" dirty="0"/>
          </a:p>
          <a:p>
            <a:r>
              <a:rPr lang="en-CA" sz="2000" dirty="0"/>
              <a:t>Sequence depth from different samples are not equal </a:t>
            </a:r>
          </a:p>
          <a:p>
            <a:r>
              <a:rPr lang="en-CA" sz="2000" dirty="0"/>
              <a:t>Transcriptome size varies between samples </a:t>
            </a:r>
          </a:p>
          <a:p>
            <a:r>
              <a:rPr lang="en-CA" sz="2000" dirty="0"/>
              <a:t>GC content bias</a:t>
            </a:r>
          </a:p>
          <a:p>
            <a:r>
              <a:rPr lang="en-CA" sz="2000" dirty="0"/>
              <a:t>Read coverage of transcriptome 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30238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012C3-DCCE-74F8-71E8-611468ED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CA" sz="4000"/>
              <a:t>Normalization Methods to eliminate bias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7F021-B7D6-8682-AF69-E31F1513B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8929" y="962167"/>
                <a:ext cx="6858113" cy="4743174"/>
              </a:xfrm>
            </p:spPr>
            <p:txBody>
              <a:bodyPr anchor="t"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CA" sz="2000"/>
                  <a:t>Reads Per Million Mapped Reads (RPM) </a:t>
                </a:r>
              </a:p>
              <a:p>
                <a:pPr marL="0" indent="0">
                  <a:buNone/>
                </a:pPr>
                <a:endParaRPr lang="en-CA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>
                          <a:latin typeface="Cambria Math" panose="02040503050406030204" pitchFamily="18" charset="0"/>
                        </a:rPr>
                        <m:t>𝑃𝑅𝑀</m:t>
                      </m:r>
                      <m:r>
                        <a:rPr lang="en-CA" sz="20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𝑟𝑒𝑎𝑑𝑠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𝑚𝑎𝑝𝑝𝑒𝑑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𝑔𝑒𝑛𝑒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 ×</m:t>
                          </m:r>
                          <m:sSup>
                            <m:sSupPr>
                              <m:ctrlPr>
                                <a:rPr lang="en-CA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CA" sz="2000" b="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𝑚𝑎𝑝𝑝𝑒𝑑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𝑟𝑒𝑎𝑑𝑠</m:t>
                          </m:r>
                          <m:r>
                            <a:rPr lang="en-CA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CA" sz="2000"/>
                  <a:t>Reads Per Kilo base per million mapped reads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000" b="0" i="1">
                        <a:latin typeface="Cambria Math" panose="02040503050406030204" pitchFamily="18" charset="0"/>
                      </a:rPr>
                      <m:t>𝑅𝑃𝐾𝑀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𝑟𝑒𝑎𝑑𝑠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𝑚𝑎𝑝𝑝𝑒𝑑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𝑔𝑒𝑛𝑒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×</m:t>
                        </m:r>
                        <m:sSup>
                          <m:sSupPr>
                            <m:ctrlPr>
                              <a:rPr lang="en-CA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CA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CA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CA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CA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𝑟𝑒𝑎𝑑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𝑔𝑒𝑛𝑒𝑠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𝑔𝑖𝑣𝑒𝑛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𝑙𝑖𝑏𝑟𝑎𝑟𝑦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𝑔𝑒𝑛𝑒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r>
                  <a:rPr lang="en-CA" sz="2000"/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CA" sz="2000"/>
                  <a:t> Transcript Per Million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000" b="0" i="1">
                        <a:latin typeface="Cambria Math" panose="02040503050406030204" pitchFamily="18" charset="0"/>
                      </a:rPr>
                      <m:t>𝑇𝑃𝑀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CA" sz="2000" b="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CA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CA" sz="20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nary>
                      </m:den>
                    </m:f>
                  </m:oMath>
                </a14:m>
                <a:r>
                  <a:rPr lang="en-CA" sz="2000"/>
                  <a:t>  where </a:t>
                </a:r>
                <a14:m>
                  <m:oMath xmlns:m="http://schemas.openxmlformats.org/officeDocument/2006/math">
                    <m:r>
                      <a:rPr lang="en-CA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𝑟𝑒𝑎𝑑𝑠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𝑚𝑎𝑝𝑝𝑒𝑑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𝑔𝑒𝑛𝑒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×</m:t>
                        </m:r>
                        <m:sSup>
                          <m:sSupPr>
                            <m:ctrlPr>
                              <a:rPr lang="en-CA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CA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𝑔𝑒𝑛𝑒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𝑏𝑝𝑠</m:t>
                        </m:r>
                      </m:den>
                    </m:f>
                  </m:oMath>
                </a14:m>
                <a:endParaRPr lang="en-CA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7F021-B7D6-8682-AF69-E31F1513B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8929" y="962167"/>
                <a:ext cx="6858113" cy="4743174"/>
              </a:xfrm>
              <a:blipFill>
                <a:blip r:embed="rId2"/>
                <a:stretch>
                  <a:fillRect l="-800" t="-14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188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Office Theme</vt:lpstr>
      <vt:lpstr>Transcriptomics </vt:lpstr>
      <vt:lpstr>Gene Differential Expression Analysis </vt:lpstr>
      <vt:lpstr>Colorectal Cancer through Transcriptomics </vt:lpstr>
      <vt:lpstr>Bias in transcriptomics </vt:lpstr>
      <vt:lpstr>Normalization Methods to eliminate bias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Rezania</dc:creator>
  <cp:lastModifiedBy>OMID Rezania</cp:lastModifiedBy>
  <cp:revision>6</cp:revision>
  <dcterms:created xsi:type="dcterms:W3CDTF">2022-07-16T12:15:48Z</dcterms:created>
  <dcterms:modified xsi:type="dcterms:W3CDTF">2022-07-17T15:09:01Z</dcterms:modified>
</cp:coreProperties>
</file>