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jpg" ContentType="image/png"/>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3" r:id="rId3"/>
    <p:sldId id="271" r:id="rId4"/>
    <p:sldId id="270" r:id="rId5"/>
    <p:sldId id="288" r:id="rId6"/>
    <p:sldId id="286" r:id="rId7"/>
    <p:sldId id="264" r:id="rId8"/>
    <p:sldId id="265" r:id="rId9"/>
    <p:sldId id="274" r:id="rId10"/>
    <p:sldId id="279" r:id="rId11"/>
    <p:sldId id="280" r:id="rId12"/>
    <p:sldId id="275" r:id="rId13"/>
    <p:sldId id="276" r:id="rId14"/>
    <p:sldId id="282" r:id="rId15"/>
    <p:sldId id="283" r:id="rId16"/>
    <p:sldId id="284" r:id="rId17"/>
    <p:sldId id="285"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660"/>
  </p:normalViewPr>
  <p:slideViewPr>
    <p:cSldViewPr snapToGrid="0">
      <p:cViewPr varScale="1">
        <p:scale>
          <a:sx n="72" d="100"/>
          <a:sy n="72" d="100"/>
        </p:scale>
        <p:origin x="33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9B7B74-A311-4B60-9774-11EC420762C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A0D1C0A-A0E5-494C-9682-F7773C7BF6A7}">
      <dgm:prSet/>
      <dgm:spPr/>
      <dgm:t>
        <a:bodyPr/>
        <a:lstStyle/>
        <a:p>
          <a:pPr>
            <a:lnSpc>
              <a:spcPct val="100000"/>
            </a:lnSpc>
          </a:pPr>
          <a:r>
            <a:rPr lang="en-GB" dirty="0">
              <a:latin typeface="Cambria" panose="02040503050406030204" pitchFamily="18" charset="0"/>
              <a:ea typeface="Cambria" panose="02040503050406030204" pitchFamily="18" charset="0"/>
            </a:rPr>
            <a:t>Introduction</a:t>
          </a:r>
        </a:p>
      </dgm:t>
    </dgm:pt>
    <dgm:pt modelId="{A72E2709-BCFD-46C3-9E93-2299A080026A}" type="parTrans" cxnId="{B8EC58F7-D649-415D-86FD-1B42F6CCB290}">
      <dgm:prSet/>
      <dgm:spPr/>
      <dgm:t>
        <a:bodyPr/>
        <a:lstStyle/>
        <a:p>
          <a:endParaRPr lang="en-US"/>
        </a:p>
      </dgm:t>
    </dgm:pt>
    <dgm:pt modelId="{B9D4B090-6D3C-48F5-AC6A-F3C5A07B7A58}" type="sibTrans" cxnId="{B8EC58F7-D649-415D-86FD-1B42F6CCB290}">
      <dgm:prSet/>
      <dgm:spPr/>
      <dgm:t>
        <a:bodyPr/>
        <a:lstStyle/>
        <a:p>
          <a:endParaRPr lang="en-US"/>
        </a:p>
      </dgm:t>
    </dgm:pt>
    <dgm:pt modelId="{64378B1B-F006-49E4-8C58-95DFBD71C9D2}">
      <dgm:prSet/>
      <dgm:spPr/>
      <dgm:t>
        <a:bodyPr/>
        <a:lstStyle/>
        <a:p>
          <a:pPr>
            <a:lnSpc>
              <a:spcPct val="100000"/>
            </a:lnSpc>
          </a:pPr>
          <a:r>
            <a:rPr lang="en-GB" dirty="0"/>
            <a:t>Data </a:t>
          </a:r>
          <a:r>
            <a:rPr lang="en-GB" dirty="0">
              <a:latin typeface="Cambria" panose="02040503050406030204" pitchFamily="18" charset="0"/>
              <a:ea typeface="Cambria" panose="02040503050406030204" pitchFamily="18" charset="0"/>
            </a:rPr>
            <a:t>Exploration</a:t>
          </a:r>
        </a:p>
      </dgm:t>
    </dgm:pt>
    <dgm:pt modelId="{807CCF98-8B35-4F6F-80CD-C5FD9EF4D6F8}" type="parTrans" cxnId="{23F1B8FD-3AEF-4A7F-A78B-749195F0ACC6}">
      <dgm:prSet/>
      <dgm:spPr/>
      <dgm:t>
        <a:bodyPr/>
        <a:lstStyle/>
        <a:p>
          <a:endParaRPr lang="en-US"/>
        </a:p>
      </dgm:t>
    </dgm:pt>
    <dgm:pt modelId="{FB2B6522-590C-41ED-B873-B73B8B82EDAD}" type="sibTrans" cxnId="{23F1B8FD-3AEF-4A7F-A78B-749195F0ACC6}">
      <dgm:prSet/>
      <dgm:spPr/>
      <dgm:t>
        <a:bodyPr/>
        <a:lstStyle/>
        <a:p>
          <a:endParaRPr lang="en-US"/>
        </a:p>
      </dgm:t>
    </dgm:pt>
    <dgm:pt modelId="{CBC84886-5722-4606-B2EB-1855FEFE8A30}">
      <dgm:prSet/>
      <dgm:spPr/>
      <dgm:t>
        <a:bodyPr/>
        <a:lstStyle/>
        <a:p>
          <a:pPr>
            <a:lnSpc>
              <a:spcPct val="100000"/>
            </a:lnSpc>
          </a:pPr>
          <a:r>
            <a:rPr lang="en-GB" dirty="0">
              <a:latin typeface="Cambria" panose="02040503050406030204" pitchFamily="18" charset="0"/>
              <a:ea typeface="Cambria" panose="02040503050406030204" pitchFamily="18" charset="0"/>
            </a:rPr>
            <a:t>Insights</a:t>
          </a:r>
        </a:p>
      </dgm:t>
    </dgm:pt>
    <dgm:pt modelId="{8FF4FD2A-5E0B-4339-AD44-1ADAF5C989DC}" type="parTrans" cxnId="{A3CA9389-FE86-42A2-BFC8-497263A419FA}">
      <dgm:prSet/>
      <dgm:spPr/>
      <dgm:t>
        <a:bodyPr/>
        <a:lstStyle/>
        <a:p>
          <a:endParaRPr lang="en-US"/>
        </a:p>
      </dgm:t>
    </dgm:pt>
    <dgm:pt modelId="{FC2E8DB1-7632-42E4-94D3-D0C27E8CAB9C}" type="sibTrans" cxnId="{A3CA9389-FE86-42A2-BFC8-497263A419FA}">
      <dgm:prSet/>
      <dgm:spPr/>
      <dgm:t>
        <a:bodyPr/>
        <a:lstStyle/>
        <a:p>
          <a:endParaRPr lang="en-US"/>
        </a:p>
      </dgm:t>
    </dgm:pt>
    <dgm:pt modelId="{5EEEBF63-DD8C-43F2-B3FF-96D21236179C}">
      <dgm:prSet/>
      <dgm:spPr/>
      <dgm:t>
        <a:bodyPr/>
        <a:lstStyle/>
        <a:p>
          <a:pPr>
            <a:lnSpc>
              <a:spcPct val="100000"/>
            </a:lnSpc>
          </a:pPr>
          <a:r>
            <a:rPr lang="en-GB" dirty="0">
              <a:latin typeface="Cambria" panose="02040503050406030204" pitchFamily="18" charset="0"/>
              <a:ea typeface="Cambria" panose="02040503050406030204" pitchFamily="18" charset="0"/>
            </a:rPr>
            <a:t>Conclusion</a:t>
          </a:r>
        </a:p>
      </dgm:t>
    </dgm:pt>
    <dgm:pt modelId="{0C1AF70A-9E97-44D7-A2CD-84510D29FE59}" type="parTrans" cxnId="{9230241D-B6C1-4DED-93AE-F83DF505D09A}">
      <dgm:prSet/>
      <dgm:spPr/>
      <dgm:t>
        <a:bodyPr/>
        <a:lstStyle/>
        <a:p>
          <a:endParaRPr lang="en-US"/>
        </a:p>
      </dgm:t>
    </dgm:pt>
    <dgm:pt modelId="{62F73F29-AD2A-4A6E-9452-D0F5DD63BFDE}" type="sibTrans" cxnId="{9230241D-B6C1-4DED-93AE-F83DF505D09A}">
      <dgm:prSet/>
      <dgm:spPr/>
      <dgm:t>
        <a:bodyPr/>
        <a:lstStyle/>
        <a:p>
          <a:endParaRPr lang="en-US"/>
        </a:p>
      </dgm:t>
    </dgm:pt>
    <dgm:pt modelId="{3B3BF49F-6B5A-45B9-9968-B31489ABF16B}" type="pres">
      <dgm:prSet presAssocID="{8B9B7B74-A311-4B60-9774-11EC420762C8}" presName="root" presStyleCnt="0">
        <dgm:presLayoutVars>
          <dgm:dir/>
          <dgm:resizeHandles val="exact"/>
        </dgm:presLayoutVars>
      </dgm:prSet>
      <dgm:spPr/>
    </dgm:pt>
    <dgm:pt modelId="{DB282FDA-D851-4FD4-907A-3C1840F541D7}" type="pres">
      <dgm:prSet presAssocID="{0A0D1C0A-A0E5-494C-9682-F7773C7BF6A7}" presName="compNode" presStyleCnt="0"/>
      <dgm:spPr/>
    </dgm:pt>
    <dgm:pt modelId="{88B475EC-1A58-4C36-8721-FEBC900BE7FF}" type="pres">
      <dgm:prSet presAssocID="{0A0D1C0A-A0E5-494C-9682-F7773C7BF6A7}" presName="bgRect" presStyleLbl="bgShp" presStyleIdx="0" presStyleCnt="4"/>
      <dgm:spPr/>
    </dgm:pt>
    <dgm:pt modelId="{C6A7B4F7-A106-40DE-B7FF-2CC4B1F9FA03}" type="pres">
      <dgm:prSet presAssocID="{0A0D1C0A-A0E5-494C-9682-F7773C7BF6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C3AF0F4-385D-40C2-B2DA-1BA425AEA690}" type="pres">
      <dgm:prSet presAssocID="{0A0D1C0A-A0E5-494C-9682-F7773C7BF6A7}" presName="spaceRect" presStyleCnt="0"/>
      <dgm:spPr/>
    </dgm:pt>
    <dgm:pt modelId="{BAA137E2-38ED-4CFC-A117-88C9C28F3F53}" type="pres">
      <dgm:prSet presAssocID="{0A0D1C0A-A0E5-494C-9682-F7773C7BF6A7}" presName="parTx" presStyleLbl="revTx" presStyleIdx="0" presStyleCnt="4">
        <dgm:presLayoutVars>
          <dgm:chMax val="0"/>
          <dgm:chPref val="0"/>
        </dgm:presLayoutVars>
      </dgm:prSet>
      <dgm:spPr/>
    </dgm:pt>
    <dgm:pt modelId="{37E6C188-A289-41F8-9F4C-F0ACC41D8E8B}" type="pres">
      <dgm:prSet presAssocID="{B9D4B090-6D3C-48F5-AC6A-F3C5A07B7A58}" presName="sibTrans" presStyleCnt="0"/>
      <dgm:spPr/>
    </dgm:pt>
    <dgm:pt modelId="{19B96936-9A27-4847-9612-4764B16E1879}" type="pres">
      <dgm:prSet presAssocID="{64378B1B-F006-49E4-8C58-95DFBD71C9D2}" presName="compNode" presStyleCnt="0"/>
      <dgm:spPr/>
    </dgm:pt>
    <dgm:pt modelId="{0A4A434B-4725-4B09-A19B-D6CBE30B3A6F}" type="pres">
      <dgm:prSet presAssocID="{64378B1B-F006-49E4-8C58-95DFBD71C9D2}" presName="bgRect" presStyleLbl="bgShp" presStyleIdx="1" presStyleCnt="4"/>
      <dgm:spPr/>
    </dgm:pt>
    <dgm:pt modelId="{E5114408-7DB0-41FA-B283-CB7E6F37C228}" type="pres">
      <dgm:prSet presAssocID="{64378B1B-F006-49E4-8C58-95DFBD71C9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DDECA79-9ADE-4C0E-A2B8-2617FA420909}" type="pres">
      <dgm:prSet presAssocID="{64378B1B-F006-49E4-8C58-95DFBD71C9D2}" presName="spaceRect" presStyleCnt="0"/>
      <dgm:spPr/>
    </dgm:pt>
    <dgm:pt modelId="{106A2F60-8FBC-4B70-AE92-C9C1312274F6}" type="pres">
      <dgm:prSet presAssocID="{64378B1B-F006-49E4-8C58-95DFBD71C9D2}" presName="parTx" presStyleLbl="revTx" presStyleIdx="1" presStyleCnt="4">
        <dgm:presLayoutVars>
          <dgm:chMax val="0"/>
          <dgm:chPref val="0"/>
        </dgm:presLayoutVars>
      </dgm:prSet>
      <dgm:spPr/>
    </dgm:pt>
    <dgm:pt modelId="{5146BB00-C47B-44F2-891B-DBF7C5889DA8}" type="pres">
      <dgm:prSet presAssocID="{FB2B6522-590C-41ED-B873-B73B8B82EDAD}" presName="sibTrans" presStyleCnt="0"/>
      <dgm:spPr/>
    </dgm:pt>
    <dgm:pt modelId="{3A394253-1E63-455B-BB9C-D0495EE0AABD}" type="pres">
      <dgm:prSet presAssocID="{CBC84886-5722-4606-B2EB-1855FEFE8A30}" presName="compNode" presStyleCnt="0"/>
      <dgm:spPr/>
    </dgm:pt>
    <dgm:pt modelId="{1731C44B-92DF-4622-B68D-A3D630F7A67D}" type="pres">
      <dgm:prSet presAssocID="{CBC84886-5722-4606-B2EB-1855FEFE8A30}" presName="bgRect" presStyleLbl="bgShp" presStyleIdx="2" presStyleCnt="4"/>
      <dgm:spPr/>
    </dgm:pt>
    <dgm:pt modelId="{23AE4B30-C1E7-4DA9-9194-7DEC52E844F2}" type="pres">
      <dgm:prSet presAssocID="{CBC84886-5722-4606-B2EB-1855FEFE8A3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1895178E-C33D-411F-AECD-62270B98EB12}" type="pres">
      <dgm:prSet presAssocID="{CBC84886-5722-4606-B2EB-1855FEFE8A30}" presName="spaceRect" presStyleCnt="0"/>
      <dgm:spPr/>
    </dgm:pt>
    <dgm:pt modelId="{E389997C-1020-448A-BF2E-70771BCA61AB}" type="pres">
      <dgm:prSet presAssocID="{CBC84886-5722-4606-B2EB-1855FEFE8A30}" presName="parTx" presStyleLbl="revTx" presStyleIdx="2" presStyleCnt="4">
        <dgm:presLayoutVars>
          <dgm:chMax val="0"/>
          <dgm:chPref val="0"/>
        </dgm:presLayoutVars>
      </dgm:prSet>
      <dgm:spPr/>
    </dgm:pt>
    <dgm:pt modelId="{75F4A664-65EE-4254-A815-3978DEE600E5}" type="pres">
      <dgm:prSet presAssocID="{FC2E8DB1-7632-42E4-94D3-D0C27E8CAB9C}" presName="sibTrans" presStyleCnt="0"/>
      <dgm:spPr/>
    </dgm:pt>
    <dgm:pt modelId="{7681DC7F-D6B3-4CFE-A6C5-118588F20701}" type="pres">
      <dgm:prSet presAssocID="{5EEEBF63-DD8C-43F2-B3FF-96D21236179C}" presName="compNode" presStyleCnt="0"/>
      <dgm:spPr/>
    </dgm:pt>
    <dgm:pt modelId="{B6E10052-205E-41C8-8E10-F607BC868367}" type="pres">
      <dgm:prSet presAssocID="{5EEEBF63-DD8C-43F2-B3FF-96D21236179C}" presName="bgRect" presStyleLbl="bgShp" presStyleIdx="3" presStyleCnt="4"/>
      <dgm:spPr/>
    </dgm:pt>
    <dgm:pt modelId="{FD569DC8-C0D3-43CC-8AF6-85240352397D}" type="pres">
      <dgm:prSet presAssocID="{5EEEBF63-DD8C-43F2-B3FF-96D21236179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D59E2676-91E2-4FAE-B4A5-0901991FAF1C}" type="pres">
      <dgm:prSet presAssocID="{5EEEBF63-DD8C-43F2-B3FF-96D21236179C}" presName="spaceRect" presStyleCnt="0"/>
      <dgm:spPr/>
    </dgm:pt>
    <dgm:pt modelId="{C438A74F-0EEC-4D59-93A0-3379B467F16F}" type="pres">
      <dgm:prSet presAssocID="{5EEEBF63-DD8C-43F2-B3FF-96D21236179C}" presName="parTx" presStyleLbl="revTx" presStyleIdx="3" presStyleCnt="4">
        <dgm:presLayoutVars>
          <dgm:chMax val="0"/>
          <dgm:chPref val="0"/>
        </dgm:presLayoutVars>
      </dgm:prSet>
      <dgm:spPr/>
    </dgm:pt>
  </dgm:ptLst>
  <dgm:cxnLst>
    <dgm:cxn modelId="{3E816603-D166-439D-81ED-BDF9D04E6B0B}" type="presOf" srcId="{CBC84886-5722-4606-B2EB-1855FEFE8A30}" destId="{E389997C-1020-448A-BF2E-70771BCA61AB}" srcOrd="0" destOrd="0" presId="urn:microsoft.com/office/officeart/2018/2/layout/IconVerticalSolidList"/>
    <dgm:cxn modelId="{9230241D-B6C1-4DED-93AE-F83DF505D09A}" srcId="{8B9B7B74-A311-4B60-9774-11EC420762C8}" destId="{5EEEBF63-DD8C-43F2-B3FF-96D21236179C}" srcOrd="3" destOrd="0" parTransId="{0C1AF70A-9E97-44D7-A2CD-84510D29FE59}" sibTransId="{62F73F29-AD2A-4A6E-9452-D0F5DD63BFDE}"/>
    <dgm:cxn modelId="{A3CA9389-FE86-42A2-BFC8-497263A419FA}" srcId="{8B9B7B74-A311-4B60-9774-11EC420762C8}" destId="{CBC84886-5722-4606-B2EB-1855FEFE8A30}" srcOrd="2" destOrd="0" parTransId="{8FF4FD2A-5E0B-4339-AD44-1ADAF5C989DC}" sibTransId="{FC2E8DB1-7632-42E4-94D3-D0C27E8CAB9C}"/>
    <dgm:cxn modelId="{8FD6BD8F-5C80-4EF5-9784-32302AA64D64}" type="presOf" srcId="{8B9B7B74-A311-4B60-9774-11EC420762C8}" destId="{3B3BF49F-6B5A-45B9-9968-B31489ABF16B}" srcOrd="0" destOrd="0" presId="urn:microsoft.com/office/officeart/2018/2/layout/IconVerticalSolidList"/>
    <dgm:cxn modelId="{E45F96C1-B6FF-42B5-9F1C-30ABE0763384}" type="presOf" srcId="{0A0D1C0A-A0E5-494C-9682-F7773C7BF6A7}" destId="{BAA137E2-38ED-4CFC-A117-88C9C28F3F53}" srcOrd="0" destOrd="0" presId="urn:microsoft.com/office/officeart/2018/2/layout/IconVerticalSolidList"/>
    <dgm:cxn modelId="{980EBED7-7566-4E8B-9AA7-5EDB8D20FC60}" type="presOf" srcId="{64378B1B-F006-49E4-8C58-95DFBD71C9D2}" destId="{106A2F60-8FBC-4B70-AE92-C9C1312274F6}" srcOrd="0" destOrd="0" presId="urn:microsoft.com/office/officeart/2018/2/layout/IconVerticalSolidList"/>
    <dgm:cxn modelId="{B8EC58F7-D649-415D-86FD-1B42F6CCB290}" srcId="{8B9B7B74-A311-4B60-9774-11EC420762C8}" destId="{0A0D1C0A-A0E5-494C-9682-F7773C7BF6A7}" srcOrd="0" destOrd="0" parTransId="{A72E2709-BCFD-46C3-9E93-2299A080026A}" sibTransId="{B9D4B090-6D3C-48F5-AC6A-F3C5A07B7A58}"/>
    <dgm:cxn modelId="{23F1B8FD-3AEF-4A7F-A78B-749195F0ACC6}" srcId="{8B9B7B74-A311-4B60-9774-11EC420762C8}" destId="{64378B1B-F006-49E4-8C58-95DFBD71C9D2}" srcOrd="1" destOrd="0" parTransId="{807CCF98-8B35-4F6F-80CD-C5FD9EF4D6F8}" sibTransId="{FB2B6522-590C-41ED-B873-B73B8B82EDAD}"/>
    <dgm:cxn modelId="{FC2C28FF-7988-4E81-B202-F80A1B44DB6D}" type="presOf" srcId="{5EEEBF63-DD8C-43F2-B3FF-96D21236179C}" destId="{C438A74F-0EEC-4D59-93A0-3379B467F16F}" srcOrd="0" destOrd="0" presId="urn:microsoft.com/office/officeart/2018/2/layout/IconVerticalSolidList"/>
    <dgm:cxn modelId="{74EE7EEA-96A4-4141-ADD0-8E522DA16A42}" type="presParOf" srcId="{3B3BF49F-6B5A-45B9-9968-B31489ABF16B}" destId="{DB282FDA-D851-4FD4-907A-3C1840F541D7}" srcOrd="0" destOrd="0" presId="urn:microsoft.com/office/officeart/2018/2/layout/IconVerticalSolidList"/>
    <dgm:cxn modelId="{F1A67F7E-5A09-452D-9013-750F462462FE}" type="presParOf" srcId="{DB282FDA-D851-4FD4-907A-3C1840F541D7}" destId="{88B475EC-1A58-4C36-8721-FEBC900BE7FF}" srcOrd="0" destOrd="0" presId="urn:microsoft.com/office/officeart/2018/2/layout/IconVerticalSolidList"/>
    <dgm:cxn modelId="{16E14EB8-0996-46AB-BDD6-C0F2924D1921}" type="presParOf" srcId="{DB282FDA-D851-4FD4-907A-3C1840F541D7}" destId="{C6A7B4F7-A106-40DE-B7FF-2CC4B1F9FA03}" srcOrd="1" destOrd="0" presId="urn:microsoft.com/office/officeart/2018/2/layout/IconVerticalSolidList"/>
    <dgm:cxn modelId="{2262F30A-02F3-45D4-B2A4-89D146683FA9}" type="presParOf" srcId="{DB282FDA-D851-4FD4-907A-3C1840F541D7}" destId="{4C3AF0F4-385D-40C2-B2DA-1BA425AEA690}" srcOrd="2" destOrd="0" presId="urn:microsoft.com/office/officeart/2018/2/layout/IconVerticalSolidList"/>
    <dgm:cxn modelId="{9E5D20BA-BE38-4437-8F66-88CCB8DE403C}" type="presParOf" srcId="{DB282FDA-D851-4FD4-907A-3C1840F541D7}" destId="{BAA137E2-38ED-4CFC-A117-88C9C28F3F53}" srcOrd="3" destOrd="0" presId="urn:microsoft.com/office/officeart/2018/2/layout/IconVerticalSolidList"/>
    <dgm:cxn modelId="{8FF3866E-B9BA-4DF5-8060-E65FAD26831F}" type="presParOf" srcId="{3B3BF49F-6B5A-45B9-9968-B31489ABF16B}" destId="{37E6C188-A289-41F8-9F4C-F0ACC41D8E8B}" srcOrd="1" destOrd="0" presId="urn:microsoft.com/office/officeart/2018/2/layout/IconVerticalSolidList"/>
    <dgm:cxn modelId="{9E6106D9-CB55-4E45-8902-3090EC594251}" type="presParOf" srcId="{3B3BF49F-6B5A-45B9-9968-B31489ABF16B}" destId="{19B96936-9A27-4847-9612-4764B16E1879}" srcOrd="2" destOrd="0" presId="urn:microsoft.com/office/officeart/2018/2/layout/IconVerticalSolidList"/>
    <dgm:cxn modelId="{0DEA6E79-C124-4D02-B361-1310053BF31C}" type="presParOf" srcId="{19B96936-9A27-4847-9612-4764B16E1879}" destId="{0A4A434B-4725-4B09-A19B-D6CBE30B3A6F}" srcOrd="0" destOrd="0" presId="urn:microsoft.com/office/officeart/2018/2/layout/IconVerticalSolidList"/>
    <dgm:cxn modelId="{22656F82-B1E9-4516-A6E7-FF90D48DF3BB}" type="presParOf" srcId="{19B96936-9A27-4847-9612-4764B16E1879}" destId="{E5114408-7DB0-41FA-B283-CB7E6F37C228}" srcOrd="1" destOrd="0" presId="urn:microsoft.com/office/officeart/2018/2/layout/IconVerticalSolidList"/>
    <dgm:cxn modelId="{0C918B1E-B13B-4D23-8F43-0EF5C92334B9}" type="presParOf" srcId="{19B96936-9A27-4847-9612-4764B16E1879}" destId="{5DDECA79-9ADE-4C0E-A2B8-2617FA420909}" srcOrd="2" destOrd="0" presId="urn:microsoft.com/office/officeart/2018/2/layout/IconVerticalSolidList"/>
    <dgm:cxn modelId="{F73E780D-B7FC-48F3-877F-0155E71F5C68}" type="presParOf" srcId="{19B96936-9A27-4847-9612-4764B16E1879}" destId="{106A2F60-8FBC-4B70-AE92-C9C1312274F6}" srcOrd="3" destOrd="0" presId="urn:microsoft.com/office/officeart/2018/2/layout/IconVerticalSolidList"/>
    <dgm:cxn modelId="{9B12EB9C-8371-4F07-A3D8-8BF7DA74F8A5}" type="presParOf" srcId="{3B3BF49F-6B5A-45B9-9968-B31489ABF16B}" destId="{5146BB00-C47B-44F2-891B-DBF7C5889DA8}" srcOrd="3" destOrd="0" presId="urn:microsoft.com/office/officeart/2018/2/layout/IconVerticalSolidList"/>
    <dgm:cxn modelId="{1731F42E-E81D-4A42-AFFD-6324DED12BB5}" type="presParOf" srcId="{3B3BF49F-6B5A-45B9-9968-B31489ABF16B}" destId="{3A394253-1E63-455B-BB9C-D0495EE0AABD}" srcOrd="4" destOrd="0" presId="urn:microsoft.com/office/officeart/2018/2/layout/IconVerticalSolidList"/>
    <dgm:cxn modelId="{AAFE115D-EC0F-46EF-9A8D-F8D95ECDB2E6}" type="presParOf" srcId="{3A394253-1E63-455B-BB9C-D0495EE0AABD}" destId="{1731C44B-92DF-4622-B68D-A3D630F7A67D}" srcOrd="0" destOrd="0" presId="urn:microsoft.com/office/officeart/2018/2/layout/IconVerticalSolidList"/>
    <dgm:cxn modelId="{18F5C7D2-7A41-4E65-BBD2-C3D02E441520}" type="presParOf" srcId="{3A394253-1E63-455B-BB9C-D0495EE0AABD}" destId="{23AE4B30-C1E7-4DA9-9194-7DEC52E844F2}" srcOrd="1" destOrd="0" presId="urn:microsoft.com/office/officeart/2018/2/layout/IconVerticalSolidList"/>
    <dgm:cxn modelId="{5A2A65CB-6A40-44FE-B543-A9EB0C765AFC}" type="presParOf" srcId="{3A394253-1E63-455B-BB9C-D0495EE0AABD}" destId="{1895178E-C33D-411F-AECD-62270B98EB12}" srcOrd="2" destOrd="0" presId="urn:microsoft.com/office/officeart/2018/2/layout/IconVerticalSolidList"/>
    <dgm:cxn modelId="{417A5E75-E48F-4B71-8CA7-B62A33B6A170}" type="presParOf" srcId="{3A394253-1E63-455B-BB9C-D0495EE0AABD}" destId="{E389997C-1020-448A-BF2E-70771BCA61AB}" srcOrd="3" destOrd="0" presId="urn:microsoft.com/office/officeart/2018/2/layout/IconVerticalSolidList"/>
    <dgm:cxn modelId="{C17613BD-DD78-4B64-9203-D2848957BCE7}" type="presParOf" srcId="{3B3BF49F-6B5A-45B9-9968-B31489ABF16B}" destId="{75F4A664-65EE-4254-A815-3978DEE600E5}" srcOrd="5" destOrd="0" presId="urn:microsoft.com/office/officeart/2018/2/layout/IconVerticalSolidList"/>
    <dgm:cxn modelId="{1059599F-F470-497F-B5D7-A5AC9D943D89}" type="presParOf" srcId="{3B3BF49F-6B5A-45B9-9968-B31489ABF16B}" destId="{7681DC7F-D6B3-4CFE-A6C5-118588F20701}" srcOrd="6" destOrd="0" presId="urn:microsoft.com/office/officeart/2018/2/layout/IconVerticalSolidList"/>
    <dgm:cxn modelId="{BD575177-C986-4273-BFBB-C7A2A6636AE4}" type="presParOf" srcId="{7681DC7F-D6B3-4CFE-A6C5-118588F20701}" destId="{B6E10052-205E-41C8-8E10-F607BC868367}" srcOrd="0" destOrd="0" presId="urn:microsoft.com/office/officeart/2018/2/layout/IconVerticalSolidList"/>
    <dgm:cxn modelId="{593F5C00-235A-4987-8331-442C19ECB6E5}" type="presParOf" srcId="{7681DC7F-D6B3-4CFE-A6C5-118588F20701}" destId="{FD569DC8-C0D3-43CC-8AF6-85240352397D}" srcOrd="1" destOrd="0" presId="urn:microsoft.com/office/officeart/2018/2/layout/IconVerticalSolidList"/>
    <dgm:cxn modelId="{66E7B837-47B4-41D5-AD05-44DD6D414681}" type="presParOf" srcId="{7681DC7F-D6B3-4CFE-A6C5-118588F20701}" destId="{D59E2676-91E2-4FAE-B4A5-0901991FAF1C}" srcOrd="2" destOrd="0" presId="urn:microsoft.com/office/officeart/2018/2/layout/IconVerticalSolidList"/>
    <dgm:cxn modelId="{9958592A-4445-40DB-93F5-B9FB82D6D98C}" type="presParOf" srcId="{7681DC7F-D6B3-4CFE-A6C5-118588F20701}" destId="{C438A74F-0EEC-4D59-93A0-3379B467F1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B475EC-1A58-4C36-8721-FEBC900BE7FF}">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7B4F7-A106-40DE-B7FF-2CC4B1F9FA03}">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A137E2-38ED-4CFC-A117-88C9C28F3F53}">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Cambria" panose="02040503050406030204" pitchFamily="18" charset="0"/>
              <a:ea typeface="Cambria" panose="02040503050406030204" pitchFamily="18" charset="0"/>
            </a:rPr>
            <a:t>Introduction</a:t>
          </a:r>
        </a:p>
      </dsp:txBody>
      <dsp:txXfrm>
        <a:off x="1374223" y="2347"/>
        <a:ext cx="4874176" cy="1189803"/>
      </dsp:txXfrm>
    </dsp:sp>
    <dsp:sp modelId="{0A4A434B-4725-4B09-A19B-D6CBE30B3A6F}">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114408-7DB0-41FA-B283-CB7E6F37C228}">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6A2F60-8FBC-4B70-AE92-C9C1312274F6}">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100000"/>
            </a:lnSpc>
            <a:spcBef>
              <a:spcPct val="0"/>
            </a:spcBef>
            <a:spcAft>
              <a:spcPct val="35000"/>
            </a:spcAft>
            <a:buNone/>
          </a:pPr>
          <a:r>
            <a:rPr lang="en-GB" sz="2200" kern="1200" dirty="0"/>
            <a:t>Data </a:t>
          </a:r>
          <a:r>
            <a:rPr lang="en-GB" sz="2200" kern="1200" dirty="0">
              <a:latin typeface="Cambria" panose="02040503050406030204" pitchFamily="18" charset="0"/>
              <a:ea typeface="Cambria" panose="02040503050406030204" pitchFamily="18" charset="0"/>
            </a:rPr>
            <a:t>Exploration</a:t>
          </a:r>
        </a:p>
      </dsp:txBody>
      <dsp:txXfrm>
        <a:off x="1374223" y="1489602"/>
        <a:ext cx="4874176" cy="1189803"/>
      </dsp:txXfrm>
    </dsp:sp>
    <dsp:sp modelId="{1731C44B-92DF-4622-B68D-A3D630F7A67D}">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AE4B30-C1E7-4DA9-9194-7DEC52E844F2}">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9997C-1020-448A-BF2E-70771BCA61AB}">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Cambria" panose="02040503050406030204" pitchFamily="18" charset="0"/>
              <a:ea typeface="Cambria" panose="02040503050406030204" pitchFamily="18" charset="0"/>
            </a:rPr>
            <a:t>Insights</a:t>
          </a:r>
        </a:p>
      </dsp:txBody>
      <dsp:txXfrm>
        <a:off x="1374223" y="2976856"/>
        <a:ext cx="4874176" cy="1189803"/>
      </dsp:txXfrm>
    </dsp:sp>
    <dsp:sp modelId="{B6E10052-205E-41C8-8E10-F607BC868367}">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69DC8-C0D3-43CC-8AF6-85240352397D}">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38A74F-0EEC-4D59-93A0-3379B467F16F}">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100000"/>
            </a:lnSpc>
            <a:spcBef>
              <a:spcPct val="0"/>
            </a:spcBef>
            <a:spcAft>
              <a:spcPct val="35000"/>
            </a:spcAft>
            <a:buNone/>
          </a:pPr>
          <a:r>
            <a:rPr lang="en-GB" sz="2200" kern="1200" dirty="0">
              <a:latin typeface="Cambria" panose="02040503050406030204" pitchFamily="18" charset="0"/>
              <a:ea typeface="Cambria" panose="02040503050406030204" pitchFamily="18" charset="0"/>
            </a:rPr>
            <a:t>Conclusion</a:t>
          </a:r>
        </a:p>
      </dsp:txBody>
      <dsp:txXfrm>
        <a:off x="1374223" y="4464111"/>
        <a:ext cx="4874176" cy="118980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4FE79-3B7F-44F3-A9E2-1E9D00D279B6}" type="datetimeFigureOut">
              <a:rPr lang="en-GB" smtClean="0"/>
              <a:t>2020-12-10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C4E10A-9BF4-4B44-B87E-6645C2141C2C}" type="slidenum">
              <a:rPr lang="en-GB" smtClean="0"/>
              <a:t>‹#›</a:t>
            </a:fld>
            <a:endParaRPr lang="en-GB"/>
          </a:p>
        </p:txBody>
      </p:sp>
    </p:spTree>
    <p:extLst>
      <p:ext uri="{BB962C8B-B14F-4D97-AF65-F5344CB8AC3E}">
        <p14:creationId xmlns:p14="http://schemas.microsoft.com/office/powerpoint/2010/main" val="1866832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4c9062b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4c9062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012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062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951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26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856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40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399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4c9062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4c9062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4419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6292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30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936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3695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765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332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4c9062b0a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4c9062b0a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8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9A33F-E9AB-4509-9E4D-BF5F8A69D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CC904-DBCD-4DC0-BD65-D144AC9BE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046798C-0906-414F-9470-7D8497062879}"/>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23E8A0DB-308F-42C9-BE8C-5CAAD43CEA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4040485-F9AF-4D81-A5C8-D8D151CFCA2E}"/>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2866919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8B83-6882-4D00-A133-00CCB7E6519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5A35716-F08F-4954-85DB-50E6240F8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AF4DD7-A221-496D-B442-C40D839F3972}"/>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4E02EBF2-9C13-4C8B-85C7-FF0B2A1045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C063EC-C97F-4D06-8DA9-C0B1CF371108}"/>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85782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B70D8-8981-4D43-95F7-B3C67DEAA3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ACE8894-9D12-4A14-BE82-869F450AE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A758ED-9258-4987-8F3E-75EA9D873BC0}"/>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F9781EC4-853D-41F6-8BC5-1E37813095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07E5DE-0F6D-41F9-8682-463F6864BFA1}"/>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2266517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49934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6238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2920F-EA2D-4602-AE69-DB961F6E7F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45D9FD-CD72-4F5E-993F-6CBBDEF6BC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8F51CFA-469E-4C3A-8156-884AF9F99CCB}"/>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2CDF497D-9014-4F09-82C7-9CDD08AFD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BF1CB8-A00B-4368-97DE-2CAE32A46760}"/>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1520131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8B3E-635C-40B0-A25C-14256CBE0B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9E7732-6A99-4592-92EB-B17640E93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50C81-2F25-438E-88A5-5B12D06D1AD2}"/>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EA684A19-92C2-4256-847F-29BCAE9453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B679EB-23FD-4FEF-8906-AF5716A2CD38}"/>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1786220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DD15-ADE8-4AF8-A6AB-D0A211B78F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A405B9-DFCC-4387-AA1C-97D35EF98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157D38-49CA-44A3-A8F4-2C9D9DB4C4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D78167-3E0A-406D-8C09-A080DB762C6A}"/>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6" name="Footer Placeholder 5">
            <a:extLst>
              <a:ext uri="{FF2B5EF4-FFF2-40B4-BE49-F238E27FC236}">
                <a16:creationId xmlns:a16="http://schemas.microsoft.com/office/drawing/2014/main" id="{FF4F41FD-98EA-49E1-AC3A-AB87C9E8D0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1C1B85-BECA-43E1-882E-DD52279964FF}"/>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226072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36003-2E12-41CD-992B-DB0A0EF5A96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42A941-8551-4CEE-8A1C-06ACE0FA2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A8B86-95D7-4EA4-9442-0B7041F84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19984CE-6F88-4FA4-8B9A-E8854D6F2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CD673F-BBF0-439D-96FE-3B2D6E3BF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3FD5A5-773E-4B6A-8F78-B107EEF33B3A}"/>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8" name="Footer Placeholder 7">
            <a:extLst>
              <a:ext uri="{FF2B5EF4-FFF2-40B4-BE49-F238E27FC236}">
                <a16:creationId xmlns:a16="http://schemas.microsoft.com/office/drawing/2014/main" id="{2797B201-6238-4035-AEF0-0CA089E1FA2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E6F5494-C21A-441B-9BF1-6580265B1BA4}"/>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969020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50D2-8D7C-4BDA-BAB5-09313926E58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FA66A3-062A-4591-AB87-99F2D65AB1DB}"/>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4" name="Footer Placeholder 3">
            <a:extLst>
              <a:ext uri="{FF2B5EF4-FFF2-40B4-BE49-F238E27FC236}">
                <a16:creationId xmlns:a16="http://schemas.microsoft.com/office/drawing/2014/main" id="{CFCA36C9-3478-49B0-8DF5-3520153CE8D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9AD8498-E280-4291-AA5B-658EB2C3227B}"/>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3624277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85823-CEB2-444F-94AE-B59F4AEB0389}"/>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3" name="Footer Placeholder 2">
            <a:extLst>
              <a:ext uri="{FF2B5EF4-FFF2-40B4-BE49-F238E27FC236}">
                <a16:creationId xmlns:a16="http://schemas.microsoft.com/office/drawing/2014/main" id="{AF6DDADC-BBEB-4594-99A0-2A19B9BB636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0F68C4C-6F6C-40B9-9F5E-ABC7317BADE0}"/>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252595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F383-70E5-4065-AE42-6166DF2CA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199FE89-71F7-4E9D-9E6B-E20D9B2486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BB9C496-3056-47D3-A82D-7DD00FE80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0C0C4-8111-4FC2-9C2C-07CC8C4226F8}"/>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6" name="Footer Placeholder 5">
            <a:extLst>
              <a:ext uri="{FF2B5EF4-FFF2-40B4-BE49-F238E27FC236}">
                <a16:creationId xmlns:a16="http://schemas.microsoft.com/office/drawing/2014/main" id="{946A495D-4BDA-4C47-A80B-BB5CBE155B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2ACF30-C9EC-4848-85D0-5CD91D72DF90}"/>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4138599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943E1-1F39-4F79-8846-6872232F6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F4094D-4161-4032-986F-5164A6B04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AADC1E5-83E7-4416-95EF-D663D487E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6FCFE-1D0B-4CB0-B25C-94EC22E89770}"/>
              </a:ext>
            </a:extLst>
          </p:cNvPr>
          <p:cNvSpPr>
            <a:spLocks noGrp="1"/>
          </p:cNvSpPr>
          <p:nvPr>
            <p:ph type="dt" sz="half" idx="10"/>
          </p:nvPr>
        </p:nvSpPr>
        <p:spPr/>
        <p:txBody>
          <a:bodyPr/>
          <a:lstStyle/>
          <a:p>
            <a:fld id="{23E8B775-831B-4A84-AC44-ED643185BBD0}" type="datetimeFigureOut">
              <a:rPr lang="en-GB" smtClean="0"/>
              <a:t>2020-12-10</a:t>
            </a:fld>
            <a:endParaRPr lang="en-GB"/>
          </a:p>
        </p:txBody>
      </p:sp>
      <p:sp>
        <p:nvSpPr>
          <p:cNvPr id="6" name="Footer Placeholder 5">
            <a:extLst>
              <a:ext uri="{FF2B5EF4-FFF2-40B4-BE49-F238E27FC236}">
                <a16:creationId xmlns:a16="http://schemas.microsoft.com/office/drawing/2014/main" id="{C31E5FC6-D5D0-4EBF-8CAA-887A9BC5E5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578EB5-4F24-44E9-B0EA-F0C754690087}"/>
              </a:ext>
            </a:extLst>
          </p:cNvPr>
          <p:cNvSpPr>
            <a:spLocks noGrp="1"/>
          </p:cNvSpPr>
          <p:nvPr>
            <p:ph type="sldNum" sz="quarter" idx="12"/>
          </p:nvPr>
        </p:nvSpPr>
        <p:spPr/>
        <p:txBody>
          <a:bodyPr/>
          <a:lstStyle/>
          <a:p>
            <a:fld id="{A3EAEFD9-F8BF-4754-BBC3-83A261D61C68}" type="slidenum">
              <a:rPr lang="en-GB" smtClean="0"/>
              <a:t>‹#›</a:t>
            </a:fld>
            <a:endParaRPr lang="en-GB"/>
          </a:p>
        </p:txBody>
      </p:sp>
    </p:spTree>
    <p:extLst>
      <p:ext uri="{BB962C8B-B14F-4D97-AF65-F5344CB8AC3E}">
        <p14:creationId xmlns:p14="http://schemas.microsoft.com/office/powerpoint/2010/main" val="298436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3AB85-A9D7-4737-B3E3-0900E21AC4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CF9388B-4E9E-436B-8635-EA55ED3377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B65243-3DA7-4B04-9454-2E2D9B6ED4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8B775-831B-4A84-AC44-ED643185BBD0}" type="datetimeFigureOut">
              <a:rPr lang="en-GB" smtClean="0"/>
              <a:t>2020-12-10</a:t>
            </a:fld>
            <a:endParaRPr lang="en-GB"/>
          </a:p>
        </p:txBody>
      </p:sp>
      <p:sp>
        <p:nvSpPr>
          <p:cNvPr id="5" name="Footer Placeholder 4">
            <a:extLst>
              <a:ext uri="{FF2B5EF4-FFF2-40B4-BE49-F238E27FC236}">
                <a16:creationId xmlns:a16="http://schemas.microsoft.com/office/drawing/2014/main" id="{1095A6C3-1F2E-461F-B9A2-E024B88BF1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6985F-100A-4BCD-8E6A-496A80DF1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EAEFD9-F8BF-4754-BBC3-83A261D61C68}" type="slidenum">
              <a:rPr lang="en-GB" smtClean="0"/>
              <a:t>‹#›</a:t>
            </a:fld>
            <a:endParaRPr lang="en-GB"/>
          </a:p>
        </p:txBody>
      </p:sp>
    </p:spTree>
    <p:extLst>
      <p:ext uri="{BB962C8B-B14F-4D97-AF65-F5344CB8AC3E}">
        <p14:creationId xmlns:p14="http://schemas.microsoft.com/office/powerpoint/2010/main" val="63500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e outside of a building&#10;&#10;Description automatically generated">
            <a:extLst>
              <a:ext uri="{FF2B5EF4-FFF2-40B4-BE49-F238E27FC236}">
                <a16:creationId xmlns:a16="http://schemas.microsoft.com/office/drawing/2014/main" id="{CE0A70E4-07DD-4BCE-A899-93C070B81C59}"/>
              </a:ext>
            </a:extLst>
          </p:cNvPr>
          <p:cNvPicPr>
            <a:picLocks noChangeAspect="1"/>
          </p:cNvPicPr>
          <p:nvPr/>
        </p:nvPicPr>
        <p:blipFill rotWithShape="1">
          <a:blip r:embed="rId2">
            <a:extLst>
              <a:ext uri="{28A0092B-C50C-407E-A947-70E740481C1C}">
                <a14:useLocalDpi xmlns:a14="http://schemas.microsoft.com/office/drawing/2010/main" val="0"/>
              </a:ext>
            </a:extLst>
          </a:blip>
          <a:srcRect l="22723" t="5636" r="1" b="3455"/>
          <a:stretch/>
        </p:blipFill>
        <p:spPr>
          <a:xfrm>
            <a:off x="-2" y="10"/>
            <a:ext cx="8668512" cy="6857990"/>
          </a:xfrm>
          <a:prstGeom prst="rect">
            <a:avLst/>
          </a:prstGeom>
        </p:spPr>
      </p:pic>
      <p:sp>
        <p:nvSpPr>
          <p:cNvPr id="19" name="Rectangle 15">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29F362-4CB1-4D8E-9AC9-81EA68C54310}"/>
              </a:ext>
            </a:extLst>
          </p:cNvPr>
          <p:cNvSpPr>
            <a:spLocks noGrp="1"/>
          </p:cNvSpPr>
          <p:nvPr>
            <p:ph type="ctrTitle"/>
          </p:nvPr>
        </p:nvSpPr>
        <p:spPr>
          <a:xfrm>
            <a:off x="7848600" y="1122363"/>
            <a:ext cx="4023360" cy="3204134"/>
          </a:xfrm>
        </p:spPr>
        <p:txBody>
          <a:bodyPr anchor="b">
            <a:normAutofit/>
          </a:bodyPr>
          <a:lstStyle/>
          <a:p>
            <a:pPr algn="l"/>
            <a:r>
              <a:rPr lang="en-GB" sz="4400" dirty="0">
                <a:latin typeface="Cambria" panose="02040503050406030204" pitchFamily="18" charset="0"/>
                <a:ea typeface="Cambria" panose="02040503050406030204" pitchFamily="18" charset="0"/>
              </a:rPr>
              <a:t>CAPSTONE PROJECT </a:t>
            </a:r>
            <a:br>
              <a:rPr lang="en-GB" sz="4400" dirty="0">
                <a:latin typeface="Cambria" panose="02040503050406030204" pitchFamily="18" charset="0"/>
                <a:ea typeface="Cambria" panose="02040503050406030204" pitchFamily="18" charset="0"/>
              </a:rPr>
            </a:br>
            <a:r>
              <a:rPr lang="en-GB" sz="4400" dirty="0">
                <a:latin typeface="Cambria" panose="02040503050406030204" pitchFamily="18" charset="0"/>
                <a:ea typeface="Cambria" panose="02040503050406030204" pitchFamily="18" charset="0"/>
              </a:rPr>
              <a:t>PART TWO</a:t>
            </a:r>
          </a:p>
        </p:txBody>
      </p:sp>
      <p:sp>
        <p:nvSpPr>
          <p:cNvPr id="3" name="Subtitle 2">
            <a:extLst>
              <a:ext uri="{FF2B5EF4-FFF2-40B4-BE49-F238E27FC236}">
                <a16:creationId xmlns:a16="http://schemas.microsoft.com/office/drawing/2014/main" id="{A4282CA3-731C-4EA2-8459-94CC0686F70E}"/>
              </a:ext>
            </a:extLst>
          </p:cNvPr>
          <p:cNvSpPr>
            <a:spLocks noGrp="1"/>
          </p:cNvSpPr>
          <p:nvPr>
            <p:ph type="subTitle" idx="1"/>
          </p:nvPr>
        </p:nvSpPr>
        <p:spPr>
          <a:xfrm>
            <a:off x="7848600" y="4872922"/>
            <a:ext cx="4023360" cy="1208141"/>
          </a:xfrm>
        </p:spPr>
        <p:txBody>
          <a:bodyPr>
            <a:normAutofit fontScale="92500" lnSpcReduction="10000"/>
          </a:bodyPr>
          <a:lstStyle/>
          <a:p>
            <a:pPr algn="l"/>
            <a:endParaRPr lang="en-GB" dirty="0">
              <a:latin typeface="Cambria" panose="02040503050406030204" pitchFamily="18" charset="0"/>
              <a:ea typeface="Cambria" panose="02040503050406030204" pitchFamily="18" charset="0"/>
            </a:endParaRPr>
          </a:p>
          <a:p>
            <a:pPr algn="l"/>
            <a:endParaRPr lang="en-GB" dirty="0">
              <a:latin typeface="Cambria" panose="02040503050406030204" pitchFamily="18" charset="0"/>
              <a:ea typeface="Cambria" panose="02040503050406030204" pitchFamily="18" charset="0"/>
            </a:endParaRPr>
          </a:p>
          <a:p>
            <a:pPr algn="l"/>
            <a:r>
              <a:rPr lang="en-GB" dirty="0">
                <a:latin typeface="Cambria" panose="02040503050406030204" pitchFamily="18" charset="0"/>
                <a:ea typeface="Cambria" panose="02040503050406030204" pitchFamily="18" charset="0"/>
              </a:rPr>
              <a:t>GIDEON AHIADZI</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61309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6" name="Picture 5" descr="Chart, scatter chart&#10;&#10;Description automatically generated">
            <a:extLst>
              <a:ext uri="{FF2B5EF4-FFF2-40B4-BE49-F238E27FC236}">
                <a16:creationId xmlns:a16="http://schemas.microsoft.com/office/drawing/2014/main" id="{F3857CAF-39FE-4878-B6DA-5D3690DB2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531" y="822251"/>
            <a:ext cx="8986376" cy="6035748"/>
          </a:xfrm>
          <a:prstGeom prst="rect">
            <a:avLst/>
          </a:prstGeom>
        </p:spPr>
      </p:pic>
      <p:sp>
        <p:nvSpPr>
          <p:cNvPr id="7" name="Google Shape;82;p17">
            <a:extLst>
              <a:ext uri="{FF2B5EF4-FFF2-40B4-BE49-F238E27FC236}">
                <a16:creationId xmlns:a16="http://schemas.microsoft.com/office/drawing/2014/main" id="{402840F3-B0C7-479B-9182-62E22C397F68}"/>
              </a:ext>
            </a:extLst>
          </p:cNvPr>
          <p:cNvSpPr txBox="1">
            <a:spLocks noGrp="1"/>
          </p:cNvSpPr>
          <p:nvPr>
            <p:ph type="title"/>
          </p:nvPr>
        </p:nvSpPr>
        <p:spPr>
          <a:xfrm>
            <a:off x="37196" y="822250"/>
            <a:ext cx="3100142"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800" b="1" u="sng" dirty="0">
                <a:solidFill>
                  <a:srgbClr val="FF0000"/>
                </a:solidFill>
                <a:latin typeface="Cambria" panose="02040503050406030204" pitchFamily="18" charset="0"/>
                <a:ea typeface="Cambria" panose="02040503050406030204" pitchFamily="18" charset="0"/>
              </a:rPr>
              <a:t>Floor Area vs Price</a:t>
            </a:r>
            <a:br>
              <a:rPr lang="en-US" sz="2800" b="1" u="sng" dirty="0">
                <a:solidFill>
                  <a:srgbClr val="FF0000"/>
                </a:solidFill>
                <a:latin typeface="Cambria" panose="02040503050406030204" pitchFamily="18" charset="0"/>
                <a:ea typeface="Cambria" panose="02040503050406030204" pitchFamily="18" charset="0"/>
              </a:rPr>
            </a:br>
            <a:br>
              <a:rPr lang="en-US" sz="28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With correlation coefficient of 0.574</a:t>
            </a:r>
            <a:endParaRPr lang="en-US"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4589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6" name="Picture 5" descr="Chart, scatter chart&#10;&#10;Description automatically generated">
            <a:extLst>
              <a:ext uri="{FF2B5EF4-FFF2-40B4-BE49-F238E27FC236}">
                <a16:creationId xmlns:a16="http://schemas.microsoft.com/office/drawing/2014/main" id="{1BDD1549-371C-4549-84B4-3ECEB60C4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4305" y="822250"/>
            <a:ext cx="9489095" cy="6035749"/>
          </a:xfrm>
          <a:prstGeom prst="rect">
            <a:avLst/>
          </a:prstGeom>
        </p:spPr>
      </p:pic>
      <p:sp>
        <p:nvSpPr>
          <p:cNvPr id="7" name="Google Shape;82;p17">
            <a:extLst>
              <a:ext uri="{FF2B5EF4-FFF2-40B4-BE49-F238E27FC236}">
                <a16:creationId xmlns:a16="http://schemas.microsoft.com/office/drawing/2014/main" id="{C68622A7-57F1-43F9-8EA5-9CFFD48A81DE}"/>
              </a:ext>
            </a:extLst>
          </p:cNvPr>
          <p:cNvSpPr txBox="1">
            <a:spLocks noGrp="1"/>
          </p:cNvSpPr>
          <p:nvPr>
            <p:ph type="title"/>
          </p:nvPr>
        </p:nvSpPr>
        <p:spPr>
          <a:xfrm>
            <a:off x="37196" y="822250"/>
            <a:ext cx="3100142"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800" b="1" u="sng" dirty="0">
                <a:solidFill>
                  <a:srgbClr val="FF0000"/>
                </a:solidFill>
                <a:latin typeface="Cambria" panose="02040503050406030204" pitchFamily="18" charset="0"/>
                <a:ea typeface="Cambria" panose="02040503050406030204" pitchFamily="18" charset="0"/>
              </a:rPr>
              <a:t>No. of Garage vs Price</a:t>
            </a:r>
            <a:br>
              <a:rPr lang="en-US" sz="2800" b="1" u="sng" dirty="0">
                <a:solidFill>
                  <a:srgbClr val="FF0000"/>
                </a:solidFill>
                <a:latin typeface="Cambria" panose="02040503050406030204" pitchFamily="18" charset="0"/>
                <a:ea typeface="Cambria" panose="02040503050406030204" pitchFamily="18" charset="0"/>
              </a:rPr>
            </a:br>
            <a:br>
              <a:rPr lang="en-US" sz="28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With correlation coefficient of 0.492</a:t>
            </a:r>
            <a:endParaRPr lang="en-US"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997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599" y="822251"/>
            <a:ext cx="12154804"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400" b="1" u="sng" dirty="0">
                <a:solidFill>
                  <a:srgbClr val="FF0000"/>
                </a:solidFill>
                <a:latin typeface="Cambria" panose="02040503050406030204" pitchFamily="18" charset="0"/>
                <a:ea typeface="Cambria" panose="02040503050406030204" pitchFamily="18" charset="0"/>
              </a:rPr>
              <a:t>AREAS WITH THE MOST AFFORDABLE RENT PRICES IN ACCRA.</a:t>
            </a:r>
            <a:br>
              <a:rPr lang="en-US" sz="2400" b="1" u="sng" dirty="0">
                <a:solidFill>
                  <a:srgbClr val="FF0000"/>
                </a:solidFill>
                <a:latin typeface="Cambria" panose="02040503050406030204" pitchFamily="18" charset="0"/>
                <a:ea typeface="Cambria" panose="02040503050406030204" pitchFamily="18" charset="0"/>
              </a:rPr>
            </a:br>
            <a:br>
              <a:rPr lang="en-US" sz="2400" b="1" u="sng" dirty="0">
                <a:solidFill>
                  <a:srgbClr val="FF0000"/>
                </a:solidFill>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The price of accommodation in Accra is highly dependent on the budget of the individual.</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It is also the individual decision to rent a house with a specific number of bedrooms in a specific location. Hence, I will show charts with location of every number of bedrooms ranging from 1 to 5 with respect to their prices.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This will help an individual to decide based on their budget where to get an affordable apartment to rent.</a:t>
            </a:r>
            <a:br>
              <a:rPr lang="en-US" sz="2400" b="1" u="sng" dirty="0">
                <a:solidFill>
                  <a:srgbClr val="FF0000"/>
                </a:solidFill>
                <a:latin typeface="Cambria" panose="02040503050406030204" pitchFamily="18" charset="0"/>
                <a:ea typeface="Cambria" panose="02040503050406030204" pitchFamily="18" charset="0"/>
              </a:rPr>
            </a:br>
            <a:endParaRPr lang="en-US" sz="2400"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spTree>
    <p:extLst>
      <p:ext uri="{BB962C8B-B14F-4D97-AF65-F5344CB8AC3E}">
        <p14:creationId xmlns:p14="http://schemas.microsoft.com/office/powerpoint/2010/main" val="2198892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0" y="822251"/>
            <a:ext cx="4271460"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200" b="1" u="sng" dirty="0">
                <a:solidFill>
                  <a:srgbClr val="FF0000"/>
                </a:solidFill>
                <a:latin typeface="Cambria" panose="02040503050406030204" pitchFamily="18" charset="0"/>
                <a:ea typeface="Cambria" panose="02040503050406030204" pitchFamily="18" charset="0"/>
              </a:rPr>
              <a:t>AREA TO FIND AFFORDABLE ONE-BEDROOMS ACCOMMODATIONS</a:t>
            </a:r>
            <a:br>
              <a:rPr lang="en-US" sz="2400" b="1" u="sng" dirty="0">
                <a:solidFill>
                  <a:srgbClr val="FF0000"/>
                </a:solidFill>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Race-Course has the cheapest one-bedroom accommodation in Accra. The average price of accommodation at this location is about GH₵ 200. </a:t>
            </a:r>
            <a:r>
              <a:rPr lang="en-US" sz="1800" b="1" dirty="0" err="1">
                <a:latin typeface="Cambria" panose="02040503050406030204" pitchFamily="18" charset="0"/>
                <a:ea typeface="Cambria" panose="02040503050406030204" pitchFamily="18" charset="0"/>
              </a:rPr>
              <a:t>Haasto</a:t>
            </a: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Tema</a:t>
            </a:r>
            <a:r>
              <a:rPr lang="en-US" sz="1800" dirty="0">
                <a:latin typeface="Cambria" panose="02040503050406030204" pitchFamily="18" charset="0"/>
                <a:ea typeface="Cambria" panose="02040503050406030204" pitchFamily="18" charset="0"/>
              </a:rPr>
              <a:t> </a:t>
            </a:r>
            <a:r>
              <a:rPr lang="en-US" sz="1800" b="1" dirty="0" err="1">
                <a:latin typeface="Cambria" panose="02040503050406030204" pitchFamily="18" charset="0"/>
                <a:ea typeface="Cambria" panose="02040503050406030204" pitchFamily="18" charset="0"/>
              </a:rPr>
              <a:t>Motoway</a:t>
            </a: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Lakeside</a:t>
            </a: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estate</a:t>
            </a:r>
            <a:r>
              <a:rPr lang="en-US" sz="1800" dirty="0">
                <a:latin typeface="Cambria" panose="02040503050406030204" pitchFamily="18" charset="0"/>
                <a:ea typeface="Cambria" panose="02040503050406030204" pitchFamily="18" charset="0"/>
              </a:rPr>
              <a:t>, </a:t>
            </a:r>
            <a:r>
              <a:rPr lang="en-US" sz="1800" b="1" dirty="0" err="1">
                <a:latin typeface="Cambria" panose="02040503050406030204" pitchFamily="18" charset="0"/>
                <a:ea typeface="Cambria" panose="02040503050406030204" pitchFamily="18" charset="0"/>
              </a:rPr>
              <a:t>Pobiman</a:t>
            </a:r>
            <a:r>
              <a:rPr lang="en-US" sz="1800" dirty="0">
                <a:latin typeface="Cambria" panose="02040503050406030204" pitchFamily="18" charset="0"/>
                <a:ea typeface="Cambria" panose="02040503050406030204" pitchFamily="18" charset="0"/>
              </a:rPr>
              <a:t> also have affordable rent. It is worth noting that this accommodation are not </a:t>
            </a:r>
            <a:r>
              <a:rPr lang="en-US" sz="1800" b="1" i="1" dirty="0">
                <a:latin typeface="Cambria" panose="02040503050406030204" pitchFamily="18" charset="0"/>
                <a:ea typeface="Cambria" panose="02040503050406030204" pitchFamily="18" charset="0"/>
              </a:rPr>
              <a:t>fully furnished are may are likely to lack amenities such as reservoir, internet, Pools etc.</a:t>
            </a:r>
            <a:br>
              <a:rPr lang="en-US" sz="1800" b="1" dirty="0">
                <a:latin typeface="Cambria" panose="02040503050406030204" pitchFamily="18" charset="0"/>
                <a:ea typeface="Cambria" panose="02040503050406030204" pitchFamily="18" charset="0"/>
              </a:rPr>
            </a:b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To get such amenities an individual should consider the </a:t>
            </a:r>
            <a:r>
              <a:rPr lang="en-US" sz="1800" b="1" dirty="0">
                <a:latin typeface="Cambria" panose="02040503050406030204" pitchFamily="18" charset="0"/>
                <a:ea typeface="Cambria" panose="02040503050406030204" pitchFamily="18" charset="0"/>
              </a:rPr>
              <a:t>Airport</a:t>
            </a:r>
            <a:r>
              <a:rPr lang="en-US" sz="1800" dirty="0">
                <a:latin typeface="Cambria" panose="02040503050406030204" pitchFamily="18" charset="0"/>
                <a:ea typeface="Cambria" panose="02040503050406030204" pitchFamily="18" charset="0"/>
              </a:rPr>
              <a:t> and </a:t>
            </a:r>
            <a:r>
              <a:rPr lang="en-US" sz="1800" b="1" dirty="0" err="1">
                <a:latin typeface="Cambria" panose="02040503050406030204" pitchFamily="18" charset="0"/>
                <a:ea typeface="Cambria" panose="02040503050406030204" pitchFamily="18" charset="0"/>
              </a:rPr>
              <a:t>Cantoment</a:t>
            </a:r>
            <a:r>
              <a:rPr lang="en-US" sz="1800" dirty="0">
                <a:latin typeface="Cambria" panose="02040503050406030204" pitchFamily="18" charset="0"/>
                <a:ea typeface="Cambria" panose="02040503050406030204" pitchFamily="18" charset="0"/>
              </a:rPr>
              <a:t> areas</a:t>
            </a: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5" name="Picture 4" descr="Chart&#10;&#10;Description automatically generated">
            <a:extLst>
              <a:ext uri="{FF2B5EF4-FFF2-40B4-BE49-F238E27FC236}">
                <a16:creationId xmlns:a16="http://schemas.microsoft.com/office/drawing/2014/main" id="{6B92600F-F815-4F07-8BBE-752F4E164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657" y="822250"/>
            <a:ext cx="7864743" cy="6035749"/>
          </a:xfrm>
          <a:prstGeom prst="rect">
            <a:avLst/>
          </a:prstGeom>
        </p:spPr>
      </p:pic>
    </p:spTree>
    <p:extLst>
      <p:ext uri="{BB962C8B-B14F-4D97-AF65-F5344CB8AC3E}">
        <p14:creationId xmlns:p14="http://schemas.microsoft.com/office/powerpoint/2010/main" val="2049031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0" y="822251"/>
            <a:ext cx="4271460"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000" b="1" u="sng" dirty="0">
                <a:solidFill>
                  <a:srgbClr val="FF0000"/>
                </a:solidFill>
                <a:latin typeface="Cambria" panose="02040503050406030204" pitchFamily="18" charset="0"/>
                <a:ea typeface="Cambria" panose="02040503050406030204" pitchFamily="18" charset="0"/>
              </a:rPr>
              <a:t>AREA TO FIND AFFORDABLE TWO- BEDROOMS ACCOMMODATIONS</a:t>
            </a:r>
            <a:br>
              <a:rPr lang="en-US" sz="2400" b="1" u="sng" dirty="0">
                <a:solidFill>
                  <a:srgbClr val="FF0000"/>
                </a:solidFill>
                <a:latin typeface="Cambria" panose="02040503050406030204" pitchFamily="18" charset="0"/>
                <a:ea typeface="Cambria" panose="02040503050406030204" pitchFamily="18" charset="0"/>
              </a:rPr>
            </a:br>
            <a:br>
              <a:rPr lang="en-US" sz="2400" b="1" u="sng" dirty="0">
                <a:solidFill>
                  <a:srgbClr val="FF0000"/>
                </a:solidFill>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Two-bedrooms apartments ranges between</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GH₵ 350 and GH₵ 17,500. The cheapest one can be found around </a:t>
            </a:r>
            <a:r>
              <a:rPr lang="en-US" sz="1800" b="1" dirty="0" err="1">
                <a:latin typeface="Cambria" panose="02040503050406030204" pitchFamily="18" charset="0"/>
                <a:ea typeface="Cambria" panose="02040503050406030204" pitchFamily="18" charset="0"/>
              </a:rPr>
              <a:t>Awoshie</a:t>
            </a:r>
            <a:r>
              <a:rPr lang="en-US" sz="1800" b="1" dirty="0">
                <a:latin typeface="Cambria" panose="02040503050406030204" pitchFamily="18" charset="0"/>
                <a:ea typeface="Cambria" panose="02040503050406030204" pitchFamily="18" charset="0"/>
              </a:rPr>
              <a:t>, Tema </a:t>
            </a:r>
            <a:r>
              <a:rPr lang="en-US" sz="1800" b="1" dirty="0" err="1">
                <a:latin typeface="Cambria" panose="02040503050406030204" pitchFamily="18" charset="0"/>
                <a:ea typeface="Cambria" panose="02040503050406030204" pitchFamily="18" charset="0"/>
              </a:rPr>
              <a:t>motoway</a:t>
            </a:r>
            <a:r>
              <a:rPr lang="en-US" sz="1800" b="1" dirty="0">
                <a:latin typeface="Cambria" panose="02040503050406030204" pitchFamily="18" charset="0"/>
                <a:ea typeface="Cambria" panose="02040503050406030204" pitchFamily="18" charset="0"/>
              </a:rPr>
              <a:t>, Circle </a:t>
            </a:r>
            <a:r>
              <a:rPr lang="en-US" sz="1800" b="1" dirty="0" err="1">
                <a:latin typeface="Cambria" panose="02040503050406030204" pitchFamily="18" charset="0"/>
                <a:ea typeface="Cambria" panose="02040503050406030204" pitchFamily="18" charset="0"/>
              </a:rPr>
              <a:t>Odo</a:t>
            </a:r>
            <a:r>
              <a:rPr lang="en-US" sz="1800" b="1" dirty="0">
                <a:latin typeface="Cambria" panose="02040503050406030204" pitchFamily="18" charset="0"/>
                <a:ea typeface="Cambria" panose="02040503050406030204" pitchFamily="18" charset="0"/>
              </a:rPr>
              <a:t> Rice, </a:t>
            </a:r>
            <a:r>
              <a:rPr lang="en-US" sz="1800" b="1" dirty="0" err="1">
                <a:latin typeface="Cambria" panose="02040503050406030204" pitchFamily="18" charset="0"/>
                <a:ea typeface="Cambria" panose="02040503050406030204" pitchFamily="18" charset="0"/>
              </a:rPr>
              <a:t>Lapaz</a:t>
            </a:r>
            <a:r>
              <a:rPr lang="en-US" sz="1800" b="1" dirty="0">
                <a:latin typeface="Cambria" panose="02040503050406030204" pitchFamily="18" charset="0"/>
                <a:ea typeface="Cambria" panose="02040503050406030204" pitchFamily="18" charset="0"/>
              </a:rPr>
              <a:t>, </a:t>
            </a:r>
            <a:r>
              <a:rPr lang="en-US" sz="1800" b="1" dirty="0" err="1">
                <a:latin typeface="Cambria" panose="02040503050406030204" pitchFamily="18" charset="0"/>
                <a:ea typeface="Cambria" panose="02040503050406030204" pitchFamily="18" charset="0"/>
              </a:rPr>
              <a:t>Pokuase</a:t>
            </a:r>
            <a:r>
              <a:rPr lang="en-US" sz="1800" b="1" dirty="0">
                <a:latin typeface="Cambria" panose="02040503050406030204" pitchFamily="18" charset="0"/>
                <a:ea typeface="Cambria" panose="02040503050406030204" pitchFamily="18" charset="0"/>
              </a:rPr>
              <a:t>, </a:t>
            </a:r>
            <a:r>
              <a:rPr lang="en-US" sz="1800" b="1" dirty="0" err="1">
                <a:latin typeface="Cambria" panose="02040503050406030204" pitchFamily="18" charset="0"/>
                <a:ea typeface="Cambria" panose="02040503050406030204" pitchFamily="18" charset="0"/>
              </a:rPr>
              <a:t>Alajo</a:t>
            </a:r>
            <a:r>
              <a:rPr lang="en-US" sz="1800" b="1" dirty="0">
                <a:latin typeface="Cambria" panose="02040503050406030204" pitchFamily="18" charset="0"/>
                <a:ea typeface="Cambria" panose="02040503050406030204" pitchFamily="18" charset="0"/>
              </a:rPr>
              <a:t> etc.</a:t>
            </a:r>
            <a:r>
              <a:rPr lang="en-US" sz="1800" dirty="0">
                <a:latin typeface="Cambria" panose="02040503050406030204" pitchFamily="18" charset="0"/>
                <a:ea typeface="Cambria" panose="02040503050406030204" pitchFamily="18" charset="0"/>
              </a:rPr>
              <a:t> Whereas the expensive ones can be at </a:t>
            </a:r>
            <a:r>
              <a:rPr lang="en-US" sz="1800" b="1" dirty="0">
                <a:latin typeface="Cambria" panose="02040503050406030204" pitchFamily="18" charset="0"/>
                <a:ea typeface="Cambria" panose="02040503050406030204" pitchFamily="18" charset="0"/>
              </a:rPr>
              <a:t>Airport area, Roman ridge, </a:t>
            </a:r>
            <a:r>
              <a:rPr lang="en-US" sz="1800" b="1" dirty="0" err="1">
                <a:latin typeface="Cambria" panose="02040503050406030204" pitchFamily="18" charset="0"/>
                <a:ea typeface="Cambria" panose="02040503050406030204" pitchFamily="18" charset="0"/>
              </a:rPr>
              <a:t>Osu</a:t>
            </a:r>
            <a:r>
              <a:rPr lang="en-US" sz="1800" b="1" dirty="0">
                <a:latin typeface="Cambria" panose="02040503050406030204" pitchFamily="18" charset="0"/>
                <a:ea typeface="Cambria" panose="02040503050406030204" pitchFamily="18" charset="0"/>
              </a:rPr>
              <a:t>.</a:t>
            </a:r>
            <a:br>
              <a:rPr lang="en-US" sz="1800" dirty="0">
                <a:latin typeface="Cambria" panose="02040503050406030204" pitchFamily="18" charset="0"/>
                <a:ea typeface="Cambria" panose="02040503050406030204" pitchFamily="18" charset="0"/>
              </a:rPr>
            </a:br>
            <a:r>
              <a:rPr lang="en-US" sz="1800" dirty="0">
                <a:latin typeface="Cambria" panose="02040503050406030204" pitchFamily="18" charset="0"/>
                <a:ea typeface="Cambria" panose="02040503050406030204" pitchFamily="18" charset="0"/>
              </a:rPr>
              <a:t>Again, it is worth noting that the cheapest accommodation are </a:t>
            </a:r>
            <a:r>
              <a:rPr lang="en-US" sz="1800" b="1" i="1" dirty="0">
                <a:latin typeface="Cambria" panose="02040503050406030204" pitchFamily="18" charset="0"/>
                <a:ea typeface="Cambria" panose="02040503050406030204" pitchFamily="18" charset="0"/>
              </a:rPr>
              <a:t>not fully furnished </a:t>
            </a:r>
            <a:r>
              <a:rPr lang="en-US" sz="1800" dirty="0">
                <a:latin typeface="Cambria" panose="02040503050406030204" pitchFamily="18" charset="0"/>
                <a:ea typeface="Cambria" panose="02040503050406030204" pitchFamily="18" charset="0"/>
              </a:rPr>
              <a:t>are may are </a:t>
            </a:r>
            <a:r>
              <a:rPr lang="en-US" sz="1800" b="1" i="1" dirty="0">
                <a:latin typeface="Cambria" panose="02040503050406030204" pitchFamily="18" charset="0"/>
                <a:ea typeface="Cambria" panose="02040503050406030204" pitchFamily="18" charset="0"/>
              </a:rPr>
              <a:t>likely to lack amenities such as reservoir, internet, Pools etc</a:t>
            </a:r>
            <a:r>
              <a:rPr lang="en-US" sz="1800" dirty="0">
                <a:latin typeface="Cambria" panose="02040503050406030204" pitchFamily="18" charset="0"/>
                <a:ea typeface="Cambria" panose="02040503050406030204" pitchFamily="18" charset="0"/>
              </a:rPr>
              <a:t>. As opposed to the expensive ones where they are fully furnished and has relevant amenities.</a:t>
            </a:r>
            <a:br>
              <a:rPr lang="en-US" sz="1800" dirty="0">
                <a:latin typeface="Cambria" panose="02040503050406030204" pitchFamily="18" charset="0"/>
                <a:ea typeface="Cambria" panose="02040503050406030204" pitchFamily="18" charset="0"/>
              </a:rPr>
            </a:br>
            <a:endParaRPr lang="en-US" sz="1800"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endParaRPr lang="en-GB" sz="2133" b="1" dirty="0">
              <a:solidFill>
                <a:srgbClr val="FFFFFF"/>
              </a:solidFill>
              <a:latin typeface="Cambria" panose="02040503050406030204" pitchFamily="18" charset="0"/>
              <a:ea typeface="Cambria" panose="02040503050406030204" pitchFamily="18" charset="0"/>
            </a:endParaRPr>
          </a:p>
        </p:txBody>
      </p:sp>
      <p:pic>
        <p:nvPicPr>
          <p:cNvPr id="6" name="Picture 5" descr="Chart&#10;&#10;Description automatically generated">
            <a:extLst>
              <a:ext uri="{FF2B5EF4-FFF2-40B4-BE49-F238E27FC236}">
                <a16:creationId xmlns:a16="http://schemas.microsoft.com/office/drawing/2014/main" id="{A460352E-8AFC-4849-BF9B-AE997A0E4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657" y="822251"/>
            <a:ext cx="7864743" cy="6035749"/>
          </a:xfrm>
          <a:prstGeom prst="rect">
            <a:avLst/>
          </a:prstGeom>
        </p:spPr>
      </p:pic>
    </p:spTree>
    <p:extLst>
      <p:ext uri="{BB962C8B-B14F-4D97-AF65-F5344CB8AC3E}">
        <p14:creationId xmlns:p14="http://schemas.microsoft.com/office/powerpoint/2010/main" val="1459131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0" y="822251"/>
            <a:ext cx="4271460"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000" b="1" u="sng" dirty="0">
                <a:solidFill>
                  <a:srgbClr val="FF0000"/>
                </a:solidFill>
                <a:latin typeface="Cambria" panose="02040503050406030204" pitchFamily="18" charset="0"/>
                <a:ea typeface="Cambria" panose="02040503050406030204" pitchFamily="18" charset="0"/>
              </a:rPr>
              <a:t>AREA TO FIND AFFORDABLE THREE-BEDROOMS ACCOMMODATIONS</a:t>
            </a:r>
            <a:br>
              <a:rPr lang="en-US" sz="2000" b="1" u="sng" dirty="0">
                <a:solidFill>
                  <a:srgbClr val="FF0000"/>
                </a:solidFill>
                <a:latin typeface="Cambria" panose="02040503050406030204" pitchFamily="18" charset="0"/>
                <a:ea typeface="Cambria" panose="02040503050406030204" pitchFamily="18" charset="0"/>
              </a:rPr>
            </a:br>
            <a:br>
              <a:rPr lang="en-US" sz="2000" b="1" u="sng" dirty="0">
                <a:solidFill>
                  <a:srgbClr val="FF0000"/>
                </a:solidFill>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For affordable three-bedroom apartment, look no further than </a:t>
            </a:r>
            <a:r>
              <a:rPr lang="en-US" sz="2400" b="1" i="1" dirty="0">
                <a:latin typeface="Cambria" panose="02040503050406030204" pitchFamily="18" charset="0"/>
                <a:ea typeface="Cambria" panose="02040503050406030204" pitchFamily="18" charset="0"/>
              </a:rPr>
              <a:t>Dansoman, </a:t>
            </a:r>
            <a:r>
              <a:rPr lang="en-US" sz="2400" b="1" i="1" dirty="0" err="1">
                <a:latin typeface="Cambria" panose="02040503050406030204" pitchFamily="18" charset="0"/>
                <a:ea typeface="Cambria" panose="02040503050406030204" pitchFamily="18" charset="0"/>
              </a:rPr>
              <a:t>Ashaley</a:t>
            </a:r>
            <a:r>
              <a:rPr lang="en-US" sz="2400" b="1" i="1"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Botwe</a:t>
            </a:r>
            <a:r>
              <a:rPr lang="en-US" sz="2400" b="1" i="1"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Agbogba</a:t>
            </a:r>
            <a:r>
              <a:rPr lang="en-US" sz="2400" b="1" i="1"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Ofankor</a:t>
            </a:r>
            <a:r>
              <a:rPr lang="en-US" sz="2400" b="1" i="1"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Pokuase</a:t>
            </a:r>
            <a:r>
              <a:rPr lang="en-US" sz="2400" b="1" i="1" dirty="0">
                <a:latin typeface="Cambria" panose="02040503050406030204" pitchFamily="18" charset="0"/>
                <a:ea typeface="Cambria" panose="02040503050406030204" pitchFamily="18" charset="0"/>
              </a:rPr>
              <a:t>, </a:t>
            </a:r>
            <a:r>
              <a:rPr lang="en-US" sz="2400" b="1" i="1" dirty="0" err="1">
                <a:latin typeface="Cambria" panose="02040503050406030204" pitchFamily="18" charset="0"/>
                <a:ea typeface="Cambria" panose="02040503050406030204" pitchFamily="18" charset="0"/>
              </a:rPr>
              <a:t>Pobiman</a:t>
            </a:r>
            <a:r>
              <a:rPr lang="en-US" sz="2400" b="1" i="1" dirty="0">
                <a:latin typeface="Cambria" panose="02040503050406030204" pitchFamily="18" charset="0"/>
                <a:ea typeface="Cambria" panose="02040503050406030204" pitchFamily="18" charset="0"/>
              </a:rPr>
              <a:t> and </a:t>
            </a:r>
            <a:r>
              <a:rPr lang="en-US" sz="2400" b="1" i="1" dirty="0" err="1">
                <a:latin typeface="Cambria" panose="02040503050406030204" pitchFamily="18" charset="0"/>
                <a:ea typeface="Cambria" panose="02040503050406030204" pitchFamily="18" charset="0"/>
              </a:rPr>
              <a:t>Abelemkpe</a:t>
            </a:r>
            <a:r>
              <a:rPr lang="en-US" sz="2400" b="1" i="1" dirty="0">
                <a:latin typeface="Cambria" panose="02040503050406030204" pitchFamily="18" charset="0"/>
                <a:ea typeface="Cambria" panose="02040503050406030204" pitchFamily="18" charset="0"/>
              </a:rPr>
              <a:t>.</a:t>
            </a:r>
            <a:br>
              <a:rPr lang="en-US" sz="2400" b="1" i="1" dirty="0">
                <a:latin typeface="Cambria" panose="02040503050406030204" pitchFamily="18" charset="0"/>
                <a:ea typeface="Cambria" panose="02040503050406030204" pitchFamily="18" charset="0"/>
              </a:rPr>
            </a:b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If you are feeling lucky you can again look around the </a:t>
            </a:r>
            <a:r>
              <a:rPr lang="en-US" sz="2400" b="1" i="1" dirty="0">
                <a:latin typeface="Cambria" panose="02040503050406030204" pitchFamily="18" charset="0"/>
                <a:ea typeface="Cambria" panose="02040503050406030204" pitchFamily="18" charset="0"/>
              </a:rPr>
              <a:t>Airport area if you care about luxury</a:t>
            </a:r>
            <a:r>
              <a:rPr lang="en-US" sz="2400" dirty="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6" name="Picture 5" descr="Chart&#10;&#10;Description automatically generated">
            <a:extLst>
              <a:ext uri="{FF2B5EF4-FFF2-40B4-BE49-F238E27FC236}">
                <a16:creationId xmlns:a16="http://schemas.microsoft.com/office/drawing/2014/main" id="{A2BA1FBC-96EC-41F4-9F09-06BC8ADD89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0060" y="822251"/>
            <a:ext cx="7883340" cy="6035748"/>
          </a:xfrm>
          <a:prstGeom prst="rect">
            <a:avLst/>
          </a:prstGeom>
        </p:spPr>
      </p:pic>
    </p:spTree>
    <p:extLst>
      <p:ext uri="{BB962C8B-B14F-4D97-AF65-F5344CB8AC3E}">
        <p14:creationId xmlns:p14="http://schemas.microsoft.com/office/powerpoint/2010/main" val="61302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599" y="822251"/>
            <a:ext cx="4600697"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400" b="1" u="sng" dirty="0">
                <a:solidFill>
                  <a:srgbClr val="FF0000"/>
                </a:solidFill>
                <a:latin typeface="Cambria" panose="02040503050406030204" pitchFamily="18" charset="0"/>
                <a:ea typeface="Cambria" panose="02040503050406030204" pitchFamily="18" charset="0"/>
              </a:rPr>
              <a:t>AREA TO FIND AFFORDABLE FOUR-BEDROOMS ACCOMMODATIONS</a:t>
            </a:r>
            <a:br>
              <a:rPr lang="en-US" sz="2400" b="1" u="sng" dirty="0">
                <a:solidFill>
                  <a:srgbClr val="FF0000"/>
                </a:solidFill>
                <a:latin typeface="Cambria" panose="02040503050406030204" pitchFamily="18" charset="0"/>
                <a:ea typeface="Cambria" panose="02040503050406030204" pitchFamily="18" charset="0"/>
              </a:rPr>
            </a:br>
            <a:br>
              <a:rPr lang="en-US" sz="2400" b="1" u="sng" dirty="0">
                <a:solidFill>
                  <a:srgbClr val="FF0000"/>
                </a:solidFill>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Just like the previous cases, your choice to rent a four-bedroom house depends on your budget. For the cheapest one look around </a:t>
            </a:r>
            <a:r>
              <a:rPr lang="en-US" sz="2000" b="1" i="1" dirty="0">
                <a:latin typeface="Cambria" panose="02040503050406030204" pitchFamily="18" charset="0"/>
                <a:ea typeface="Cambria" panose="02040503050406030204" pitchFamily="18" charset="0"/>
              </a:rPr>
              <a:t>Teshie, </a:t>
            </a:r>
            <a:r>
              <a:rPr lang="en-US" sz="2000" b="1" i="1" dirty="0" err="1">
                <a:latin typeface="Cambria" panose="02040503050406030204" pitchFamily="18" charset="0"/>
                <a:ea typeface="Cambria" panose="02040503050406030204" pitchFamily="18" charset="0"/>
              </a:rPr>
              <a:t>Ofankor</a:t>
            </a:r>
            <a:r>
              <a:rPr lang="en-US" sz="2000" b="1" i="1" dirty="0">
                <a:latin typeface="Cambria" panose="02040503050406030204" pitchFamily="18" charset="0"/>
                <a:ea typeface="Cambria" panose="02040503050406030204" pitchFamily="18" charset="0"/>
              </a:rPr>
              <a:t> and also around Spintex</a:t>
            </a:r>
            <a:r>
              <a:rPr lang="en-US" sz="2000" dirty="0">
                <a:latin typeface="Cambria" panose="02040503050406030204" pitchFamily="18" charset="0"/>
                <a:ea typeface="Cambria" panose="02040503050406030204" pitchFamily="18" charset="0"/>
              </a:rPr>
              <a:t>.</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For luxury and fully-furnished apartment with amenities again start looking around </a:t>
            </a:r>
            <a:r>
              <a:rPr lang="en-US" sz="2000" b="1" i="1" dirty="0">
                <a:latin typeface="Cambria" panose="02040503050406030204" pitchFamily="18" charset="0"/>
                <a:ea typeface="Cambria" panose="02040503050406030204" pitchFamily="18" charset="0"/>
              </a:rPr>
              <a:t>Cantonment to Airport West area</a:t>
            </a:r>
            <a:endParaRPr lang="en-US" sz="1800" b="1" i="1"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6" name="Picture 5" descr="Chart, bar chart&#10;&#10;Description automatically generated">
            <a:extLst>
              <a:ext uri="{FF2B5EF4-FFF2-40B4-BE49-F238E27FC236}">
                <a16:creationId xmlns:a16="http://schemas.microsoft.com/office/drawing/2014/main" id="{BEB3E175-1757-4C29-BFFA-9A184EFD59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408" y="845898"/>
            <a:ext cx="7695994" cy="6012101"/>
          </a:xfrm>
          <a:prstGeom prst="rect">
            <a:avLst/>
          </a:prstGeom>
        </p:spPr>
      </p:pic>
    </p:spTree>
    <p:extLst>
      <p:ext uri="{BB962C8B-B14F-4D97-AF65-F5344CB8AC3E}">
        <p14:creationId xmlns:p14="http://schemas.microsoft.com/office/powerpoint/2010/main" val="2333282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0" y="822251"/>
            <a:ext cx="4271460"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400" b="1" u="sng" dirty="0">
                <a:solidFill>
                  <a:srgbClr val="FF0000"/>
                </a:solidFill>
                <a:latin typeface="Cambria" panose="02040503050406030204" pitchFamily="18" charset="0"/>
                <a:ea typeface="Cambria" panose="02040503050406030204" pitchFamily="18" charset="0"/>
              </a:rPr>
              <a:t>AREA TO FIND AFFORDABLE FIVE-BEDROOMS ACCOMMODATIONS</a:t>
            </a:r>
            <a:br>
              <a:rPr lang="en-US" sz="2400" b="1" u="sng" dirty="0">
                <a:solidFill>
                  <a:srgbClr val="FF0000"/>
                </a:solidFill>
                <a:latin typeface="Cambria" panose="02040503050406030204" pitchFamily="18" charset="0"/>
                <a:ea typeface="Cambria" panose="02040503050406030204" pitchFamily="18" charset="0"/>
              </a:rPr>
            </a:br>
            <a:br>
              <a:rPr lang="en-US" sz="2400" b="1" u="sng" dirty="0">
                <a:solidFill>
                  <a:srgbClr val="FF0000"/>
                </a:solidFill>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For a cheaper 5 bedrooms apartment to rent, look around </a:t>
            </a:r>
            <a:r>
              <a:rPr lang="en-US" sz="2000" b="1" dirty="0" err="1">
                <a:latin typeface="Cambria" panose="02040503050406030204" pitchFamily="18" charset="0"/>
                <a:ea typeface="Cambria" panose="02040503050406030204" pitchFamily="18" charset="0"/>
              </a:rPr>
              <a:t>Madina</a:t>
            </a:r>
            <a:r>
              <a:rPr lang="en-US" sz="2000" dirty="0">
                <a:latin typeface="Cambria" panose="02040503050406030204" pitchFamily="18" charset="0"/>
                <a:ea typeface="Cambria" panose="02040503050406030204" pitchFamily="18" charset="0"/>
              </a:rPr>
              <a:t>, it will cost you around GH₵ 2000, per month. If you can afford about GH₵ 5000, look around Accra.</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Also, if Jeff Bezos is your friend, then look no further than </a:t>
            </a:r>
            <a:r>
              <a:rPr lang="en-US" sz="2000" b="1" dirty="0">
                <a:latin typeface="Cambria" panose="02040503050406030204" pitchFamily="18" charset="0"/>
                <a:ea typeface="Cambria" panose="02040503050406030204" pitchFamily="18" charset="0"/>
              </a:rPr>
              <a:t>Airport City.</a:t>
            </a:r>
            <a:endParaRPr lang="en-US" sz="1800" b="1"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6" name="Picture 5" descr="Chart, bar chart&#10;&#10;Description automatically generated">
            <a:extLst>
              <a:ext uri="{FF2B5EF4-FFF2-40B4-BE49-F238E27FC236}">
                <a16:creationId xmlns:a16="http://schemas.microsoft.com/office/drawing/2014/main" id="{7C990193-3B07-4A5B-81B3-6687D86544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1650" y="822250"/>
            <a:ext cx="7770350" cy="6035749"/>
          </a:xfrm>
          <a:prstGeom prst="rect">
            <a:avLst/>
          </a:prstGeom>
        </p:spPr>
      </p:pic>
    </p:spTree>
    <p:extLst>
      <p:ext uri="{BB962C8B-B14F-4D97-AF65-F5344CB8AC3E}">
        <p14:creationId xmlns:p14="http://schemas.microsoft.com/office/powerpoint/2010/main" val="388081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0" y="822251"/>
            <a:ext cx="12154803"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400" dirty="0">
                <a:latin typeface="Cambria" panose="02040503050406030204" pitchFamily="18" charset="0"/>
                <a:ea typeface="Cambria" panose="02040503050406030204" pitchFamily="18" charset="0"/>
              </a:rPr>
              <a:t>From the analysis and insight generated, we have learnt that there are various options for you if you need to rent accommodation in Accra. Some of the main factors that influence the price of accommodation in Accra is the location, the availability of amenities. The number of bedrooms and the size floor area only has a mid positive effect the price of accommodation.</a:t>
            </a:r>
            <a:br>
              <a:rPr lang="en-US" sz="2400" dirty="0">
                <a:latin typeface="Cambria" panose="02040503050406030204" pitchFamily="18" charset="0"/>
                <a:ea typeface="Cambria" panose="02040503050406030204" pitchFamily="18" charset="0"/>
              </a:rPr>
            </a:b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It also goes without saying that at every price within the range of the dataset there is an available option except that you may have to sacrifice on some amenities and cater for furnishing the apartment. The location of the accommodation will also determine how much your pay per month.</a:t>
            </a:r>
            <a:endParaRPr lang="en-US" sz="2400" b="1" u="sng"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CONCLUSION</a:t>
            </a:r>
          </a:p>
        </p:txBody>
      </p:sp>
    </p:spTree>
    <p:extLst>
      <p:ext uri="{BB962C8B-B14F-4D97-AF65-F5344CB8AC3E}">
        <p14:creationId xmlns:p14="http://schemas.microsoft.com/office/powerpoint/2010/main" val="133379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he outside of a building&#10;&#10;Description automatically generated">
            <a:extLst>
              <a:ext uri="{FF2B5EF4-FFF2-40B4-BE49-F238E27FC236}">
                <a16:creationId xmlns:a16="http://schemas.microsoft.com/office/drawing/2014/main" id="{CE0A70E4-07DD-4BCE-A899-93C070B81C59}"/>
              </a:ext>
            </a:extLst>
          </p:cNvPr>
          <p:cNvPicPr>
            <a:picLocks noChangeAspect="1"/>
          </p:cNvPicPr>
          <p:nvPr/>
        </p:nvPicPr>
        <p:blipFill rotWithShape="1">
          <a:blip r:embed="rId2">
            <a:extLst>
              <a:ext uri="{28A0092B-C50C-407E-A947-70E740481C1C}">
                <a14:useLocalDpi xmlns:a14="http://schemas.microsoft.com/office/drawing/2010/main" val="0"/>
              </a:ext>
            </a:extLst>
          </a:blip>
          <a:srcRect l="22723" t="5636" r="1" b="3455"/>
          <a:stretch/>
        </p:blipFill>
        <p:spPr>
          <a:xfrm>
            <a:off x="-2" y="10"/>
            <a:ext cx="8668512" cy="6857990"/>
          </a:xfrm>
          <a:prstGeom prst="rect">
            <a:avLst/>
          </a:prstGeom>
        </p:spPr>
      </p:pic>
      <p:sp>
        <p:nvSpPr>
          <p:cNvPr id="19" name="Rectangle 15">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29F362-4CB1-4D8E-9AC9-81EA68C54310}"/>
              </a:ext>
            </a:extLst>
          </p:cNvPr>
          <p:cNvSpPr>
            <a:spLocks noGrp="1"/>
          </p:cNvSpPr>
          <p:nvPr>
            <p:ph type="ctrTitle"/>
          </p:nvPr>
        </p:nvSpPr>
        <p:spPr>
          <a:xfrm>
            <a:off x="7067227" y="985697"/>
            <a:ext cx="4804733" cy="3340800"/>
          </a:xfrm>
        </p:spPr>
        <p:txBody>
          <a:bodyPr anchor="b">
            <a:normAutofit/>
          </a:bodyPr>
          <a:lstStyle/>
          <a:p>
            <a:pPr algn="l"/>
            <a:r>
              <a:rPr lang="en-GB" sz="4400" dirty="0">
                <a:latin typeface="Cambria" panose="02040503050406030204" pitchFamily="18" charset="0"/>
                <a:ea typeface="Cambria" panose="02040503050406030204" pitchFamily="18" charset="0"/>
              </a:rPr>
              <a:t>WHERE TO FIND BUDGET ACCOMMODATION IN ACCRA</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40854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76" name="Rectangle 75">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Google Shape;60;p14"/>
          <p:cNvSpPr txBox="1">
            <a:spLocks noGrp="1"/>
          </p:cNvSpPr>
          <p:nvPr>
            <p:ph type="title"/>
          </p:nvPr>
        </p:nvSpPr>
        <p:spPr>
          <a:xfrm>
            <a:off x="762000" y="559678"/>
            <a:ext cx="3567915" cy="4952492"/>
          </a:xfrm>
          <a:prstGeom prst="rect">
            <a:avLst/>
          </a:prstGeom>
        </p:spPr>
        <p:txBody>
          <a:bodyPr spcFirstLastPara="1" vert="horz" lIns="91440" tIns="45720" rIns="91440" bIns="45720" rtlCol="0" anchor="ctr" anchorCtr="0">
            <a:normAutofit/>
          </a:bodyPr>
          <a:lstStyle/>
          <a:p>
            <a:pPr>
              <a:spcBef>
                <a:spcPct val="0"/>
              </a:spcBef>
            </a:pPr>
            <a:r>
              <a:rPr lang="en-US" kern="1200" dirty="0">
                <a:solidFill>
                  <a:schemeClr val="bg1"/>
                </a:solidFill>
                <a:latin typeface="Cambria" panose="02040503050406030204" pitchFamily="18" charset="0"/>
                <a:ea typeface="Cambria" panose="02040503050406030204" pitchFamily="18" charset="0"/>
              </a:rPr>
              <a:t>PROJECT</a:t>
            </a:r>
            <a:br>
              <a:rPr lang="en-US" kern="1200" dirty="0">
                <a:solidFill>
                  <a:schemeClr val="bg1"/>
                </a:solidFill>
                <a:latin typeface="Cambria" panose="02040503050406030204" pitchFamily="18" charset="0"/>
                <a:ea typeface="Cambria" panose="02040503050406030204" pitchFamily="18" charset="0"/>
              </a:rPr>
            </a:br>
            <a:r>
              <a:rPr lang="en-US" kern="1200" dirty="0">
                <a:solidFill>
                  <a:schemeClr val="bg1"/>
                </a:solidFill>
                <a:latin typeface="Cambria" panose="02040503050406030204" pitchFamily="18" charset="0"/>
                <a:ea typeface="Cambria" panose="02040503050406030204" pitchFamily="18" charset="0"/>
              </a:rPr>
              <a:t>OUTLINE</a:t>
            </a:r>
          </a:p>
        </p:txBody>
      </p:sp>
      <p:cxnSp>
        <p:nvCxnSpPr>
          <p:cNvPr id="78" name="Straight Connector 77">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1" name="Google Shape;61;p14">
            <a:extLst>
              <a:ext uri="{FF2B5EF4-FFF2-40B4-BE49-F238E27FC236}">
                <a16:creationId xmlns:a16="http://schemas.microsoft.com/office/drawing/2014/main" id="{6BE99606-9DFE-4D0F-BB42-FE2922CB87CA}"/>
              </a:ext>
            </a:extLst>
          </p:cNvPr>
          <p:cNvGraphicFramePr/>
          <p:nvPr>
            <p:extLst>
              <p:ext uri="{D42A27DB-BD31-4B8C-83A1-F6EECF244321}">
                <p14:modId xmlns:p14="http://schemas.microsoft.com/office/powerpoint/2010/main" val="2281245921"/>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644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120" name="Rectangle 11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engineering drawing&#10;&#10;Description automatically generated">
            <a:extLst>
              <a:ext uri="{FF2B5EF4-FFF2-40B4-BE49-F238E27FC236}">
                <a16:creationId xmlns:a16="http://schemas.microsoft.com/office/drawing/2014/main" id="{54FCC03D-9737-4AAD-BA7E-11789DA061E3}"/>
              </a:ext>
            </a:extLst>
          </p:cNvPr>
          <p:cNvPicPr>
            <a:picLocks noChangeAspect="1"/>
          </p:cNvPicPr>
          <p:nvPr/>
        </p:nvPicPr>
        <p:blipFill rotWithShape="1">
          <a:blip r:embed="rId3">
            <a:extLst>
              <a:ext uri="{28A0092B-C50C-407E-A947-70E740481C1C}">
                <a14:useLocalDpi xmlns:a14="http://schemas.microsoft.com/office/drawing/2010/main" val="0"/>
              </a:ext>
            </a:extLst>
          </a:blip>
          <a:srcRect l="11807" t="9091" r="2" b="2"/>
          <a:stretch/>
        </p:blipFill>
        <p:spPr>
          <a:xfrm>
            <a:off x="-2" y="10"/>
            <a:ext cx="8668512" cy="6857990"/>
          </a:xfrm>
          <a:prstGeom prst="rect">
            <a:avLst/>
          </a:prstGeom>
        </p:spPr>
      </p:pic>
      <p:sp>
        <p:nvSpPr>
          <p:cNvPr id="122" name="Rectangle 12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Google Shape;66;p15"/>
          <p:cNvSpPr txBox="1">
            <a:spLocks noGrp="1"/>
          </p:cNvSpPr>
          <p:nvPr>
            <p:ph type="title"/>
          </p:nvPr>
        </p:nvSpPr>
        <p:spPr>
          <a:xfrm>
            <a:off x="7848600" y="1122363"/>
            <a:ext cx="4023360" cy="3204134"/>
          </a:xfrm>
          <a:prstGeom prst="rect">
            <a:avLst/>
          </a:prstGeom>
        </p:spPr>
        <p:txBody>
          <a:bodyPr spcFirstLastPara="1" vert="horz" lIns="91440" tIns="45720" rIns="91440" bIns="45720" rtlCol="0" anchor="b" anchorCtr="0">
            <a:normAutofit/>
          </a:bodyPr>
          <a:lstStyle/>
          <a:p>
            <a:pPr algn="l">
              <a:spcBef>
                <a:spcPct val="0"/>
              </a:spcBef>
            </a:pPr>
            <a:r>
              <a:rPr lang="en-US" sz="3000" b="1" dirty="0">
                <a:latin typeface="Cambria" panose="02040503050406030204" pitchFamily="18" charset="0"/>
                <a:ea typeface="Cambria" panose="02040503050406030204" pitchFamily="18" charset="0"/>
              </a:rPr>
              <a:t>PROJECT GOAL</a:t>
            </a:r>
            <a:br>
              <a:rPr lang="en-US" sz="3000" dirty="0">
                <a:latin typeface="Cambria" panose="02040503050406030204" pitchFamily="18" charset="0"/>
                <a:ea typeface="Cambria" panose="02040503050406030204" pitchFamily="18" charset="0"/>
              </a:rPr>
            </a:br>
            <a:r>
              <a:rPr lang="en-US" sz="3000" dirty="0">
                <a:latin typeface="Cambria" panose="02040503050406030204" pitchFamily="18" charset="0"/>
                <a:ea typeface="Cambria" panose="02040503050406030204" pitchFamily="18" charset="0"/>
              </a:rPr>
              <a:t>The main goal of the project is to find the areas in the Greater Accra Region with the most affordable accommodation</a:t>
            </a:r>
          </a:p>
        </p:txBody>
      </p:sp>
      <p:sp>
        <p:nvSpPr>
          <p:cNvPr id="124" name="Rectangle 1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6" name="Rectangle 1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675117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9;p15">
            <a:extLst>
              <a:ext uri="{FF2B5EF4-FFF2-40B4-BE49-F238E27FC236}">
                <a16:creationId xmlns:a16="http://schemas.microsoft.com/office/drawing/2014/main" id="{2065F786-94EC-4B37-8EEE-1E990CADF8B9}"/>
              </a:ext>
            </a:extLst>
          </p:cNvPr>
          <p:cNvSpPr/>
          <p:nvPr/>
        </p:nvSpPr>
        <p:spPr>
          <a:xfrm>
            <a:off x="4423" y="0"/>
            <a:ext cx="3759195" cy="6858000"/>
          </a:xfrm>
          <a:prstGeom prst="rect">
            <a:avLst/>
          </a:prstGeom>
          <a:solidFill>
            <a:schemeClr val="tx1"/>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r"/>
            <a:r>
              <a:rPr lang="en-US" sz="3200" b="1" kern="1200" dirty="0">
                <a:solidFill>
                  <a:srgbClr val="FFFFFF"/>
                </a:solidFill>
                <a:latin typeface="Cambria" panose="02040503050406030204" pitchFamily="18" charset="0"/>
                <a:ea typeface="Cambria" panose="02040503050406030204" pitchFamily="18" charset="0"/>
                <a:cs typeface="+mj-cs"/>
              </a:rPr>
              <a:t>DATA EXPLORATION</a:t>
            </a:r>
          </a:p>
        </p:txBody>
      </p:sp>
      <p:sp>
        <p:nvSpPr>
          <p:cNvPr id="5" name="Google Shape;75;p16">
            <a:extLst>
              <a:ext uri="{FF2B5EF4-FFF2-40B4-BE49-F238E27FC236}">
                <a16:creationId xmlns:a16="http://schemas.microsoft.com/office/drawing/2014/main" id="{1A297A31-E84A-43E0-8100-8517EAADC4B8}"/>
              </a:ext>
            </a:extLst>
          </p:cNvPr>
          <p:cNvSpPr txBox="1">
            <a:spLocks noGrp="1"/>
          </p:cNvSpPr>
          <p:nvPr>
            <p:ph type="subTitle" idx="1"/>
          </p:nvPr>
        </p:nvSpPr>
        <p:spPr>
          <a:xfrm>
            <a:off x="4810259" y="649480"/>
            <a:ext cx="6555347" cy="5546047"/>
          </a:xfrm>
          <a:prstGeom prst="rect">
            <a:avLst/>
          </a:prstGeom>
        </p:spPr>
        <p:txBody>
          <a:bodyPr spcFirstLastPara="1" vert="horz" lIns="91440" tIns="45720" rIns="91440" bIns="45720" rtlCol="0" anchor="ctr" anchorCtr="0">
            <a:normAutofit lnSpcReduction="10000"/>
          </a:bodyPr>
          <a:lstStyle/>
          <a:p>
            <a:pPr marL="0" indent="0" algn="l">
              <a:lnSpc>
                <a:spcPct val="90000"/>
              </a:lnSpc>
              <a:spcAft>
                <a:spcPts val="600"/>
              </a:spcAft>
            </a:pPr>
            <a:r>
              <a:rPr lang="en-US" sz="2400" b="1" u="sng" dirty="0">
                <a:solidFill>
                  <a:srgbClr val="FF0000"/>
                </a:solidFill>
                <a:latin typeface="Cambria" panose="02040503050406030204" pitchFamily="18" charset="0"/>
                <a:ea typeface="Cambria" panose="02040503050406030204" pitchFamily="18" charset="0"/>
              </a:rPr>
              <a:t>TOOLS USED</a:t>
            </a:r>
          </a:p>
          <a:p>
            <a:pPr marL="0" algn="l">
              <a:lnSpc>
                <a:spcPct val="90000"/>
              </a:lnSpc>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exploration of the dataset was done mostly with the help of the Python Programming Language.</a:t>
            </a:r>
          </a:p>
          <a:p>
            <a:pPr marL="0" algn="l">
              <a:lnSpc>
                <a:spcPct val="90000"/>
              </a:lnSpc>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Some of the libraries used includes Pandas, NumPy, Matplotlib, </a:t>
            </a:r>
            <a:r>
              <a:rPr lang="en-US" sz="2400" dirty="0" err="1">
                <a:latin typeface="Cambria" panose="02040503050406030204" pitchFamily="18" charset="0"/>
                <a:ea typeface="Cambria" panose="02040503050406030204" pitchFamily="18" charset="0"/>
              </a:rPr>
              <a:t>Plotly</a:t>
            </a:r>
            <a:r>
              <a:rPr lang="en-US" sz="2400" dirty="0">
                <a:latin typeface="Cambria" panose="02040503050406030204" pitchFamily="18" charset="0"/>
                <a:ea typeface="Cambria" panose="02040503050406030204" pitchFamily="18" charset="0"/>
              </a:rPr>
              <a:t> and Seaborn, </a:t>
            </a:r>
          </a:p>
          <a:p>
            <a:pPr marL="0" algn="l">
              <a:lnSpc>
                <a:spcPct val="90000"/>
              </a:lnSpc>
              <a:spcAft>
                <a:spcPts val="600"/>
              </a:spcAf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0" indent="0" algn="l">
              <a:lnSpc>
                <a:spcPct val="90000"/>
              </a:lnSpc>
              <a:spcAft>
                <a:spcPts val="600"/>
              </a:spcAft>
            </a:pPr>
            <a:r>
              <a:rPr lang="en-US" sz="2400" b="1" u="sng" dirty="0">
                <a:solidFill>
                  <a:srgbClr val="FF0000"/>
                </a:solidFill>
                <a:latin typeface="Cambria" panose="02040503050406030204" pitchFamily="18" charset="0"/>
                <a:ea typeface="Cambria" panose="02040503050406030204" pitchFamily="18" charset="0"/>
              </a:rPr>
              <a:t>DATA QUALITY ASSESSMENT</a:t>
            </a:r>
          </a:p>
          <a:p>
            <a:pPr marL="0" algn="l">
              <a:lnSpc>
                <a:spcPct val="90000"/>
              </a:lnSpc>
              <a:spcAft>
                <a:spcPts val="600"/>
              </a:spcAft>
              <a:buFont typeface="Arial" panose="020B0604020202020204" pitchFamily="34" charset="0"/>
              <a:buChar char="•"/>
            </a:pPr>
            <a:r>
              <a:rPr lang="en-US" sz="2400" dirty="0">
                <a:latin typeface="Cambria" panose="02040503050406030204" pitchFamily="18" charset="0"/>
                <a:ea typeface="Cambria" panose="02040503050406030204" pitchFamily="18" charset="0"/>
              </a:rPr>
              <a:t>The dataset contain over two thousand observation and nine features. Its was  assessed to account for missing values, uniqueness, inconsistent values, incorrect data and inconsistent datatype. Check appendix for data quality assessment report.</a:t>
            </a:r>
          </a:p>
          <a:p>
            <a:pPr marL="0" algn="l">
              <a:lnSpc>
                <a:spcPct val="90000"/>
              </a:lnSpc>
              <a:spcAft>
                <a:spcPts val="600"/>
              </a:spcAf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0918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7195" y="822250"/>
            <a:ext cx="3554143"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000" b="1" u="sng" dirty="0">
                <a:solidFill>
                  <a:srgbClr val="FF0000"/>
                </a:solidFill>
                <a:latin typeface="Cambria" panose="02040503050406030204" pitchFamily="18" charset="0"/>
                <a:ea typeface="Cambria" panose="02040503050406030204" pitchFamily="18" charset="0"/>
              </a:rPr>
              <a:t>DISTRIBUTION OF PRICES OF ACCOMMODATION IN ACCRA</a:t>
            </a:r>
            <a:br>
              <a:rPr lang="en-US" sz="2000" b="1" u="sng" dirty="0">
                <a:latin typeface="Cambria" panose="02040503050406030204" pitchFamily="18" charset="0"/>
                <a:ea typeface="Cambria" panose="02040503050406030204" pitchFamily="18" charset="0"/>
              </a:rPr>
            </a:br>
            <a:br>
              <a:rPr lang="en-US" sz="2000" b="1" u="sng"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Accommodation price in a range from about GH₵ 100 to about GH₵ 50,000 per month</a:t>
            </a:r>
            <a:br>
              <a:rPr lang="en-US" sz="2000" dirty="0">
                <a:latin typeface="Cambria" panose="02040503050406030204" pitchFamily="18" charset="0"/>
                <a:ea typeface="Cambria" panose="02040503050406030204" pitchFamily="18" charset="0"/>
              </a:rPr>
            </a:b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Most the prices are however concentrated within the GH₵ 500 to GH₵ 15,000 per month</a:t>
            </a: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3" name="Picture 2" descr="Chart, histogram&#10;&#10;Description automatically generated">
            <a:extLst>
              <a:ext uri="{FF2B5EF4-FFF2-40B4-BE49-F238E27FC236}">
                <a16:creationId xmlns:a16="http://schemas.microsoft.com/office/drawing/2014/main" id="{05E68A66-5B4B-4A96-A8ED-12E48D7CF8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113" y="822250"/>
            <a:ext cx="8436290" cy="6035748"/>
          </a:xfrm>
          <a:prstGeom prst="rect">
            <a:avLst/>
          </a:prstGeom>
        </p:spPr>
      </p:pic>
    </p:spTree>
    <p:extLst>
      <p:ext uri="{BB962C8B-B14F-4D97-AF65-F5344CB8AC3E}">
        <p14:creationId xmlns:p14="http://schemas.microsoft.com/office/powerpoint/2010/main" val="92574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601" y="822251"/>
            <a:ext cx="3731990"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200" b="1" u="sng" dirty="0">
                <a:solidFill>
                  <a:srgbClr val="FF0000"/>
                </a:solidFill>
                <a:latin typeface="Cambria" panose="02040503050406030204" pitchFamily="18" charset="0"/>
                <a:ea typeface="Cambria" panose="02040503050406030204" pitchFamily="18" charset="0"/>
              </a:rPr>
              <a:t>AREAS IN ACCRA WITH THE MOST ACCOMMODATION LISTINGS</a:t>
            </a:r>
            <a:br>
              <a:rPr lang="en-US" sz="2200" b="1" u="sng" dirty="0">
                <a:latin typeface="Cambria" panose="02040503050406030204" pitchFamily="18" charset="0"/>
                <a:ea typeface="Cambria" panose="02040503050406030204" pitchFamily="18" charset="0"/>
              </a:rPr>
            </a:br>
            <a:br>
              <a:rPr lang="en-US" sz="2200" b="1" u="sng"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From the word cloud presented </a:t>
            </a:r>
            <a:r>
              <a:rPr lang="en-US" sz="2200" b="1" dirty="0" err="1">
                <a:latin typeface="Cambria" panose="02040503050406030204" pitchFamily="18" charset="0"/>
                <a:ea typeface="Cambria" panose="02040503050406030204" pitchFamily="18" charset="0"/>
              </a:rPr>
              <a:t>Cantoment</a:t>
            </a:r>
            <a:r>
              <a:rPr lang="en-US" sz="2200" dirty="0">
                <a:latin typeface="Cambria" panose="02040503050406030204" pitchFamily="18" charset="0"/>
                <a:ea typeface="Cambria" panose="02040503050406030204" pitchFamily="18" charset="0"/>
              </a:rPr>
              <a:t> has the most listing of Accommodation in Accra. </a:t>
            </a:r>
            <a:br>
              <a:rPr lang="en-US" sz="2200" dirty="0">
                <a:latin typeface="Cambria" panose="02040503050406030204" pitchFamily="18" charset="0"/>
                <a:ea typeface="Cambria" panose="02040503050406030204" pitchFamily="18" charset="0"/>
              </a:rPr>
            </a:b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Other noticeable areas include </a:t>
            </a:r>
            <a:r>
              <a:rPr lang="en-US" sz="2200" b="1" dirty="0" err="1">
                <a:latin typeface="Cambria" panose="02040503050406030204" pitchFamily="18" charset="0"/>
                <a:ea typeface="Cambria" panose="02040503050406030204" pitchFamily="18" charset="0"/>
              </a:rPr>
              <a:t>Osu</a:t>
            </a:r>
            <a:r>
              <a:rPr lang="en-US" sz="2200" b="1" dirty="0">
                <a:latin typeface="Cambria" panose="02040503050406030204" pitchFamily="18" charset="0"/>
                <a:ea typeface="Cambria" panose="02040503050406030204" pitchFamily="18" charset="0"/>
              </a:rPr>
              <a:t>, Airport Residential, Accra</a:t>
            </a:r>
            <a:endParaRPr lang="en-US" sz="2200" b="1" u="sng"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pic>
        <p:nvPicPr>
          <p:cNvPr id="3" name="Picture 2" descr="Text&#10;&#10;Description automatically generated">
            <a:extLst>
              <a:ext uri="{FF2B5EF4-FFF2-40B4-BE49-F238E27FC236}">
                <a16:creationId xmlns:a16="http://schemas.microsoft.com/office/drawing/2014/main" id="{C758191E-AB2D-4678-B7EC-EC639D0F4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189" y="822251"/>
            <a:ext cx="8404211" cy="6035749"/>
          </a:xfrm>
          <a:prstGeom prst="rect">
            <a:avLst/>
          </a:prstGeom>
        </p:spPr>
      </p:pic>
    </p:spTree>
    <p:extLst>
      <p:ext uri="{BB962C8B-B14F-4D97-AF65-F5344CB8AC3E}">
        <p14:creationId xmlns:p14="http://schemas.microsoft.com/office/powerpoint/2010/main" val="974683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18599" y="822251"/>
            <a:ext cx="12154803"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400" b="1" u="sng" dirty="0">
                <a:solidFill>
                  <a:srgbClr val="FF0000"/>
                </a:solidFill>
                <a:latin typeface="Cambria" panose="02040503050406030204" pitchFamily="18" charset="0"/>
                <a:ea typeface="Cambria" panose="02040503050406030204" pitchFamily="18" charset="0"/>
              </a:rPr>
              <a:t>VARIABLE THAT INFLUENCE THE PRICES OF ACCOMMODATION IN ACCRA</a:t>
            </a:r>
            <a:br>
              <a:rPr lang="en-US" sz="2400" b="1" u="sng" dirty="0">
                <a:solidFill>
                  <a:srgbClr val="FF0000"/>
                </a:solidFill>
                <a:latin typeface="Cambria" panose="02040503050406030204" pitchFamily="18" charset="0"/>
                <a:ea typeface="Cambria" panose="02040503050406030204" pitchFamily="18" charset="0"/>
              </a:rPr>
            </a:br>
            <a:br>
              <a:rPr lang="en-US" sz="2400" b="1" u="sng" dirty="0">
                <a:solidFill>
                  <a:srgbClr val="FF0000"/>
                </a:solidFill>
                <a:latin typeface="Cambria" panose="02040503050406030204" pitchFamily="18" charset="0"/>
                <a:ea typeface="Cambria" panose="02040503050406030204" pitchFamily="18" charset="0"/>
              </a:rPr>
            </a:br>
            <a:r>
              <a:rPr lang="en-US" sz="2400" b="1" i="1" dirty="0">
                <a:latin typeface="Cambria" panose="02040503050406030204" pitchFamily="18" charset="0"/>
                <a:ea typeface="Cambria" panose="02040503050406030204" pitchFamily="18" charset="0"/>
              </a:rPr>
              <a:t>Some of the variable that influence the prices of accommodation in Accra includes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1. Location of the accommodation</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2. The availability of the amenities</a:t>
            </a:r>
            <a:br>
              <a:rPr lang="en-US" sz="2400" dirty="0">
                <a:latin typeface="Cambria" panose="02040503050406030204" pitchFamily="18" charset="0"/>
                <a:ea typeface="Cambria" panose="02040503050406030204" pitchFamily="18" charset="0"/>
              </a:rPr>
            </a:br>
            <a:br>
              <a:rPr lang="en-US" sz="2400" dirty="0">
                <a:latin typeface="Cambria" panose="02040503050406030204" pitchFamily="18" charset="0"/>
                <a:ea typeface="Cambria" panose="02040503050406030204" pitchFamily="18" charset="0"/>
              </a:rPr>
            </a:br>
            <a:r>
              <a:rPr lang="en-US" sz="2400" b="1" i="1" dirty="0">
                <a:latin typeface="Cambria" panose="02040503050406030204" pitchFamily="18" charset="0"/>
                <a:ea typeface="Cambria" panose="02040503050406030204" pitchFamily="18" charset="0"/>
              </a:rPr>
              <a:t>Other factors includes the following (in the following slides we see that these factors does not have a strong effect on the price as compared to the location and availability of amenities)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3. The number of Bedrooms</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4. The floor area measured in meter squared</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5. The Number of garages</a:t>
            </a: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p>
        </p:txBody>
      </p:sp>
    </p:spTree>
    <p:extLst>
      <p:ext uri="{BB962C8B-B14F-4D97-AF65-F5344CB8AC3E}">
        <p14:creationId xmlns:p14="http://schemas.microsoft.com/office/powerpoint/2010/main" val="189307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7196" y="822250"/>
            <a:ext cx="3100142" cy="6035749"/>
          </a:xfrm>
          <a:prstGeom prst="rect">
            <a:avLst/>
          </a:prstGeom>
          <a:solidFill>
            <a:schemeClr val="bg1"/>
          </a:solidFill>
        </p:spPr>
        <p:txBody>
          <a:bodyPr spcFirstLastPara="1" vert="horz" wrap="square" lIns="121900" tIns="121900" rIns="121900" bIns="121900" rtlCol="0" anchor="t" anchorCtr="0">
            <a:noAutofit/>
          </a:bodyPr>
          <a:lstStyle/>
          <a:p>
            <a:pPr algn="l">
              <a:lnSpc>
                <a:spcPct val="115000"/>
              </a:lnSpc>
            </a:pPr>
            <a:r>
              <a:rPr lang="en-US" sz="2800" b="1" u="sng" dirty="0">
                <a:solidFill>
                  <a:srgbClr val="FF0000"/>
                </a:solidFill>
                <a:latin typeface="Cambria" panose="02040503050406030204" pitchFamily="18" charset="0"/>
                <a:ea typeface="Cambria" panose="02040503050406030204" pitchFamily="18" charset="0"/>
              </a:rPr>
              <a:t>No. of Bedrooms vs Price</a:t>
            </a:r>
            <a:br>
              <a:rPr lang="en-US" sz="2800" b="1" u="sng" dirty="0">
                <a:solidFill>
                  <a:srgbClr val="FF0000"/>
                </a:solidFill>
                <a:latin typeface="Cambria" panose="02040503050406030204" pitchFamily="18" charset="0"/>
                <a:ea typeface="Cambria" panose="02040503050406030204" pitchFamily="18" charset="0"/>
              </a:rPr>
            </a:br>
            <a:br>
              <a:rPr lang="en-US" sz="28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With correlation coefficient of 0.565</a:t>
            </a:r>
            <a:endParaRPr lang="en-US" sz="3600" dirty="0">
              <a:latin typeface="Cambria" panose="02040503050406030204" pitchFamily="18" charset="0"/>
              <a:ea typeface="Cambria" panose="02040503050406030204" pitchFamily="18" charset="0"/>
            </a:endParaRPr>
          </a:p>
        </p:txBody>
      </p:sp>
      <p:sp>
        <p:nvSpPr>
          <p:cNvPr id="85" name="Google Shape;85;p17"/>
          <p:cNvSpPr/>
          <p:nvPr/>
        </p:nvSpPr>
        <p:spPr>
          <a:xfrm>
            <a:off x="3" y="0"/>
            <a:ext cx="12173400" cy="822251"/>
          </a:xfrm>
          <a:prstGeom prst="rect">
            <a:avLst/>
          </a:prstGeom>
          <a:solidFill>
            <a:schemeClr val="tx1"/>
          </a:solidFill>
          <a:ln w="952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algn="ctr"/>
            <a:r>
              <a:rPr lang="en-GB" sz="3200" b="1" dirty="0">
                <a:solidFill>
                  <a:srgbClr val="FFFFFF"/>
                </a:solidFill>
                <a:latin typeface="Cambria" panose="02040503050406030204" pitchFamily="18" charset="0"/>
                <a:ea typeface="Cambria" panose="02040503050406030204" pitchFamily="18" charset="0"/>
              </a:rPr>
              <a:t>INSIGHTS</a:t>
            </a:r>
            <a:endParaRPr lang="en-GB" sz="2133" b="1" dirty="0">
              <a:solidFill>
                <a:srgbClr val="FFFFFF"/>
              </a:solidFill>
              <a:latin typeface="Cambria" panose="02040503050406030204" pitchFamily="18" charset="0"/>
              <a:ea typeface="Cambria" panose="02040503050406030204" pitchFamily="18" charset="0"/>
            </a:endParaRPr>
          </a:p>
        </p:txBody>
      </p:sp>
      <p:pic>
        <p:nvPicPr>
          <p:cNvPr id="3" name="Picture 2" descr="Chart, scatter chart&#10;&#10;Description automatically generated">
            <a:extLst>
              <a:ext uri="{FF2B5EF4-FFF2-40B4-BE49-F238E27FC236}">
                <a16:creationId xmlns:a16="http://schemas.microsoft.com/office/drawing/2014/main" id="{4700951D-B16D-47F9-8F7B-F04674372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4531" y="822249"/>
            <a:ext cx="9017466" cy="6035749"/>
          </a:xfrm>
          <a:prstGeom prst="rect">
            <a:avLst/>
          </a:prstGeom>
        </p:spPr>
      </p:pic>
    </p:spTree>
    <p:extLst>
      <p:ext uri="{BB962C8B-B14F-4D97-AF65-F5344CB8AC3E}">
        <p14:creationId xmlns:p14="http://schemas.microsoft.com/office/powerpoint/2010/main" val="2839169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948</Words>
  <Application>Microsoft Office PowerPoint</Application>
  <PresentationFormat>Widescreen</PresentationFormat>
  <Paragraphs>44</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vt:lpstr>
      <vt:lpstr>Office Theme</vt:lpstr>
      <vt:lpstr>CAPSTONE PROJECT  PART TWO</vt:lpstr>
      <vt:lpstr>WHERE TO FIND BUDGET ACCOMMODATION IN ACCRA</vt:lpstr>
      <vt:lpstr>PROJECT OUTLINE</vt:lpstr>
      <vt:lpstr>PROJECT GOAL The main goal of the project is to find the areas in the Greater Accra Region with the most affordable accommodation</vt:lpstr>
      <vt:lpstr>PowerPoint Presentation</vt:lpstr>
      <vt:lpstr>DISTRIBUTION OF PRICES OF ACCOMMODATION IN ACCRA  Accommodation price in a range from about GH₵ 100 to about GH₵ 50,000 per month  Most the prices are however concentrated within the GH₵ 500 to GH₵ 15,000 per month</vt:lpstr>
      <vt:lpstr>AREAS IN ACCRA WITH THE MOST ACCOMMODATION LISTINGS  From the word cloud presented Cantoment has the most listing of Accommodation in Accra.   Other noticeable areas include Osu, Airport Residential, Accra</vt:lpstr>
      <vt:lpstr>VARIABLE THAT INFLUENCE THE PRICES OF ACCOMMODATION IN ACCRA  Some of the variable that influence the prices of accommodation in Accra includes 1. Location of the accommodation 2. The availability of the amenities  Other factors includes the following (in the following slides we see that these factors does not have a strong effect on the price as compared to the location and availability of amenities) 3. The number of Bedrooms 4. The floor area measured in meter squared 5. The Number of garages</vt:lpstr>
      <vt:lpstr>No. of Bedrooms vs Price  With correlation coefficient of 0.565</vt:lpstr>
      <vt:lpstr>Floor Area vs Price  With correlation coefficient of 0.574</vt:lpstr>
      <vt:lpstr>No. of Garage vs Price  With correlation coefficient of 0.492</vt:lpstr>
      <vt:lpstr>AREAS WITH THE MOST AFFORDABLE RENT PRICES IN ACCRA.  The price of accommodation in Accra is highly dependent on the budget of the individual.   It is also the individual decision to rent a house with a specific number of bedrooms in a specific location. Hence, I will show charts with location of every number of bedrooms ranging from 1 to 5 with respect to their prices.   This will help an individual to decide based on their budget where to get an affordable apartment to rent. </vt:lpstr>
      <vt:lpstr>AREA TO FIND AFFORDABLE ONE-BEDROOMS ACCOMMODATIONS Race-Course has the cheapest one-bedroom accommodation in Accra. The average price of accommodation at this location is about GH₵ 200. Haasto, Tema Motoway, Lakeside estate, Pobiman also have affordable rent. It is worth noting that this accommodation are not fully furnished are may are likely to lack amenities such as reservoir, internet, Pools etc.  To get such amenities an individual should consider the Airport and Cantoment areas</vt:lpstr>
      <vt:lpstr>AREA TO FIND AFFORDABLE TWO- BEDROOMS ACCOMMODATIONS  Two-bedrooms apartments ranges between GH₵ 350 and GH₵ 17,500. The cheapest one can be found around Awoshie, Tema motoway, Circle Odo Rice, Lapaz, Pokuase, Alajo etc. Whereas the expensive ones can be at Airport area, Roman ridge, Osu. Again, it is worth noting that the cheapest accommodation are not fully furnished are may are likely to lack amenities such as reservoir, internet, Pools etc. As opposed to the expensive ones where they are fully furnished and has relevant amenities. </vt:lpstr>
      <vt:lpstr>AREA TO FIND AFFORDABLE THREE-BEDROOMS ACCOMMODATIONS  For affordable three-bedroom apartment, look no further than Dansoman, Ashaley Botwe, Agbogba, Ofankor, Pokuase, Pobiman and Abelemkpe.  If you are feeling lucky you can again look around the Airport area if you care about luxury.</vt:lpstr>
      <vt:lpstr>AREA TO FIND AFFORDABLE FOUR-BEDROOMS ACCOMMODATIONS  Just like the previous cases, your choice to rent a four-bedroom house depends on your budget. For the cheapest one look around Teshie, Ofankor and also around Spintex.  For luxury and fully-furnished apartment with amenities again start looking around Cantonment to Airport West area</vt:lpstr>
      <vt:lpstr>AREA TO FIND AFFORDABLE FIVE-BEDROOMS ACCOMMODATIONS  For a cheaper 5 bedrooms apartment to rent, look around Madina, it will cost you around GH₵ 2000, per month. If you can afford about GH₵ 5000, look around Accra.  Also, if Jeff Bezos is your friend, then look no further than Airport City.</vt:lpstr>
      <vt:lpstr>From the analysis and insight generated, we have learnt that there are various options for you if you need to rent accommodation in Accra. Some of the main factors that influence the price of accommodation in Accra is the location, the availability of amenities. The number of bedrooms and the size floor area only has a mid positive effect the price of accommodation.  It also goes without saying that at every price within the range of the dataset there is an available option except that you may have to sacrifice on some amenities and cater for furnishing the apartment. The location of the accommodation will also determine how much your pay per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PART TWO</dc:title>
  <dc:creator>Gideon</dc:creator>
  <cp:lastModifiedBy>Gideon</cp:lastModifiedBy>
  <cp:revision>32</cp:revision>
  <dcterms:created xsi:type="dcterms:W3CDTF">2020-12-10T00:20:51Z</dcterms:created>
  <dcterms:modified xsi:type="dcterms:W3CDTF">2020-12-10T10:50:12Z</dcterms:modified>
</cp:coreProperties>
</file>