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7"/>
  </p:notesMasterIdLst>
  <p:sldIdLst>
    <p:sldId id="256" r:id="rId2"/>
    <p:sldId id="257" r:id="rId3"/>
    <p:sldId id="275" r:id="rId4"/>
    <p:sldId id="276" r:id="rId5"/>
    <p:sldId id="281" r:id="rId6"/>
    <p:sldId id="277" r:id="rId7"/>
    <p:sldId id="278" r:id="rId8"/>
    <p:sldId id="282" r:id="rId9"/>
    <p:sldId id="283" r:id="rId10"/>
    <p:sldId id="279" r:id="rId11"/>
    <p:sldId id="280" r:id="rId12"/>
    <p:sldId id="284" r:id="rId13"/>
    <p:sldId id="285" r:id="rId14"/>
    <p:sldId id="286" r:id="rId15"/>
    <p:sldId id="287" r:id="rId16"/>
  </p:sldIdLst>
  <p:sldSz cx="12192000" cy="6858000"/>
  <p:notesSz cx="6708775" cy="9836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20" autoAdjust="0"/>
    <p:restoredTop sz="79421" autoAdjust="0"/>
  </p:normalViewPr>
  <p:slideViewPr>
    <p:cSldViewPr snapToGrid="0">
      <p:cViewPr varScale="1">
        <p:scale>
          <a:sx n="65" d="100"/>
          <a:sy n="6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713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0087" y="0"/>
            <a:ext cx="290713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923F-B0DD-45D7-97CB-E2C2698C67BA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1230313"/>
            <a:ext cx="5899150" cy="3319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0878" y="4733647"/>
            <a:ext cx="5367020" cy="38729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42636"/>
            <a:ext cx="290713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0087" y="9342636"/>
            <a:ext cx="290713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B7C62-00FD-4077-A914-55AE353EBB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Material </a:t>
            </a:r>
            <a:r>
              <a:rPr lang="en-IE" dirty="0" err="1"/>
              <a:t>mosyl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6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11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boxplot code:</a:t>
            </a:r>
          </a:p>
          <a:p>
            <a:endParaRPr lang="en-IE" dirty="0" smtClean="0"/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dietData$weight.loss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dietData$Diet,data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dietData,col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="light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"Weight loss (kg)",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"Diet type")</a:t>
            </a:r>
          </a:p>
          <a:p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(h=0,col="blue")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15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36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415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9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No difference (p &gt; 0.05)</a:t>
            </a:r>
            <a:r>
              <a:rPr lang="en-IE" baseline="0" dirty="0" smtClean="0"/>
              <a:t> </a:t>
            </a:r>
            <a:r>
              <a:rPr lang="en-IE" dirty="0" smtClean="0"/>
              <a:t>in proportion of fatalities for each day of the week.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10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16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03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707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Already done!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159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Includes correlation.</a:t>
            </a:r>
          </a:p>
          <a:p>
            <a:endParaRPr lang="en-IE" dirty="0" smtClean="0"/>
          </a:p>
          <a:p>
            <a:r>
              <a:rPr lang="en-IE" dirty="0" smtClean="0"/>
              <a:t>Already done!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99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t Crit =</a:t>
            </a:r>
            <a:r>
              <a:rPr lang="en-IE" baseline="0" dirty="0" smtClean="0"/>
              <a:t> 1.965</a:t>
            </a:r>
            <a:endParaRPr lang="en-IE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IE" b="1" dirty="0" smtClean="0"/>
              <a:t> Heights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Men: 177.7453</a:t>
            </a:r>
            <a:r>
              <a:rPr lang="en-IE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Women: 164.8723</a:t>
            </a:r>
            <a:r>
              <a:rPr lang="en-IE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417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 </a:t>
            </a:r>
            <a:r>
              <a:rPr lang="en-IE" dirty="0" err="1" smtClean="0"/>
              <a:t>crit</a:t>
            </a:r>
            <a:r>
              <a:rPr lang="en-IE" dirty="0" smtClean="0"/>
              <a:t> = 1.965</a:t>
            </a:r>
          </a:p>
          <a:p>
            <a:endParaRPr lang="en-IE" dirty="0" smtClean="0"/>
          </a:p>
          <a:p>
            <a:r>
              <a:rPr lang="en-IE" b="1" dirty="0" smtClean="0"/>
              <a:t>Mean Ages</a:t>
            </a:r>
          </a:p>
          <a:p>
            <a:endParaRPr lang="en-IE" dirty="0" smtClean="0"/>
          </a:p>
          <a:p>
            <a:r>
              <a:rPr lang="en-IE" dirty="0" smtClean="0"/>
              <a:t>Men: 31.67</a:t>
            </a:r>
          </a:p>
          <a:p>
            <a:r>
              <a:rPr lang="en-IE" dirty="0" smtClean="0"/>
              <a:t>Women: 28.77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22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 </a:t>
            </a:r>
            <a:r>
              <a:rPr lang="en-IE" dirty="0" err="1" smtClean="0"/>
              <a:t>crit</a:t>
            </a:r>
            <a:r>
              <a:rPr lang="en-IE" dirty="0" smtClean="0"/>
              <a:t> = 1.675</a:t>
            </a:r>
          </a:p>
          <a:p>
            <a:endParaRPr lang="en-IE" dirty="0" smtClean="0"/>
          </a:p>
          <a:p>
            <a:r>
              <a:rPr lang="en-IE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1990: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13.282</a:t>
            </a:r>
            <a:endParaRPr lang="en-IE" dirty="0" smtClean="0"/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1998: 12.401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4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31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86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64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87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23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94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27578"/>
            <a:ext cx="9878981" cy="8940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9242854" cy="49179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39246" y="6487604"/>
            <a:ext cx="794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000" i="1" dirty="0">
                <a:solidFill>
                  <a:schemeClr val="bg1">
                    <a:lumMod val="65000"/>
                  </a:schemeClr>
                </a:solidFill>
              </a:rPr>
              <a:t>Programming for Big Data with Dr Eugene O’Loughlin.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60941" y="6487603"/>
            <a:ext cx="330590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000" i="1" dirty="0">
                <a:solidFill>
                  <a:schemeClr val="bg1">
                    <a:lumMod val="65000"/>
                  </a:schemeClr>
                </a:solidFill>
              </a:rPr>
              <a:t>Higher Diploma in Data Analytics - 2018/2019</a:t>
            </a:r>
          </a:p>
        </p:txBody>
      </p:sp>
    </p:spTree>
    <p:extLst>
      <p:ext uri="{BB962C8B-B14F-4D97-AF65-F5344CB8AC3E}">
        <p14:creationId xmlns:p14="http://schemas.microsoft.com/office/powerpoint/2010/main" val="32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2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0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7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61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95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6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D95D-4209-42E9-AE14-728D462C396B}" type="datetimeFigureOut">
              <a:rPr lang="en-IE" smtClean="0"/>
              <a:t>20/12/2018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8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oloughlin@ncirl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trike="sngStrike" dirty="0"/>
              <a:t>Programming for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strike="sngStrike" dirty="0"/>
              <a:t>Higher Diploma in Data Analytics (On-line)</a:t>
            </a:r>
          </a:p>
          <a:p>
            <a:r>
              <a:rPr lang="en-IE" dirty="0"/>
              <a:t>Dr Eugene O’Loughlin</a:t>
            </a:r>
          </a:p>
          <a:p>
            <a:r>
              <a:rPr lang="en-IE" dirty="0">
                <a:hlinkClick r:id="rId3"/>
              </a:rPr>
              <a:t>eoloughlin@ncirl.ie</a:t>
            </a:r>
            <a:endParaRPr lang="en-IE" dirty="0"/>
          </a:p>
          <a:p>
            <a:r>
              <a:rPr lang="en-IE" dirty="0"/>
              <a:t>01-4498561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213" y="460503"/>
            <a:ext cx="93968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6600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IE" sz="6600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endParaRPr lang="en-IE" sz="6600" b="1" i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en-IE" sz="66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Statistics in R</a:t>
            </a:r>
            <a:endParaRPr lang="en-IE" sz="6600" b="1" i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914400" y="119921"/>
            <a:ext cx="5591331" cy="3882452"/>
          </a:xfrm>
          <a:prstGeom prst="irregularSeal1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Lecture 12 in Programming for Big Data module</a:t>
            </a:r>
            <a:endParaRPr lang="en-I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One-way ANOVA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Compare three diet plans for weight loss 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diet.csv</a:t>
            </a:r>
            <a:r>
              <a:rPr lang="en-IE" dirty="0" smtClean="0"/>
              <a:t>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463" y="2111205"/>
            <a:ext cx="5619048" cy="3019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5669" y="5832789"/>
            <a:ext cx="104025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Data source: https</a:t>
            </a:r>
            <a:r>
              <a:rPr lang="en-IE" sz="1200" dirty="0"/>
              <a:t>://bioinformatics-core-shared-training.github.io/linear-models-r/ANOVA.html</a:t>
            </a:r>
          </a:p>
        </p:txBody>
      </p:sp>
    </p:spTree>
    <p:extLst>
      <p:ext uri="{BB962C8B-B14F-4D97-AF65-F5344CB8AC3E}">
        <p14:creationId xmlns:p14="http://schemas.microsoft.com/office/powerpoint/2010/main" val="3615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ANOVA: diets comparison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Three diet types (1, 2, and 3)</a:t>
            </a:r>
          </a:p>
          <a:p>
            <a:r>
              <a:rPr lang="en-IE" dirty="0" smtClean="0"/>
              <a:t>Read data and calculate weight loss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Visualize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483708" y="2353378"/>
            <a:ext cx="9708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read.csv(file="diet.csv", header = TRUE,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dietData$weight.loss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dietData$pre.weight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- dietData$weight6weeks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03" y="3579778"/>
            <a:ext cx="4623519" cy="28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ANOVA: diets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dietData$Diet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/>
              <a:t>is classified as an integer</a:t>
            </a:r>
          </a:p>
          <a:p>
            <a:r>
              <a:rPr lang="en-IE" dirty="0" smtClean="0"/>
              <a:t>Coerce to a factor (categorical data)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545775" y="2388928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dietData$Diet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dietData$Diet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15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dirty="0" smtClean="0"/>
              <a:t>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Two ways of conducting an ANOVA in R:</a:t>
            </a:r>
          </a:p>
          <a:p>
            <a:endParaRPr lang="en-IE" dirty="0"/>
          </a:p>
          <a:p>
            <a:pPr>
              <a:buFont typeface="+mj-lt"/>
              <a:buAutoNum type="arabicPeriod"/>
            </a:pPr>
            <a:r>
              <a:rPr lang="en-IE" dirty="0" smtClean="0"/>
              <a:t>Use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dirty="0" smtClean="0"/>
              <a:t>function with linear model function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92012" y="2973100"/>
            <a:ext cx="842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(lm(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dietData$weight.loss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dietData$Diet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547" y="3818882"/>
            <a:ext cx="7551175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Analysis of Variance Table</a:t>
            </a:r>
          </a:p>
          <a:p>
            <a:endParaRPr lang="en-US"/>
          </a:p>
          <a:p>
            <a:r>
              <a:rPr lang="en-US"/>
              <a:t>Response: dietData$weight.loss</a:t>
            </a:r>
          </a:p>
          <a:p>
            <a:r>
              <a:rPr lang="en-US"/>
              <a:t>              Df Sum Sq Mean Sq F value   Pr(&gt;F)   </a:t>
            </a:r>
          </a:p>
          <a:p>
            <a:r>
              <a:rPr lang="en-US"/>
              <a:t>dietData$Diet  2  71.09  35.547  6.1974 0.003229 **</a:t>
            </a:r>
          </a:p>
          <a:p>
            <a:r>
              <a:rPr lang="en-US"/>
              <a:t>Residuals     75 430.18   5.736                    </a:t>
            </a:r>
          </a:p>
          <a:p>
            <a:r>
              <a:rPr lang="en-US"/>
              <a:t>---</a:t>
            </a:r>
          </a:p>
          <a:p>
            <a:r>
              <a:rPr lang="en-US"/>
              <a:t>Signif. codes:  0 ‘***’ 0.001 ‘**’ 0.01 ‘*’ 0.05 ‘.’ 0.1 ‘ ’ 1</a:t>
            </a:r>
          </a:p>
          <a:p>
            <a:r>
              <a:rPr lang="en-US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dirty="0" smtClean="0"/>
              <a:t>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IE" dirty="0" smtClean="0"/>
              <a:t>Perform ANOVA with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dirty="0" smtClean="0"/>
              <a:t>function: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483708" y="2290610"/>
            <a:ext cx="910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dietData$weight.loss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dietData$Diet,data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dietData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summary(table)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547" y="3818882"/>
            <a:ext cx="7551175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&gt; </a:t>
            </a:r>
            <a:r>
              <a:rPr lang="en-US" dirty="0" smtClean="0"/>
              <a:t>summary(table)   </a:t>
            </a:r>
            <a:r>
              <a:rPr lang="en-US" dirty="0"/>
              <a:t># ANOVA table</a:t>
            </a:r>
          </a:p>
          <a:p>
            <a:r>
              <a:rPr lang="en-US" dirty="0"/>
              <a:t>            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r>
              <a:rPr lang="en-US" dirty="0" err="1"/>
              <a:t>dietData$Diet</a:t>
            </a:r>
            <a:r>
              <a:rPr lang="en-US" dirty="0"/>
              <a:t>  2   71.1   35.55   6.197 0.00323 **</a:t>
            </a:r>
          </a:p>
          <a:p>
            <a:r>
              <a:rPr lang="en-US" dirty="0"/>
              <a:t>Residuals     75  430.2    5.74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98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Chi Square (Goodness of Fit)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8149879" cy="4917989"/>
          </a:xfrm>
        </p:spPr>
        <p:txBody>
          <a:bodyPr/>
          <a:lstStyle/>
          <a:p>
            <a:r>
              <a:rPr lang="en-US" dirty="0"/>
              <a:t>Recent traffic data from the Road Safety Authority (Review of Fatal Collisions: January to July 21st 2016) shows the distribution of fatal road accidents in Ireland by day of the week is as follows:</a:t>
            </a:r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7900"/>
              </p:ext>
            </p:extLst>
          </p:nvPr>
        </p:nvGraphicFramePr>
        <p:xfrm>
          <a:off x="2483708" y="2776282"/>
          <a:ext cx="8657306" cy="637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758">
                  <a:extLst>
                    <a:ext uri="{9D8B030D-6E8A-4147-A177-3AD203B41FA5}">
                      <a16:colId xmlns:a16="http://schemas.microsoft.com/office/drawing/2014/main" val="2409574376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216592617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3455299917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155568214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290426987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2455159308"/>
                    </a:ext>
                  </a:extLst>
                </a:gridCol>
                <a:gridCol w="1236758">
                  <a:extLst>
                    <a:ext uri="{9D8B030D-6E8A-4147-A177-3AD203B41FA5}">
                      <a16:colId xmlns:a16="http://schemas.microsoft.com/office/drawing/2014/main" val="2424007499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Sunday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Monday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Tuesday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Wednesday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Thursday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Friday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Saturday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039086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7288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3708" y="3716090"/>
            <a:ext cx="95569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 </a:t>
            </a:r>
            <a:r>
              <a:rPr lang="en-US" sz="2000" dirty="0" err="1"/>
              <a:t>chisq.test</a:t>
            </a:r>
            <a:r>
              <a:rPr lang="en-US" sz="2000" dirty="0"/>
              <a:t>(c(12,16,10,11,10,12,18), p=c(1/7,1/7,1/7,1/7,1/7,1/7,1/7))</a:t>
            </a:r>
          </a:p>
          <a:p>
            <a:endParaRPr lang="en-US" sz="2000" dirty="0"/>
          </a:p>
          <a:p>
            <a:r>
              <a:rPr lang="en-US" sz="2000" dirty="0"/>
              <a:t>	Chi-squared test for given probabilities</a:t>
            </a:r>
          </a:p>
          <a:p>
            <a:endParaRPr lang="en-US" sz="2000" dirty="0"/>
          </a:p>
          <a:p>
            <a:r>
              <a:rPr lang="en-US" sz="2000" dirty="0"/>
              <a:t>data:  c(12, 16, 10, 11, 10, 12, 18)</a:t>
            </a:r>
          </a:p>
          <a:p>
            <a:r>
              <a:rPr lang="en-US" sz="2000" dirty="0"/>
              <a:t>X-squared = 4.5169, </a:t>
            </a:r>
            <a:r>
              <a:rPr lang="en-US" sz="2000" dirty="0" err="1"/>
              <a:t>df</a:t>
            </a:r>
            <a:r>
              <a:rPr lang="en-US" sz="2000" dirty="0"/>
              <a:t> = 6, p-value = 0.6071</a:t>
            </a:r>
          </a:p>
          <a:p>
            <a:endParaRPr lang="en-US" sz="2000" dirty="0"/>
          </a:p>
          <a:p>
            <a:r>
              <a:rPr lang="en-US" sz="2000" dirty="0"/>
              <a:t>&gt;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0703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</a:t>
            </a:r>
            <a:r>
              <a:rPr lang="en-IE" dirty="0" smtClean="0"/>
              <a:t>12 </a:t>
            </a:r>
            <a:r>
              <a:rPr lang="en-IE" dirty="0"/>
              <a:t>-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At the end of this section you should be able to:</a:t>
            </a:r>
          </a:p>
          <a:p>
            <a:pPr lvl="1"/>
            <a:r>
              <a:rPr lang="en-IE" sz="2000" dirty="0" smtClean="0"/>
              <a:t>Use R to:</a:t>
            </a:r>
          </a:p>
          <a:p>
            <a:pPr lvl="2"/>
            <a:r>
              <a:rPr lang="en-IE" sz="1800" dirty="0" smtClean="0"/>
              <a:t>Calculate a range of descriptive statistics</a:t>
            </a:r>
          </a:p>
          <a:p>
            <a:pPr lvl="2"/>
            <a:r>
              <a:rPr lang="en-IE" sz="1800" dirty="0" smtClean="0"/>
              <a:t>Perform Student’s t Test (Unpaired)</a:t>
            </a:r>
          </a:p>
          <a:p>
            <a:pPr lvl="2"/>
            <a:r>
              <a:rPr lang="en-IE" sz="1800" dirty="0"/>
              <a:t>Perform Student’s t Test </a:t>
            </a:r>
            <a:r>
              <a:rPr lang="en-IE" sz="1800" dirty="0" smtClean="0"/>
              <a:t>(Paired</a:t>
            </a:r>
            <a:r>
              <a:rPr lang="en-IE" sz="1800" dirty="0"/>
              <a:t>)</a:t>
            </a:r>
          </a:p>
          <a:p>
            <a:pPr lvl="2"/>
            <a:r>
              <a:rPr lang="en-IE" sz="1800" dirty="0" smtClean="0"/>
              <a:t>Perform an ANOVA test</a:t>
            </a:r>
          </a:p>
          <a:p>
            <a:pPr lvl="2"/>
            <a:r>
              <a:rPr lang="en-IE" sz="1800" dirty="0" smtClean="0"/>
              <a:t>Perform a Chi Square test</a:t>
            </a:r>
          </a:p>
          <a:p>
            <a:pPr lvl="2"/>
            <a:endParaRPr lang="en-IE" sz="1800" dirty="0"/>
          </a:p>
          <a:p>
            <a:pPr lvl="1"/>
            <a:endParaRPr lang="en-IE" sz="2000" dirty="0"/>
          </a:p>
          <a:p>
            <a:pPr lvl="1"/>
            <a:endParaRPr lang="en-IE" sz="2400" dirty="0"/>
          </a:p>
          <a:p>
            <a:pPr marL="457200" lvl="1" indent="0">
              <a:buNone/>
            </a:pPr>
            <a:endParaRPr lang="en-IE" sz="2600" dirty="0"/>
          </a:p>
          <a:p>
            <a:pPr lvl="1"/>
            <a:endParaRPr lang="en-IE" sz="2600" dirty="0"/>
          </a:p>
          <a:p>
            <a:pPr lvl="1"/>
            <a:endParaRPr lang="en-IE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00" y="3083305"/>
            <a:ext cx="4200508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Teetor P. (2011), </a:t>
            </a:r>
            <a:r>
              <a:rPr lang="en-GB" i="1" dirty="0"/>
              <a:t>R Cookbook</a:t>
            </a:r>
            <a:r>
              <a:rPr lang="en-GB" dirty="0"/>
              <a:t>, O’Reilly Media, </a:t>
            </a:r>
            <a:br>
              <a:rPr lang="en-GB" dirty="0"/>
            </a:br>
            <a:r>
              <a:rPr lang="en-GB" dirty="0"/>
              <a:t>[ISBN: 0596809158]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Stinerock, R. (2018), </a:t>
            </a:r>
            <a:r>
              <a:rPr lang="en-IE" i="1" dirty="0"/>
              <a:t>Statistics with R: A Beginner’s Guide</a:t>
            </a:r>
            <a:r>
              <a:rPr lang="en-IE" dirty="0"/>
              <a:t>. </a:t>
            </a:r>
            <a:br>
              <a:rPr lang="en-IE" dirty="0"/>
            </a:br>
            <a:r>
              <a:rPr lang="en-IE" dirty="0"/>
              <a:t>Sage.[ISBN: 978-1-4739-2489-5</a:t>
            </a:r>
            <a:r>
              <a:rPr lang="en-IE" dirty="0" smtClean="0"/>
              <a:t>]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05" y="720766"/>
            <a:ext cx="2204704" cy="3076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057" y="4190758"/>
            <a:ext cx="1409524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Statistics with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 – extremely powerful, highly versatile, widely used</a:t>
            </a:r>
          </a:p>
          <a:p>
            <a:r>
              <a:rPr lang="en-IE" dirty="0" smtClean="0"/>
              <a:t>Strengths</a:t>
            </a:r>
          </a:p>
          <a:p>
            <a:pPr lvl="1"/>
            <a:r>
              <a:rPr lang="en-IE" dirty="0" smtClean="0"/>
              <a:t>Statistical modelling</a:t>
            </a:r>
          </a:p>
          <a:p>
            <a:pPr lvl="1"/>
            <a:r>
              <a:rPr lang="en-IE" dirty="0" smtClean="0"/>
              <a:t>Graphical presentations</a:t>
            </a:r>
          </a:p>
          <a:p>
            <a:pPr lvl="1"/>
            <a:r>
              <a:rPr lang="en-IE" dirty="0" smtClean="0"/>
              <a:t>User-defined functions</a:t>
            </a:r>
          </a:p>
          <a:p>
            <a:r>
              <a:rPr lang="en-IE" dirty="0" smtClean="0"/>
              <a:t>R has gained wide acceptance among </a:t>
            </a:r>
            <a:br>
              <a:rPr lang="en-IE" dirty="0" smtClean="0"/>
            </a:br>
            <a:r>
              <a:rPr lang="en-IE" dirty="0" smtClean="0"/>
              <a:t>statisticians and data scientists in:</a:t>
            </a:r>
          </a:p>
          <a:p>
            <a:pPr lvl="1"/>
            <a:r>
              <a:rPr lang="en-IE" dirty="0" smtClean="0"/>
              <a:t>Industry</a:t>
            </a:r>
          </a:p>
          <a:p>
            <a:pPr lvl="1"/>
            <a:r>
              <a:rPr lang="en-IE" dirty="0" smtClean="0"/>
              <a:t>Academia</a:t>
            </a:r>
          </a:p>
          <a:p>
            <a:pPr lvl="1"/>
            <a:r>
              <a:rPr lang="en-IE" dirty="0" smtClean="0"/>
              <a:t>Research organizations</a:t>
            </a:r>
          </a:p>
          <a:p>
            <a:pPr lvl="1"/>
            <a:r>
              <a:rPr lang="en-IE" dirty="0" smtClean="0"/>
              <a:t>Public sectors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00" y="3083305"/>
            <a:ext cx="4200508" cy="3243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3708" y="5957326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Stinerock (2018)</a:t>
            </a:r>
          </a:p>
        </p:txBody>
      </p:sp>
    </p:spTree>
    <p:extLst>
      <p:ext uri="{BB962C8B-B14F-4D97-AF65-F5344CB8AC3E}">
        <p14:creationId xmlns:p14="http://schemas.microsoft.com/office/powerpoint/2010/main" val="21721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Descriptive Statistics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Descriptive statistics for Sepal Length (Iris data set)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52" y="3465871"/>
            <a:ext cx="4029277" cy="2860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5313" y="2428517"/>
            <a:ext cx="8888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median(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max(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min(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range(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diff(range(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kurtosis(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skewness(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summary(iris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Linear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Simple Linear Regression (Winnipeg apartments data set)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483708" y="2073447"/>
            <a:ext cx="833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aptModel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 lm(price ~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sqft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aptModel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289" y="2571784"/>
            <a:ext cx="7104272" cy="3754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price ~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sqft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aptData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1Q Median     3Q    Max 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-62493 -19091   4645  28254  65746 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t value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99384.55   39233.54   2.533  0.02627 * 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sqft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138.37      35.39   3.910  0.00207 **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39510 on 12 degrees of freedom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0.5602,	Adjusted R-squared:  0.5236 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15.29 on 1 and 12 DF,  p-value: 0.002073138.4 </a:t>
            </a:r>
          </a:p>
        </p:txBody>
      </p:sp>
    </p:spTree>
    <p:extLst>
      <p:ext uri="{BB962C8B-B14F-4D97-AF65-F5344CB8AC3E}">
        <p14:creationId xmlns:p14="http://schemas.microsoft.com/office/powerpoint/2010/main" val="19102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Student’s t Test – Unpaired/Independent Samples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7102744" cy="4917989"/>
          </a:xfrm>
        </p:spPr>
        <p:txBody>
          <a:bodyPr/>
          <a:lstStyle/>
          <a:p>
            <a:r>
              <a:rPr lang="en-IE" dirty="0" smtClean="0"/>
              <a:t>Body Dimensions Data Set 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bdims.csv</a:t>
            </a:r>
            <a:r>
              <a:rPr lang="en-IE" dirty="0" smtClean="0"/>
              <a:t>) </a:t>
            </a:r>
          </a:p>
          <a:p>
            <a:r>
              <a:rPr lang="en-IE" dirty="0" smtClean="0"/>
              <a:t>Is there a significant difference between the mean height of men and the mean height of women?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2199" y="2610262"/>
            <a:ext cx="9947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bodyDims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read.csv(file="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bdims.csv",head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TRUE,sep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maleDims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subset(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bodyDims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sex == 1)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femaleDims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subset(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bodyDims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sex == 0)</a:t>
            </a:r>
          </a:p>
          <a:p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maleDims$hgt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femaleDims$hgt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paired = FALSE)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8103" y="3829574"/>
            <a:ext cx="7551175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        Welch </a:t>
            </a:r>
            <a:r>
              <a:rPr lang="en-US" dirty="0"/>
              <a:t>Two Sample t-test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maleDims$hgt</a:t>
            </a:r>
            <a:r>
              <a:rPr lang="en-US" dirty="0"/>
              <a:t> and </a:t>
            </a:r>
            <a:r>
              <a:rPr lang="en-US" dirty="0" err="1"/>
              <a:t>femaleDims$hgt</a:t>
            </a:r>
            <a:endParaRPr lang="en-US" dirty="0"/>
          </a:p>
          <a:p>
            <a:r>
              <a:rPr lang="en-US" dirty="0"/>
              <a:t>t = 21.059, </a:t>
            </a:r>
            <a:r>
              <a:rPr lang="en-US" dirty="0" err="1"/>
              <a:t>df</a:t>
            </a:r>
            <a:r>
              <a:rPr lang="en-US" dirty="0"/>
              <a:t> = 494.73, p-value &lt; 2.2e-16</a:t>
            </a:r>
          </a:p>
          <a:p>
            <a:r>
              <a:rPr lang="en-US" dirty="0"/>
              <a:t>alternative hypothesis: true difference in means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11.67201 14.07406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of x mean of y </a:t>
            </a:r>
          </a:p>
          <a:p>
            <a:r>
              <a:rPr lang="en-US" dirty="0"/>
              <a:t> 177.7453  164.8723 </a:t>
            </a:r>
            <a:endParaRPr lang="en-IE" dirty="0"/>
          </a:p>
        </p:txBody>
      </p:sp>
      <p:sp>
        <p:nvSpPr>
          <p:cNvPr id="6" name="Right Arrow 5"/>
          <p:cNvSpPr/>
          <p:nvPr/>
        </p:nvSpPr>
        <p:spPr>
          <a:xfrm>
            <a:off x="2300748" y="4230286"/>
            <a:ext cx="1209368" cy="78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50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Student’s t Test – Unpaired/Independent Samples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8017144" cy="4917989"/>
          </a:xfrm>
        </p:spPr>
        <p:txBody>
          <a:bodyPr/>
          <a:lstStyle/>
          <a:p>
            <a:r>
              <a:rPr lang="en-IE" dirty="0" smtClean="0"/>
              <a:t>Body Dimensions Data Set 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bdims.csv</a:t>
            </a:r>
            <a:r>
              <a:rPr lang="en-IE" dirty="0" smtClean="0"/>
              <a:t>) </a:t>
            </a:r>
          </a:p>
          <a:p>
            <a:r>
              <a:rPr lang="en-IE" dirty="0" smtClean="0"/>
              <a:t>Is there a significant difference between the mean age of men and the mean age of women?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2199" y="2610262"/>
            <a:ext cx="9947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maleDims$age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femaleDims$age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paired = FALSE)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8103" y="3829574"/>
            <a:ext cx="7551175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        Welch </a:t>
            </a:r>
            <a:r>
              <a:rPr lang="en-US" dirty="0"/>
              <a:t>Two Sample t-test</a:t>
            </a:r>
          </a:p>
          <a:p>
            <a:endParaRPr lang="en-US" dirty="0" smtClean="0"/>
          </a:p>
          <a:p>
            <a:r>
              <a:rPr lang="en-US" dirty="0"/>
              <a:t>data:  </a:t>
            </a:r>
            <a:r>
              <a:rPr lang="en-US" dirty="0" err="1"/>
              <a:t>maleDims$age</a:t>
            </a:r>
            <a:r>
              <a:rPr lang="en-US" dirty="0"/>
              <a:t> and </a:t>
            </a:r>
            <a:r>
              <a:rPr lang="en-US" dirty="0" err="1"/>
              <a:t>femaleDims$age</a:t>
            </a:r>
            <a:endParaRPr lang="en-US" dirty="0"/>
          </a:p>
          <a:p>
            <a:r>
              <a:rPr lang="en-US" dirty="0"/>
              <a:t>t = 3.4194, </a:t>
            </a:r>
            <a:r>
              <a:rPr lang="en-US" dirty="0" err="1"/>
              <a:t>df</a:t>
            </a:r>
            <a:r>
              <a:rPr lang="en-US" dirty="0"/>
              <a:t> = 487.96, p-value = 0.0006802</a:t>
            </a:r>
          </a:p>
          <a:p>
            <a:r>
              <a:rPr lang="en-US" dirty="0"/>
              <a:t>alternative hypothesis: true difference in means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1.233104 4.564467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of x mean of y </a:t>
            </a:r>
          </a:p>
          <a:p>
            <a:r>
              <a:rPr lang="en-US" dirty="0"/>
              <a:t> 31.66802  28.76923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00748" y="4230286"/>
            <a:ext cx="1209368" cy="78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Student’s t Test – Paired/Dependent Samples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7208932" cy="4917989"/>
          </a:xfrm>
        </p:spPr>
        <p:txBody>
          <a:bodyPr/>
          <a:lstStyle/>
          <a:p>
            <a:r>
              <a:rPr lang="en-IE" dirty="0" smtClean="0"/>
              <a:t>USA Poverty (1990 vs 1998) Data Set 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PovertyUSA.csv</a:t>
            </a:r>
            <a:r>
              <a:rPr lang="en-IE" dirty="0" smtClean="0"/>
              <a:t>) </a:t>
            </a:r>
          </a:p>
          <a:p>
            <a:r>
              <a:rPr lang="en-IE" dirty="0" smtClean="0"/>
              <a:t>Are mean rates of poverty in the United States lower in 1998 compared to 1990?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628103" y="3647344"/>
            <a:ext cx="7551175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Paired t-test</a:t>
            </a:r>
          </a:p>
          <a:p>
            <a:endParaRPr lang="en-US" dirty="0"/>
          </a:p>
          <a:p>
            <a:r>
              <a:rPr lang="en-US" dirty="0"/>
              <a:t>data:  povertyUSA$Data.1998 and povertyUSA$Data.1990</a:t>
            </a:r>
          </a:p>
          <a:p>
            <a:r>
              <a:rPr lang="en-US" dirty="0"/>
              <a:t>t = -2.339, </a:t>
            </a:r>
            <a:r>
              <a:rPr lang="en-US" dirty="0" err="1"/>
              <a:t>df</a:t>
            </a:r>
            <a:r>
              <a:rPr lang="en-US" dirty="0"/>
              <a:t> = 50, p-value = 0.01169</a:t>
            </a:r>
          </a:p>
          <a:p>
            <a:r>
              <a:rPr lang="en-US" dirty="0"/>
              <a:t>alternative hypothesis: true difference in means is less than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      -</a:t>
            </a:r>
            <a:r>
              <a:rPr lang="en-US" dirty="0" err="1"/>
              <a:t>Inf</a:t>
            </a:r>
            <a:r>
              <a:rPr lang="en-US" dirty="0"/>
              <a:t> -0.2495953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of the differences </a:t>
            </a:r>
          </a:p>
          <a:p>
            <a:r>
              <a:rPr lang="en-US" dirty="0"/>
              <a:t>             -0.8803922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00748" y="4048056"/>
            <a:ext cx="1209368" cy="78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300748" y="2717085"/>
            <a:ext cx="9556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(povertyUSA$Data.1998, povertyUSA$Data.1990, alternative = "less", paired = TRUE)</a:t>
            </a:r>
          </a:p>
        </p:txBody>
      </p:sp>
    </p:spTree>
    <p:extLst>
      <p:ext uri="{BB962C8B-B14F-4D97-AF65-F5344CB8AC3E}">
        <p14:creationId xmlns:p14="http://schemas.microsoft.com/office/powerpoint/2010/main" val="919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20335</TotalTime>
  <Words>972</Words>
  <Application>Microsoft Office PowerPoint</Application>
  <PresentationFormat>Widescreen</PresentationFormat>
  <Paragraphs>227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Wisp</vt:lpstr>
      <vt:lpstr>Programming for Big Data</vt:lpstr>
      <vt:lpstr>Lecture 12 - Objectives</vt:lpstr>
      <vt:lpstr>Reading</vt:lpstr>
      <vt:lpstr>Statistics with R</vt:lpstr>
      <vt:lpstr>Descriptive Statistics</vt:lpstr>
      <vt:lpstr>Linear Model</vt:lpstr>
      <vt:lpstr>Student’s t Test – Unpaired/Independent Samples</vt:lpstr>
      <vt:lpstr>Student’s t Test – Unpaired/Independent Samples</vt:lpstr>
      <vt:lpstr>Student’s t Test – Paired/Dependent Samples</vt:lpstr>
      <vt:lpstr>One-way ANOVA</vt:lpstr>
      <vt:lpstr>ANOVA: diets comparison</vt:lpstr>
      <vt:lpstr>ANOVA: diets comparison</vt:lpstr>
      <vt:lpstr>anova() function</vt:lpstr>
      <vt:lpstr>aov() function</vt:lpstr>
      <vt:lpstr>Chi Square (Goodness of Fit)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Big Data</dc:title>
  <dc:creator>Eugene O'Loughlin</dc:creator>
  <cp:lastModifiedBy>Eugene O'Loughlin</cp:lastModifiedBy>
  <cp:revision>199</cp:revision>
  <cp:lastPrinted>2018-11-29T18:35:23Z</cp:lastPrinted>
  <dcterms:created xsi:type="dcterms:W3CDTF">2018-06-11T13:35:26Z</dcterms:created>
  <dcterms:modified xsi:type="dcterms:W3CDTF">2018-12-21T13:10:01Z</dcterms:modified>
</cp:coreProperties>
</file>