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0" r:id="rId6"/>
    <p:sldId id="25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2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A2399-7EE3-C742-8BEC-65455010FB7B}" type="datetimeFigureOut">
              <a:rPr kumimoji="1" lang="zh-CN" altLang="en-US" smtClean="0"/>
              <a:t>2022/10/2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3FF9D-52C1-404E-8527-2CFC53546B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95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3FF9D-52C1-404E-8527-2CFC53546BF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594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A4ACA-D455-450D-FAA2-78EF5046C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404AC3-8B50-E71C-5131-8F1ED5306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FFDAC-2787-EE9B-FDAC-E3213961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A587D-278F-EB77-2CDC-5E4948AF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2B83A-59B4-AEE9-8114-09E0D1AF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90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849E0-DD47-AC68-97E3-348059C8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41577E-DA18-6A26-4D54-2DB9A0356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4DB65-1972-70B7-209B-76AC4FDD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58AD8-AB55-3079-0BC4-16939A05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3C806C-6EEB-7655-8226-4F0ADC45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33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15C5BE-94CA-787F-B78A-C06337072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DFAEE2-0E05-C72B-192F-57D0E74E9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78501-A5D6-F014-A4E3-1C176776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2046C-6E9A-8C4C-E0EE-C3B6A9DC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CEB12-DC3C-D52F-4AA3-6E69CAF8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239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7F765-A5C8-FDBE-EE50-0E442866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24CFD-8DBE-F676-24FE-A2B098D5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64075-6FEE-7EDF-DD17-7178E6AE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7B29B-ED50-201C-080A-3E5D432F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4EA29-1F35-14CF-62A3-234D58CD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38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5FF05-0F9C-90F9-6675-5975B118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B8CFD-F435-1D6E-D31F-37AC2AD6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2A008-AE38-1872-DDE5-70E72E59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5DAFA-6661-713C-9786-19EFA124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E9871-7762-154D-35B0-5F8B7FCD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507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BC6E3-E038-859A-2DAF-BFBE49C8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EC2E2-C1E1-1F40-D36F-B600140D7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0BB75A-E64F-C301-0D91-5D2001176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473CF4-376C-861A-FA17-DB42BEFD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24DFF-2F7F-EF47-A858-B7892CEB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76DC8-BDB8-979D-C81F-403F6F01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15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1C60D-8A74-49E7-E78B-606EF97E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BBC03-3294-3310-8235-75C3F4FDC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2204AF-B0DD-00F4-B974-BD0B7D879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781FC4-20EB-EC0C-010D-33BF34A13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D87967-8649-A8F7-60B6-655BDC667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EE90EB-DDDC-679A-60AE-6B170CC3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6631D3-9585-7E86-5A17-D0CCA87E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73199C-D757-7153-DB98-35560F3A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89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42757-10F1-30BC-A232-698CB472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7F0803-C480-2E14-BE77-B0B8CF8A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411232-988F-E38A-AFDE-0BE49842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39F8DC-C8F0-F9FB-2C34-9B0C0E8E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12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4D6D44-A784-D6C6-747D-F065B9E8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2C3F50-2024-EC10-2DA3-0E338686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D6AD44-EDF4-229B-8568-14431B12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07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92276-2F6F-D6F3-993D-D7D7D671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0ED56-8AC3-247E-8A21-BF213F9EB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39412-2643-3CC0-719C-7039CA1AC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59217-A2A6-0E98-B112-BFAD7CE3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356505-6B12-7924-D29D-37A31282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1D2F10-7549-25C8-A014-EEAB5B2C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43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E64F0-E2D1-3248-B1FA-81492755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AEDE9B-CC0B-55B7-A789-4596304C7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426C0B-2AB5-7173-35C1-79533E3D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D5421-07DE-A366-2370-BF02DEB8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29DAE3-B134-6D46-1FAB-0FC1732B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2507AA-6B89-C1A1-845F-34993E5B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92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1C1CF8-514B-00F7-4F8A-BB931776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E00F3B-A577-89D1-491D-5F196CB1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E4A15-BD24-BC59-3612-3A0BD2931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EAFF2-312D-AC4C-B48A-5A13BF469FB7}" type="datetimeFigureOut">
              <a:rPr kumimoji="1" lang="zh-CN" altLang="en-US" smtClean="0"/>
              <a:t>2022/10/2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FDC7B-EE4F-3D46-7030-09227CA89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F6F6E-1101-81BC-9F99-DDE0A1119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8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4A9601-91F6-1CFB-CC29-851D546FB5AB}"/>
              </a:ext>
            </a:extLst>
          </p:cNvPr>
          <p:cNvSpPr txBox="1"/>
          <p:nvPr/>
        </p:nvSpPr>
        <p:spPr>
          <a:xfrm>
            <a:off x="336885" y="3272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立体拼合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0DF743-E14A-829A-F33D-EC3457672A3D}"/>
              </a:ext>
            </a:extLst>
          </p:cNvPr>
          <p:cNvSpPr txBox="1"/>
          <p:nvPr/>
        </p:nvSpPr>
        <p:spPr>
          <a:xfrm>
            <a:off x="336885" y="1353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复杂图形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9597D3-F257-9CC7-53A1-2F3A030E1527}"/>
              </a:ext>
            </a:extLst>
          </p:cNvPr>
          <p:cNvSpPr txBox="1"/>
          <p:nvPr/>
        </p:nvSpPr>
        <p:spPr>
          <a:xfrm>
            <a:off x="1675713" y="1076955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方案一：直角等边长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方案二：直角的延长线为公共线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19B8F7-AA61-92EA-66AF-193D164675E0}"/>
              </a:ext>
            </a:extLst>
          </p:cNvPr>
          <p:cNvSpPr txBox="1"/>
          <p:nvPr/>
        </p:nvSpPr>
        <p:spPr>
          <a:xfrm>
            <a:off x="336885" y="27764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常规六面体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16045F-18F2-3A47-B29B-8CA390F4DF10}"/>
              </a:ext>
            </a:extLst>
          </p:cNvPr>
          <p:cNvSpPr txBox="1"/>
          <p:nvPr/>
        </p:nvSpPr>
        <p:spPr>
          <a:xfrm>
            <a:off x="1675713" y="2499407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方案一：脑子直接拼折就行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方案二：复杂的用直角、直角延长线等边长</a:t>
            </a:r>
          </a:p>
        </p:txBody>
      </p:sp>
    </p:spTree>
    <p:extLst>
      <p:ext uri="{BB962C8B-B14F-4D97-AF65-F5344CB8AC3E}">
        <p14:creationId xmlns:p14="http://schemas.microsoft.com/office/powerpoint/2010/main" val="332473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F5635F-8EC1-96C1-7143-291E7E5E9B7C}"/>
              </a:ext>
            </a:extLst>
          </p:cNvPr>
          <p:cNvSpPr txBox="1"/>
          <p:nvPr/>
        </p:nvSpPr>
        <p:spPr>
          <a:xfrm>
            <a:off x="336885" y="327259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方块堆砌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（分层数数，合理凑数。禁止拦腰斩断）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D30122-5B0D-7692-3168-408E2889BC14}"/>
              </a:ext>
            </a:extLst>
          </p:cNvPr>
          <p:cNvSpPr txBox="1"/>
          <p:nvPr/>
        </p:nvSpPr>
        <p:spPr>
          <a:xfrm>
            <a:off x="336885" y="1353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单一选项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408C28-3525-69B5-8104-23813DBCAF8C}"/>
              </a:ext>
            </a:extLst>
          </p:cNvPr>
          <p:cNvSpPr txBox="1"/>
          <p:nvPr/>
        </p:nvSpPr>
        <p:spPr>
          <a:xfrm>
            <a:off x="1675713" y="1076955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从上往下，分层数数，合理凑数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直接选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98A1E0-BCB0-E4B0-F2F5-389A9925909A}"/>
              </a:ext>
            </a:extLst>
          </p:cNvPr>
          <p:cNvSpPr txBox="1"/>
          <p:nvPr/>
        </p:nvSpPr>
        <p:spPr>
          <a:xfrm>
            <a:off x="336885" y="27764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多个选项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FC8549-5302-8CF5-CD82-80F7B65B8DCA}"/>
              </a:ext>
            </a:extLst>
          </p:cNvPr>
          <p:cNvSpPr txBox="1"/>
          <p:nvPr/>
        </p:nvSpPr>
        <p:spPr>
          <a:xfrm>
            <a:off x="1675713" y="2499407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一次数数：从上往下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二次数数：从前往后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62C71C-28B9-CFD3-8B9D-AF75B3E21E0F}"/>
              </a:ext>
            </a:extLst>
          </p:cNvPr>
          <p:cNvSpPr txBox="1"/>
          <p:nvPr/>
        </p:nvSpPr>
        <p:spPr>
          <a:xfrm>
            <a:off x="336885" y="3921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翻转图形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75A101-D40A-2554-4690-8FFA97AA56AD}"/>
              </a:ext>
            </a:extLst>
          </p:cNvPr>
          <p:cNvSpPr txBox="1"/>
          <p:nvPr/>
        </p:nvSpPr>
        <p:spPr>
          <a:xfrm>
            <a:off x="1675713" y="39218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排除离谱面</a:t>
            </a:r>
          </a:p>
        </p:txBody>
      </p:sp>
    </p:spTree>
    <p:extLst>
      <p:ext uri="{BB962C8B-B14F-4D97-AF65-F5344CB8AC3E}">
        <p14:creationId xmlns:p14="http://schemas.microsoft.com/office/powerpoint/2010/main" val="5677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4E177D1F-8E57-61FB-06CF-8CD2F0663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5" y="1050377"/>
            <a:ext cx="5791200" cy="5219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121B59-2AF8-3713-9199-EC10C72305DF}"/>
              </a:ext>
            </a:extLst>
          </p:cNvPr>
          <p:cNvSpPr txBox="1"/>
          <p:nvPr/>
        </p:nvSpPr>
        <p:spPr>
          <a:xfrm>
            <a:off x="336885" y="32725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增强削弱（原理）：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17B9AF-78BA-6B55-4F95-7C526AE50B4C}"/>
              </a:ext>
            </a:extLst>
          </p:cNvPr>
          <p:cNvSpPr txBox="1"/>
          <p:nvPr/>
        </p:nvSpPr>
        <p:spPr>
          <a:xfrm>
            <a:off x="5192665" y="1218977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一个理由能推出第二个理由，第二个理由能推出结论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1953A7-F60B-EB7F-4A26-B0ABE65CD2F8}"/>
              </a:ext>
            </a:extLst>
          </p:cNvPr>
          <p:cNvSpPr txBox="1"/>
          <p:nvPr/>
        </p:nvSpPr>
        <p:spPr>
          <a:xfrm>
            <a:off x="5192665" y="2072013"/>
            <a:ext cx="539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P1</a:t>
            </a:r>
            <a:r>
              <a:rPr kumimoji="1" lang="zh-CN" altLang="en-US" b="1" dirty="0"/>
              <a:t>、</a:t>
            </a:r>
            <a:r>
              <a:rPr kumimoji="1" lang="en-US" altLang="zh-CN" b="1" dirty="0"/>
              <a:t>p2</a:t>
            </a:r>
            <a:r>
              <a:rPr kumimoji="1" lang="zh-CN" altLang="en-US" b="1" dirty="0"/>
              <a:t> 两个理由同时发挥效果，才能推出这个结论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A3A25C-D5C7-6A1C-CA3B-A6767E72DF72}"/>
              </a:ext>
            </a:extLst>
          </p:cNvPr>
          <p:cNvSpPr txBox="1"/>
          <p:nvPr/>
        </p:nvSpPr>
        <p:spPr>
          <a:xfrm>
            <a:off x="5192665" y="3059668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P1</a:t>
            </a:r>
            <a:r>
              <a:rPr kumimoji="1" lang="zh-CN" altLang="en-US" b="1" dirty="0"/>
              <a:t>、</a:t>
            </a:r>
            <a:r>
              <a:rPr kumimoji="1" lang="en-US" altLang="zh-CN" b="1" dirty="0"/>
              <a:t>p2</a:t>
            </a:r>
            <a:r>
              <a:rPr kumimoji="1" lang="zh-CN" altLang="en-US" b="1" dirty="0"/>
              <a:t> 无需互相帮忙，能独自推出结论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F02E31A-0D5A-02F1-3E6C-E30C87FAF1C8}"/>
              </a:ext>
            </a:extLst>
          </p:cNvPr>
          <p:cNvSpPr txBox="1"/>
          <p:nvPr/>
        </p:nvSpPr>
        <p:spPr>
          <a:xfrm>
            <a:off x="5192665" y="2496788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识别：前提是？假设是？（没有</a:t>
            </a:r>
            <a:r>
              <a:rPr kumimoji="1" lang="en-US" altLang="zh-CN" b="1" dirty="0"/>
              <a:t>p2</a:t>
            </a:r>
            <a:r>
              <a:rPr kumimoji="1" lang="zh-CN" altLang="en-US" b="1" dirty="0"/>
              <a:t>不行，</a:t>
            </a:r>
            <a:r>
              <a:rPr kumimoji="1" lang="en-US" altLang="zh-CN" b="1" dirty="0"/>
              <a:t>p2</a:t>
            </a:r>
            <a:r>
              <a:rPr kumimoji="1" lang="zh-CN" altLang="en-US" b="1" dirty="0"/>
              <a:t>又称为前提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假设）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E6F427-15E5-B034-5518-B1744FABF9CF}"/>
              </a:ext>
            </a:extLst>
          </p:cNvPr>
          <p:cNvSpPr txBox="1"/>
          <p:nvPr/>
        </p:nvSpPr>
        <p:spPr>
          <a:xfrm>
            <a:off x="5192665" y="3429000"/>
            <a:ext cx="556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题目中已经有理由</a:t>
            </a:r>
            <a:r>
              <a:rPr kumimoji="1" lang="en-US" altLang="zh-CN" b="1" dirty="0"/>
              <a:t>p1</a:t>
            </a:r>
            <a:r>
              <a:rPr kumimoji="1" lang="zh-CN" altLang="en-US" b="1" dirty="0"/>
              <a:t>，再举个例子</a:t>
            </a:r>
            <a:r>
              <a:rPr kumimoji="1" lang="en-US" altLang="zh-CN" b="1" dirty="0"/>
              <a:t>p2</a:t>
            </a:r>
            <a:r>
              <a:rPr kumimoji="1" lang="zh-CN" altLang="en-US" b="1" dirty="0"/>
              <a:t>，使结论更可靠</a:t>
            </a:r>
            <a:endParaRPr kumimoji="1" lang="en-US" altLang="zh-CN" b="1" dirty="0"/>
          </a:p>
          <a:p>
            <a:r>
              <a:rPr kumimoji="1" lang="zh-CN" altLang="en-US" b="1" dirty="0"/>
              <a:t>（没有也行，有则更好）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F99F8DA-44A1-577A-72D3-0EFD98CDC4F7}"/>
              </a:ext>
            </a:extLst>
          </p:cNvPr>
          <p:cNvSpPr txBox="1"/>
          <p:nvPr/>
        </p:nvSpPr>
        <p:spPr>
          <a:xfrm>
            <a:off x="5192665" y="4268879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（发散式没考过、不管）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38B5B7-238C-631D-8614-AEA1F0B4B96B}"/>
              </a:ext>
            </a:extLst>
          </p:cNvPr>
          <p:cNvSpPr txBox="1"/>
          <p:nvPr/>
        </p:nvSpPr>
        <p:spPr>
          <a:xfrm>
            <a:off x="5334555" y="52696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否定带入法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B5DEAE-631E-4F85-E2F3-C9B652491350}"/>
              </a:ext>
            </a:extLst>
          </p:cNvPr>
          <p:cNvSpPr txBox="1"/>
          <p:nvPr/>
        </p:nvSpPr>
        <p:spPr>
          <a:xfrm>
            <a:off x="6603949" y="5072561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如何判断</a:t>
            </a:r>
            <a:r>
              <a:rPr kumimoji="1" lang="en-US" altLang="zh-CN" b="1" dirty="0"/>
              <a:t>p2</a:t>
            </a:r>
            <a:r>
              <a:rPr kumimoji="1" lang="zh-CN" altLang="en-US" b="1" dirty="0"/>
              <a:t>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9E51496-60EC-6F69-83BB-0A978E7DF3FF}"/>
              </a:ext>
            </a:extLst>
          </p:cNvPr>
          <p:cNvSpPr txBox="1"/>
          <p:nvPr/>
        </p:nvSpPr>
        <p:spPr>
          <a:xfrm>
            <a:off x="6603949" y="5466821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看</a:t>
            </a:r>
            <a:r>
              <a:rPr kumimoji="1" lang="en-US" altLang="zh-CN" b="1" dirty="0"/>
              <a:t>p1</a:t>
            </a:r>
            <a:r>
              <a:rPr kumimoji="1" lang="zh-CN" altLang="en-US" b="1" dirty="0"/>
              <a:t>能否直接推 </a:t>
            </a:r>
            <a:r>
              <a:rPr kumimoji="1" lang="en-US" altLang="zh-CN" b="1" dirty="0"/>
              <a:t>C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7412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21A412-668E-ECBD-6650-1E0F6F5D67BF}"/>
              </a:ext>
            </a:extLst>
          </p:cNvPr>
          <p:cNvSpPr txBox="1"/>
          <p:nvPr/>
        </p:nvSpPr>
        <p:spPr>
          <a:xfrm>
            <a:off x="336885" y="32725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加强（由强到弱排序）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1F1ED1-FFC1-CA1A-9139-C1344BC8B109}"/>
              </a:ext>
            </a:extLst>
          </p:cNvPr>
          <p:cNvSpPr txBox="1"/>
          <p:nvPr/>
        </p:nvSpPr>
        <p:spPr>
          <a:xfrm>
            <a:off x="336885" y="991075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/>
              <a:t>1</a:t>
            </a:r>
            <a:r>
              <a:rPr kumimoji="1" lang="zh-CN" altLang="en-US" sz="1600" b="1" dirty="0"/>
              <a:t>、肯定假设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9D52E9-68DB-CBBB-FB67-C323A05F1DF4}"/>
              </a:ext>
            </a:extLst>
          </p:cNvPr>
          <p:cNvSpPr txBox="1"/>
          <p:nvPr/>
        </p:nvSpPr>
        <p:spPr>
          <a:xfrm>
            <a:off x="661365" y="1489131"/>
            <a:ext cx="34964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论证结构：组合式</a:t>
            </a:r>
            <a:endParaRPr kumimoji="1" lang="en-US" altLang="zh-CN" sz="1600" b="1" dirty="0"/>
          </a:p>
          <a:p>
            <a:endParaRPr kumimoji="1" lang="en-US" altLang="zh-CN" sz="1600" b="1" dirty="0"/>
          </a:p>
          <a:p>
            <a:r>
              <a:rPr kumimoji="1" lang="zh-CN" altLang="en-US" sz="1600" b="1" dirty="0"/>
              <a:t>举例：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P1</a:t>
            </a:r>
            <a:r>
              <a:rPr kumimoji="1" lang="zh-CN" altLang="en-US" sz="1600" b="1" dirty="0"/>
              <a:t>、张三拾金不昧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C</a:t>
            </a:r>
            <a:r>
              <a:rPr kumimoji="1" lang="zh-CN" altLang="en-US" sz="1600" b="1" dirty="0"/>
              <a:t>、张三是好人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P2</a:t>
            </a:r>
            <a:r>
              <a:rPr kumimoji="1" lang="zh-CN" altLang="en-US" sz="1600" b="1" dirty="0"/>
              <a:t>、拾金不昧的是好人（肯定假设）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04A978-1D55-0D3B-74BB-EDA411B126BC}"/>
              </a:ext>
            </a:extLst>
          </p:cNvPr>
          <p:cNvSpPr txBox="1"/>
          <p:nvPr/>
        </p:nvSpPr>
        <p:spPr>
          <a:xfrm>
            <a:off x="336885" y="3799210"/>
            <a:ext cx="3171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/>
              <a:t>2</a:t>
            </a:r>
            <a:r>
              <a:rPr kumimoji="1" lang="zh-CN" altLang="en-US" sz="1600" b="1" dirty="0"/>
              <a:t>、补充原理或原则（增强论据）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166370-5D6F-0C3C-8F0B-F90D2C93477A}"/>
              </a:ext>
            </a:extLst>
          </p:cNvPr>
          <p:cNvSpPr txBox="1"/>
          <p:nvPr/>
        </p:nvSpPr>
        <p:spPr>
          <a:xfrm>
            <a:off x="661365" y="4303566"/>
            <a:ext cx="513794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论证结构：收敛</a:t>
            </a:r>
            <a:endParaRPr kumimoji="1" lang="en-US" altLang="zh-CN" sz="1600" b="1" dirty="0"/>
          </a:p>
          <a:p>
            <a:endParaRPr kumimoji="1" lang="en-US" altLang="zh-CN" sz="1600" b="1" dirty="0"/>
          </a:p>
          <a:p>
            <a:r>
              <a:rPr kumimoji="1" lang="zh-CN" altLang="en-US" sz="1600" b="1" dirty="0"/>
              <a:t>举例：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P1</a:t>
            </a:r>
            <a:r>
              <a:rPr kumimoji="1" lang="zh-CN" altLang="en-US" sz="1600" b="1" dirty="0"/>
              <a:t>：研究发现，温度高地区动物患病高，温度低患病低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C:</a:t>
            </a:r>
            <a:r>
              <a:rPr kumimoji="1" lang="zh-CN" altLang="en-US" sz="1600" b="1" dirty="0"/>
              <a:t>气温升高会加剧野动物传染病爆发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P2</a:t>
            </a:r>
            <a:r>
              <a:rPr kumimoji="1" lang="zh-CN" altLang="en-US" sz="1600" b="1" dirty="0"/>
              <a:t>：气温高低与动物患病正相关（补充原理、原则）</a:t>
            </a:r>
            <a:endParaRPr kumimoji="1" lang="en-US" altLang="zh-CN" sz="1600" b="1" dirty="0"/>
          </a:p>
          <a:p>
            <a:r>
              <a:rPr kumimoji="1" lang="zh-CN" altLang="en-US" sz="1600" b="1" dirty="0"/>
              <a:t>（注意：这里没有</a:t>
            </a:r>
            <a:r>
              <a:rPr kumimoji="1" lang="en-US" altLang="zh-CN" sz="1600" b="1" dirty="0"/>
              <a:t>P2</a:t>
            </a:r>
            <a:r>
              <a:rPr kumimoji="1" lang="zh-CN" altLang="en-US" sz="1600" b="1" dirty="0"/>
              <a:t>月成立，只是有</a:t>
            </a:r>
            <a:r>
              <a:rPr kumimoji="1" lang="en-US" altLang="zh-CN" sz="1600" b="1" dirty="0"/>
              <a:t>P2</a:t>
            </a:r>
            <a:r>
              <a:rPr kumimoji="1" lang="zh-CN" altLang="en-US" sz="1600" b="1" dirty="0"/>
              <a:t>更好）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9606F6-98A6-E355-ACEB-57CB63C403F3}"/>
              </a:ext>
            </a:extLst>
          </p:cNvPr>
          <p:cNvSpPr txBox="1"/>
          <p:nvPr/>
        </p:nvSpPr>
        <p:spPr>
          <a:xfrm>
            <a:off x="5851862" y="991075"/>
            <a:ext cx="4196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/>
              <a:t>3</a:t>
            </a:r>
            <a:r>
              <a:rPr kumimoji="1" lang="zh-CN" altLang="en-US" sz="1600" b="1" dirty="0"/>
              <a:t>、增加论据之举例（有因有果、无因无果）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590ECB-5A99-C442-5700-19F286F2C565}"/>
              </a:ext>
            </a:extLst>
          </p:cNvPr>
          <p:cNvSpPr txBox="1"/>
          <p:nvPr/>
        </p:nvSpPr>
        <p:spPr>
          <a:xfrm>
            <a:off x="6214998" y="1489131"/>
            <a:ext cx="572464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论证结构：收敛式</a:t>
            </a:r>
            <a:endParaRPr kumimoji="1" lang="en-US" altLang="zh-CN" sz="1600" b="1" dirty="0"/>
          </a:p>
          <a:p>
            <a:endParaRPr kumimoji="1" lang="en-US" altLang="zh-CN" sz="1600" b="1" dirty="0"/>
          </a:p>
          <a:p>
            <a:r>
              <a:rPr kumimoji="1" lang="zh-CN" altLang="en-US" sz="1600" b="1" dirty="0"/>
              <a:t>举例：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P1</a:t>
            </a:r>
            <a:r>
              <a:rPr kumimoji="1" lang="zh-CN" altLang="en-US" sz="1600" b="1" dirty="0"/>
              <a:t>：实验表明，睡眠断续的人，患抑郁症概率高</a:t>
            </a:r>
            <a:r>
              <a:rPr kumimoji="1" lang="en-US" altLang="zh-CN" sz="1600" b="1" dirty="0"/>
              <a:t>5</a:t>
            </a:r>
            <a:r>
              <a:rPr kumimoji="1" lang="zh-CN" altLang="en-US" sz="1600" b="1" dirty="0"/>
              <a:t>倍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C</a:t>
            </a:r>
            <a:r>
              <a:rPr kumimoji="1" lang="zh-CN" altLang="en-US" sz="1600" b="1" dirty="0"/>
              <a:t>：睡眠断续可能导致抑郁症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P2</a:t>
            </a:r>
            <a:r>
              <a:rPr kumimoji="1" lang="zh-CN" altLang="en-US" sz="1600" b="1" dirty="0"/>
              <a:t>：</a:t>
            </a:r>
            <a:endParaRPr kumimoji="1" lang="en-US" altLang="zh-CN" sz="1600" b="1" dirty="0"/>
          </a:p>
          <a:p>
            <a:r>
              <a:rPr kumimoji="1" lang="zh-CN" altLang="en-US" sz="1600" b="1" dirty="0"/>
              <a:t>睡眠正常的人，可缓解抑郁症症状（无因无果）</a:t>
            </a:r>
            <a:endParaRPr kumimoji="1" lang="en-US" altLang="zh-CN" sz="1600" b="1" dirty="0"/>
          </a:p>
          <a:p>
            <a:r>
              <a:rPr kumimoji="1" lang="zh-CN" altLang="en-US" sz="1600" b="1" dirty="0"/>
              <a:t>睡眠断续的人，无论年龄，得抑郁症几率都很高（有因有果）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1D2847-17F2-D380-84ED-88DCD17AB6D2}"/>
              </a:ext>
            </a:extLst>
          </p:cNvPr>
          <p:cNvSpPr txBox="1"/>
          <p:nvPr/>
        </p:nvSpPr>
        <p:spPr>
          <a:xfrm>
            <a:off x="5851862" y="3805510"/>
            <a:ext cx="3786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/>
              <a:t>3</a:t>
            </a:r>
            <a:r>
              <a:rPr kumimoji="1" lang="zh-CN" altLang="en-US" sz="1600" b="1" dirty="0"/>
              <a:t>、增强（保证）论据的真实性和可靠性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A6E4CC-053B-702C-022C-300AA77AF458}"/>
              </a:ext>
            </a:extLst>
          </p:cNvPr>
          <p:cNvSpPr txBox="1"/>
          <p:nvPr/>
        </p:nvSpPr>
        <p:spPr>
          <a:xfrm>
            <a:off x="6214998" y="4303566"/>
            <a:ext cx="57534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论证结构：线性结构</a:t>
            </a:r>
            <a:endParaRPr kumimoji="1" lang="en-US" altLang="zh-CN" sz="1600" b="1" dirty="0"/>
          </a:p>
          <a:p>
            <a:endParaRPr kumimoji="1" lang="en-US" altLang="zh-CN" sz="1600" b="1" dirty="0"/>
          </a:p>
          <a:p>
            <a:r>
              <a:rPr kumimoji="1" lang="zh-CN" altLang="en-US" sz="1600" b="1" dirty="0"/>
              <a:t>举例：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P1</a:t>
            </a:r>
            <a:r>
              <a:rPr kumimoji="1" lang="zh-CN" altLang="en-US" sz="1600" b="1" dirty="0"/>
              <a:t>：大飞机更平稳，小飞机更颠簸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C:</a:t>
            </a:r>
            <a:r>
              <a:rPr kumimoji="1" lang="zh-CN" altLang="en-US" sz="1600" b="1" dirty="0"/>
              <a:t>大飞机比小飞机安全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P2</a:t>
            </a:r>
            <a:r>
              <a:rPr kumimoji="1" lang="zh-CN" altLang="en-US" sz="1600" b="1" dirty="0"/>
              <a:t>：飞机在对流层飞行时颠簸剧烈，小飞机主要在对流层飞行</a:t>
            </a:r>
            <a:endParaRPr kumimoji="1" lang="en-US" altLang="zh-CN" sz="1600" b="1" dirty="0"/>
          </a:p>
          <a:p>
            <a:r>
              <a:rPr kumimoji="1" lang="zh-CN" altLang="en-US" sz="1600" b="1" dirty="0"/>
              <a:t>（单独</a:t>
            </a:r>
            <a:r>
              <a:rPr kumimoji="1" lang="en-US" altLang="zh-CN" sz="1600" b="1" dirty="0"/>
              <a:t>P2</a:t>
            </a:r>
            <a:r>
              <a:rPr kumimoji="1" lang="zh-CN" altLang="en-US" sz="1600" b="1" dirty="0"/>
              <a:t>不能推</a:t>
            </a:r>
            <a:r>
              <a:rPr kumimoji="1" lang="en-US" altLang="zh-CN" sz="1600" b="1" dirty="0"/>
              <a:t>C</a:t>
            </a:r>
            <a:r>
              <a:rPr kumimoji="1" lang="zh-CN" altLang="en-US" sz="1600" b="1" dirty="0"/>
              <a:t>，加强（保证）了</a:t>
            </a:r>
            <a:r>
              <a:rPr kumimoji="1" lang="en-US" altLang="zh-CN" sz="1600" b="1" dirty="0"/>
              <a:t>P1</a:t>
            </a:r>
            <a:r>
              <a:rPr kumimoji="1" lang="zh-CN" altLang="en-US" sz="1600" b="1" dirty="0"/>
              <a:t>（理由）的可靠性）</a:t>
            </a:r>
          </a:p>
        </p:txBody>
      </p:sp>
    </p:spTree>
    <p:extLst>
      <p:ext uri="{BB962C8B-B14F-4D97-AF65-F5344CB8AC3E}">
        <p14:creationId xmlns:p14="http://schemas.microsoft.com/office/powerpoint/2010/main" val="134898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83F834-5B03-56E6-FD66-146C239E5DC6}"/>
              </a:ext>
            </a:extLst>
          </p:cNvPr>
          <p:cNvSpPr txBox="1"/>
          <p:nvPr/>
        </p:nvSpPr>
        <p:spPr>
          <a:xfrm>
            <a:off x="336885" y="3272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削弱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01DD67-DAAF-19F9-AEF2-C12C18527B9D}"/>
              </a:ext>
            </a:extLst>
          </p:cNvPr>
          <p:cNvSpPr txBox="1"/>
          <p:nvPr/>
        </p:nvSpPr>
        <p:spPr>
          <a:xfrm>
            <a:off x="336885" y="1353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因果倒置型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76ED5D-5D83-93DD-4DAB-F099687EE217}"/>
              </a:ext>
            </a:extLst>
          </p:cNvPr>
          <p:cNvSpPr txBox="1"/>
          <p:nvPr/>
        </p:nvSpPr>
        <p:spPr>
          <a:xfrm>
            <a:off x="1675713" y="1076955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题中有因果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因果反着说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946027-BD30-C286-F042-280F78A16279}"/>
              </a:ext>
            </a:extLst>
          </p:cNvPr>
          <p:cNvSpPr txBox="1"/>
          <p:nvPr/>
        </p:nvSpPr>
        <p:spPr>
          <a:xfrm>
            <a:off x="336885" y="27764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题干吵架型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C43DE2-7E4A-43C3-4509-1E86C0C8F287}"/>
              </a:ext>
            </a:extLst>
          </p:cNvPr>
          <p:cNvSpPr txBox="1"/>
          <p:nvPr/>
        </p:nvSpPr>
        <p:spPr>
          <a:xfrm>
            <a:off x="1675713" y="2499407"/>
            <a:ext cx="2582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不是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而是 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 导致结果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b="1" dirty="0"/>
              <a:t>A</a:t>
            </a:r>
            <a:r>
              <a:rPr kumimoji="1" lang="zh-CN" altLang="en-US" b="1" dirty="0"/>
              <a:t> 导致 </a:t>
            </a:r>
            <a:r>
              <a:rPr kumimoji="1" lang="en-US" altLang="zh-CN" b="1" dirty="0"/>
              <a:t>B</a:t>
            </a:r>
            <a:endParaRPr kumimoji="1"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19B422-0F06-702C-0ED1-4145ECE3D4E2}"/>
              </a:ext>
            </a:extLst>
          </p:cNvPr>
          <p:cNvSpPr txBox="1"/>
          <p:nvPr/>
        </p:nvSpPr>
        <p:spPr>
          <a:xfrm>
            <a:off x="336885" y="41463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翻译论点型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C82539-E534-9320-FFCC-2F8F2B4CF714}"/>
              </a:ext>
            </a:extLst>
          </p:cNvPr>
          <p:cNvSpPr txBox="1"/>
          <p:nvPr/>
        </p:nvSpPr>
        <p:spPr>
          <a:xfrm>
            <a:off x="1675713" y="3870401"/>
            <a:ext cx="4224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论点能翻译（成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➡️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 ，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➡️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都行）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b="1" dirty="0"/>
              <a:t>A</a:t>
            </a:r>
            <a:r>
              <a:rPr kumimoji="1" lang="zh-CN" altLang="en-US" b="1" dirty="0"/>
              <a:t> 且 </a:t>
            </a:r>
            <a:r>
              <a:rPr kumimoji="1" lang="en-US" altLang="zh-CN" b="1" dirty="0"/>
              <a:t>-B</a:t>
            </a:r>
            <a:endParaRPr kumimoji="1"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60A61A-8534-F895-9350-B73B06F060F7}"/>
              </a:ext>
            </a:extLst>
          </p:cNvPr>
          <p:cNvSpPr txBox="1"/>
          <p:nvPr/>
        </p:nvSpPr>
        <p:spPr>
          <a:xfrm>
            <a:off x="336885" y="55162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举措有效型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2F9FB1-2F35-FE74-C32B-1D05110ECC62}"/>
              </a:ext>
            </a:extLst>
          </p:cNvPr>
          <p:cNvSpPr txBox="1"/>
          <p:nvPr/>
        </p:nvSpPr>
        <p:spPr>
          <a:xfrm>
            <a:off x="1675713" y="5239211"/>
            <a:ext cx="2977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A</a:t>
            </a:r>
            <a:r>
              <a:rPr kumimoji="1" lang="zh-CN" altLang="en-US" b="1" dirty="0"/>
              <a:t> 办法有效果    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无效果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没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会更有效果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更无效果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845E7E-019A-29A3-4FE7-F61843217F2C}"/>
              </a:ext>
            </a:extLst>
          </p:cNvPr>
          <p:cNvSpPr txBox="1"/>
          <p:nvPr/>
        </p:nvSpPr>
        <p:spPr>
          <a:xfrm>
            <a:off x="6195874" y="13629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不降反升型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083779-3610-00D8-41D4-FD09C53856A7}"/>
              </a:ext>
            </a:extLst>
          </p:cNvPr>
          <p:cNvSpPr txBox="1"/>
          <p:nvPr/>
        </p:nvSpPr>
        <p:spPr>
          <a:xfrm>
            <a:off x="7534702" y="1086000"/>
            <a:ext cx="2930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论点出现“****，反而 **”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重点解释反而之后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FE5A2A-A30F-A464-CC41-5511E918FDA3}"/>
              </a:ext>
            </a:extLst>
          </p:cNvPr>
          <p:cNvSpPr txBox="1"/>
          <p:nvPr/>
        </p:nvSpPr>
        <p:spPr>
          <a:xfrm>
            <a:off x="6195874" y="27825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对比实验型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25C2B8-BA3A-E807-55DE-078B7704B194}"/>
              </a:ext>
            </a:extLst>
          </p:cNvPr>
          <p:cNvSpPr txBox="1"/>
          <p:nvPr/>
        </p:nvSpPr>
        <p:spPr>
          <a:xfrm>
            <a:off x="7534702" y="2505507"/>
            <a:ext cx="3086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加强：实验前对象情况相同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削弱：</a:t>
            </a:r>
            <a:r>
              <a:rPr kumimoji="1" lang="en-US" altLang="zh-CN" b="1" dirty="0"/>
              <a:t>······························</a:t>
            </a:r>
            <a:r>
              <a:rPr kumimoji="1" lang="zh-CN" altLang="en-US" b="1" dirty="0"/>
              <a:t> 不同</a:t>
            </a:r>
            <a:endParaRPr kumimoji="1" lang="en-US" altLang="zh-CN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3E0B26-85D4-A98E-CD21-E821F7A4E782}"/>
              </a:ext>
            </a:extLst>
          </p:cNvPr>
          <p:cNvSpPr txBox="1"/>
          <p:nvPr/>
        </p:nvSpPr>
        <p:spPr>
          <a:xfrm>
            <a:off x="6195874" y="41524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部分整体型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1CE7328-C53B-2F73-E37B-950BBF53FE82}"/>
              </a:ext>
            </a:extLst>
          </p:cNvPr>
          <p:cNvSpPr txBox="1"/>
          <p:nvPr/>
        </p:nvSpPr>
        <p:spPr>
          <a:xfrm>
            <a:off x="7534702" y="3875409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加强：部分能代表整体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其他部分也一样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削弱：部分 </a:t>
            </a:r>
            <a:r>
              <a:rPr kumimoji="1" lang="en-US" altLang="zh-CN" b="1" dirty="0"/>
              <a:t>≠</a:t>
            </a:r>
            <a:r>
              <a:rPr kumimoji="1" lang="zh-CN" altLang="en-US" b="1" dirty="0"/>
              <a:t> 整体     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其他部分不一样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BE0315-0C06-EC4C-85FE-E483473E0056}"/>
              </a:ext>
            </a:extLst>
          </p:cNvPr>
          <p:cNvSpPr txBox="1"/>
          <p:nvPr/>
        </p:nvSpPr>
        <p:spPr>
          <a:xfrm>
            <a:off x="6195874" y="4797777"/>
            <a:ext cx="542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（论据为部分，如美国；论点为整体，如世界）</a:t>
            </a:r>
          </a:p>
        </p:txBody>
      </p:sp>
    </p:spTree>
    <p:extLst>
      <p:ext uri="{BB962C8B-B14F-4D97-AF65-F5344CB8AC3E}">
        <p14:creationId xmlns:p14="http://schemas.microsoft.com/office/powerpoint/2010/main" val="169828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1CA4DC0-EF72-88B5-7B88-58E9B0FD2C95}"/>
              </a:ext>
            </a:extLst>
          </p:cNvPr>
          <p:cNvSpPr txBox="1"/>
          <p:nvPr/>
        </p:nvSpPr>
        <p:spPr>
          <a:xfrm>
            <a:off x="336885" y="327259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加强削弱</a:t>
            </a:r>
            <a:r>
              <a:rPr kumimoji="1" lang="en-US" altLang="zh-CN" sz="2400" b="1" dirty="0"/>
              <a:t>(</a:t>
            </a:r>
            <a:r>
              <a:rPr kumimoji="1" lang="zh-CN" altLang="en-US" sz="2400" b="1" dirty="0"/>
              <a:t>进阶</a:t>
            </a:r>
            <a:r>
              <a:rPr kumimoji="1" lang="en-US" altLang="zh-CN" sz="2400" b="1" dirty="0"/>
              <a:t>)</a:t>
            </a:r>
            <a:endParaRPr kumimoji="1"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106323-F376-3AE6-E0C7-4DE99A225EE5}"/>
              </a:ext>
            </a:extLst>
          </p:cNvPr>
          <p:cNvSpPr txBox="1"/>
          <p:nvPr/>
        </p:nvSpPr>
        <p:spPr>
          <a:xfrm>
            <a:off x="336885" y="1353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因果倒置型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260136-A573-564E-6862-6F02DBD274D5}"/>
              </a:ext>
            </a:extLst>
          </p:cNvPr>
          <p:cNvSpPr txBox="1"/>
          <p:nvPr/>
        </p:nvSpPr>
        <p:spPr>
          <a:xfrm>
            <a:off x="1675713" y="1076955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题中有因果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因果反着说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462C73-8D79-A11C-0F20-E9000A721311}"/>
              </a:ext>
            </a:extLst>
          </p:cNvPr>
          <p:cNvSpPr txBox="1"/>
          <p:nvPr/>
        </p:nvSpPr>
        <p:spPr>
          <a:xfrm>
            <a:off x="336885" y="27764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题干吵架型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1E38BA-2EFC-F645-51EE-EF74D81EDC5F}"/>
              </a:ext>
            </a:extLst>
          </p:cNvPr>
          <p:cNvSpPr txBox="1"/>
          <p:nvPr/>
        </p:nvSpPr>
        <p:spPr>
          <a:xfrm>
            <a:off x="1675713" y="2499407"/>
            <a:ext cx="2582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不是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而是 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 导致结果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b="1" dirty="0"/>
              <a:t>A</a:t>
            </a:r>
            <a:r>
              <a:rPr kumimoji="1" lang="zh-CN" altLang="en-US" b="1" dirty="0"/>
              <a:t> 导致 </a:t>
            </a:r>
            <a:r>
              <a:rPr kumimoji="1" lang="en-US" altLang="zh-CN" b="1" dirty="0"/>
              <a:t>B</a:t>
            </a:r>
            <a:endParaRPr kumimoji="1"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EFD662-0760-729F-2083-7B34A5D96477}"/>
              </a:ext>
            </a:extLst>
          </p:cNvPr>
          <p:cNvSpPr txBox="1"/>
          <p:nvPr/>
        </p:nvSpPr>
        <p:spPr>
          <a:xfrm>
            <a:off x="336885" y="41463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翻译论点型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DCC0EE-2288-285D-4AC3-D8C361019AD7}"/>
              </a:ext>
            </a:extLst>
          </p:cNvPr>
          <p:cNvSpPr txBox="1"/>
          <p:nvPr/>
        </p:nvSpPr>
        <p:spPr>
          <a:xfrm>
            <a:off x="1675713" y="3870401"/>
            <a:ext cx="4224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论点能翻译（成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➡️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 ，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➡️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都行）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b="1" dirty="0"/>
              <a:t>A</a:t>
            </a:r>
            <a:r>
              <a:rPr kumimoji="1" lang="zh-CN" altLang="en-US" b="1" dirty="0"/>
              <a:t> 且 </a:t>
            </a:r>
            <a:r>
              <a:rPr kumimoji="1" lang="en-US" altLang="zh-CN" b="1" dirty="0"/>
              <a:t>-B</a:t>
            </a:r>
            <a:endParaRPr kumimoji="1"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41EB9D-485C-E50E-9C0D-19B2A397D0D1}"/>
              </a:ext>
            </a:extLst>
          </p:cNvPr>
          <p:cNvSpPr txBox="1"/>
          <p:nvPr/>
        </p:nvSpPr>
        <p:spPr>
          <a:xfrm>
            <a:off x="336885" y="55162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举措有效型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EBAD90-5AA8-1DA1-B044-4ACAC4C16894}"/>
              </a:ext>
            </a:extLst>
          </p:cNvPr>
          <p:cNvSpPr txBox="1"/>
          <p:nvPr/>
        </p:nvSpPr>
        <p:spPr>
          <a:xfrm>
            <a:off x="1675713" y="5239211"/>
            <a:ext cx="2977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A</a:t>
            </a:r>
            <a:r>
              <a:rPr kumimoji="1" lang="zh-CN" altLang="en-US" b="1" dirty="0"/>
              <a:t> 办法有效果    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无效果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没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会更有效果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更无效果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E31397-00C0-A549-18E4-58FBD3EFAC4F}"/>
              </a:ext>
            </a:extLst>
          </p:cNvPr>
          <p:cNvSpPr txBox="1"/>
          <p:nvPr/>
        </p:nvSpPr>
        <p:spPr>
          <a:xfrm>
            <a:off x="6195874" y="13629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不降反升型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2FBC9A1-D60E-A01D-B3C4-0310CC85C028}"/>
              </a:ext>
            </a:extLst>
          </p:cNvPr>
          <p:cNvSpPr txBox="1"/>
          <p:nvPr/>
        </p:nvSpPr>
        <p:spPr>
          <a:xfrm>
            <a:off x="7534702" y="1086000"/>
            <a:ext cx="2930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论点出现“****，反而 **”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重点解释反而之后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9F591F-70B7-B35B-8687-8BC6363A89F7}"/>
              </a:ext>
            </a:extLst>
          </p:cNvPr>
          <p:cNvSpPr txBox="1"/>
          <p:nvPr/>
        </p:nvSpPr>
        <p:spPr>
          <a:xfrm>
            <a:off x="6195874" y="27825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对比实验型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59783C-47D3-95E1-BD45-55EBE148EB54}"/>
              </a:ext>
            </a:extLst>
          </p:cNvPr>
          <p:cNvSpPr txBox="1"/>
          <p:nvPr/>
        </p:nvSpPr>
        <p:spPr>
          <a:xfrm>
            <a:off x="7534702" y="2505507"/>
            <a:ext cx="3086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加强：实验前对象情况相同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削弱：</a:t>
            </a:r>
            <a:r>
              <a:rPr kumimoji="1" lang="en-US" altLang="zh-CN" b="1" dirty="0"/>
              <a:t>······························</a:t>
            </a:r>
            <a:r>
              <a:rPr kumimoji="1" lang="zh-CN" altLang="en-US" b="1" dirty="0"/>
              <a:t> 不同</a:t>
            </a:r>
            <a:endParaRPr kumimoji="1" lang="en-US" altLang="zh-CN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664717C-DB5B-4738-1DCD-4A8C03828068}"/>
              </a:ext>
            </a:extLst>
          </p:cNvPr>
          <p:cNvSpPr txBox="1"/>
          <p:nvPr/>
        </p:nvSpPr>
        <p:spPr>
          <a:xfrm>
            <a:off x="6195874" y="41524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部分整体型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51F23A8-1845-E396-44C4-B902D2D5C197}"/>
              </a:ext>
            </a:extLst>
          </p:cNvPr>
          <p:cNvSpPr txBox="1"/>
          <p:nvPr/>
        </p:nvSpPr>
        <p:spPr>
          <a:xfrm>
            <a:off x="7534702" y="3875409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加强：部分能代表整体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其他部分也一样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削弱：部分 </a:t>
            </a:r>
            <a:r>
              <a:rPr kumimoji="1" lang="en-US" altLang="zh-CN" b="1" dirty="0"/>
              <a:t>≠</a:t>
            </a:r>
            <a:r>
              <a:rPr kumimoji="1" lang="zh-CN" altLang="en-US" b="1" dirty="0"/>
              <a:t> 整体     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其他部分不一样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9FC7E0-D82E-64E4-A7DB-050BCD674623}"/>
              </a:ext>
            </a:extLst>
          </p:cNvPr>
          <p:cNvSpPr txBox="1"/>
          <p:nvPr/>
        </p:nvSpPr>
        <p:spPr>
          <a:xfrm>
            <a:off x="6195874" y="4797777"/>
            <a:ext cx="542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（论据为部分，如美国；论点为整体，如世界）</a:t>
            </a:r>
          </a:p>
        </p:txBody>
      </p:sp>
    </p:spTree>
    <p:extLst>
      <p:ext uri="{BB962C8B-B14F-4D97-AF65-F5344CB8AC3E}">
        <p14:creationId xmlns:p14="http://schemas.microsoft.com/office/powerpoint/2010/main" val="382538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772</Words>
  <Application>Microsoft Macintosh PowerPoint</Application>
  <PresentationFormat>宽屏</PresentationFormat>
  <Paragraphs>125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6</cp:revision>
  <dcterms:created xsi:type="dcterms:W3CDTF">2022-09-23T09:54:40Z</dcterms:created>
  <dcterms:modified xsi:type="dcterms:W3CDTF">2022-10-03T16:11:02Z</dcterms:modified>
</cp:coreProperties>
</file>