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1" r:id="rId3"/>
    <p:sldId id="293" r:id="rId4"/>
    <p:sldId id="272" r:id="rId5"/>
    <p:sldId id="273" r:id="rId6"/>
    <p:sldId id="274" r:id="rId7"/>
    <p:sldId id="275" r:id="rId8"/>
    <p:sldId id="292" r:id="rId9"/>
    <p:sldId id="284" r:id="rId10"/>
    <p:sldId id="258" r:id="rId11"/>
    <p:sldId id="288" r:id="rId12"/>
    <p:sldId id="262" r:id="rId13"/>
    <p:sldId id="264" r:id="rId14"/>
    <p:sldId id="265" r:id="rId15"/>
    <p:sldId id="267" r:id="rId16"/>
    <p:sldId id="268" r:id="rId17"/>
    <p:sldId id="269" r:id="rId18"/>
    <p:sldId id="266" r:id="rId19"/>
    <p:sldId id="28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52" autoAdjust="0"/>
  </p:normalViewPr>
  <p:slideViewPr>
    <p:cSldViewPr>
      <p:cViewPr varScale="1">
        <p:scale>
          <a:sx n="81" d="100"/>
          <a:sy n="81" d="100"/>
        </p:scale>
        <p:origin x="-24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58E9B-C84B-400B-94FF-EDBC82CAB9B2}" type="datetimeFigureOut">
              <a:rPr lang="en-NZ" smtClean="0"/>
              <a:pPr/>
              <a:t>3/05/2016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0E72-C3FF-44D6-9EAF-30A03D35C1A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645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3197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430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032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3290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0280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159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15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39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663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283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283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653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Size</a:t>
            </a:r>
            <a:r>
              <a:rPr lang="en-NZ" baseline="0" dirty="0" smtClean="0"/>
              <a:t> the div….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390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874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398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739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43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olympi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berlin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weave.com/jksikA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ajax.googleapis.com/ajax/services/search/news?v=1.0&amp;q=obam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veweave.com/AUBS26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sciencezone.org/50-most-useful-apis-for-develop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javascript/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eria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cap="none" dirty="0" smtClean="0"/>
              <a:t>Libraries, Web Services and APIs</a:t>
            </a:r>
            <a:endParaRPr lang="en-NZ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Web3</a:t>
            </a:r>
          </a:p>
        </p:txBody>
      </p:sp>
    </p:spTree>
    <p:extLst>
      <p:ext uri="{BB962C8B-B14F-4D97-AF65-F5344CB8AC3E}">
        <p14:creationId xmlns:p14="http://schemas.microsoft.com/office/powerpoint/2010/main" val="18931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Simplest Web Service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953000"/>
          </a:xfrm>
        </p:spPr>
        <p:txBody>
          <a:bodyPr>
            <a:normAutofit fontScale="92500"/>
          </a:bodyPr>
          <a:lstStyle/>
          <a:p>
            <a:r>
              <a:rPr lang="en-NZ" dirty="0"/>
              <a:t>The very simplest remote access is just flicking an http GET request in the shape of a URL with a query string</a:t>
            </a:r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r>
              <a:rPr lang="en-NZ" dirty="0" smtClean="0"/>
              <a:t>Many </a:t>
            </a:r>
            <a:r>
              <a:rPr lang="en-NZ" dirty="0"/>
              <a:t>of these services require an authorisation key, which is included in the query string. </a:t>
            </a:r>
            <a:r>
              <a:rPr lang="en-NZ" dirty="0" smtClean="0"/>
              <a:t> </a:t>
            </a:r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r>
              <a:rPr lang="en-NZ" dirty="0" smtClean="0"/>
              <a:t>Keys </a:t>
            </a:r>
            <a:r>
              <a:rPr lang="en-NZ" dirty="0"/>
              <a:t>are usually free, and allow a limited number of searches per </a:t>
            </a:r>
            <a:r>
              <a:rPr lang="en-NZ" dirty="0" smtClean="0"/>
              <a:t>day</a:t>
            </a:r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r>
              <a:rPr lang="en-NZ" dirty="0">
                <a:hlinkClick r:id="rId3"/>
              </a:rPr>
              <a:t>https://</a:t>
            </a:r>
            <a:r>
              <a:rPr lang="en-NZ" dirty="0" smtClean="0">
                <a:hlinkClick r:id="rId3"/>
              </a:rPr>
              <a:t>www.youtube.com/results?search_query=olympics</a:t>
            </a:r>
            <a:endParaRPr lang="en-NZ" dirty="0" smtClean="0"/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endParaRPr lang="en-NZ" dirty="0" smtClean="0"/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endParaRPr lang="en-NZ" dirty="0"/>
          </a:p>
          <a:p>
            <a:endParaRPr lang="en-NZ" sz="2000" dirty="0" smtClean="0"/>
          </a:p>
          <a:p>
            <a:endParaRPr lang="en-NZ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237224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Simplest Web Service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1800" dirty="0" smtClean="0"/>
              <a:t>You can get all sorts of useful information by simply retrieving </a:t>
            </a:r>
            <a:r>
              <a:rPr lang="en-NZ" sz="1800" dirty="0" err="1" smtClean="0"/>
              <a:t>Json</a:t>
            </a:r>
            <a:r>
              <a:rPr lang="en-NZ" sz="1800" dirty="0" smtClean="0"/>
              <a:t> data from a URL</a:t>
            </a:r>
          </a:p>
          <a:p>
            <a:r>
              <a:rPr lang="en-NZ" sz="1800" dirty="0">
                <a:hlinkClick r:id="rId3"/>
              </a:rPr>
              <a:t>http://</a:t>
            </a:r>
            <a:r>
              <a:rPr lang="en-NZ" sz="1800" dirty="0" smtClean="0">
                <a:hlinkClick r:id="rId3"/>
              </a:rPr>
              <a:t>api.openweathermap.org/data/2.5/weather?q=berlin</a:t>
            </a:r>
            <a:endParaRPr lang="en-NZ" sz="1800" dirty="0" smtClean="0"/>
          </a:p>
          <a:p>
            <a:endParaRPr lang="en-NZ" sz="1800" dirty="0"/>
          </a:p>
          <a:p>
            <a:endParaRPr lang="en-NZ" sz="1800" dirty="0" smtClean="0"/>
          </a:p>
          <a:p>
            <a:endParaRPr lang="en-NZ" sz="1800" dirty="0"/>
          </a:p>
          <a:p>
            <a:endParaRPr lang="en-NZ" sz="1800" dirty="0" smtClean="0"/>
          </a:p>
          <a:p>
            <a:r>
              <a:rPr lang="en-NZ" sz="1800" dirty="0">
                <a:hlinkClick r:id="rId4"/>
              </a:rPr>
              <a:t>https://</a:t>
            </a:r>
            <a:r>
              <a:rPr lang="en-NZ" sz="1800" dirty="0" smtClean="0">
                <a:hlinkClick r:id="rId4"/>
              </a:rPr>
              <a:t>ajax.googleapis.com/ajax/services/search/news?v=1.0&amp;q=obama</a:t>
            </a:r>
            <a:endParaRPr lang="en-NZ" sz="1800" dirty="0" smtClean="0"/>
          </a:p>
          <a:p>
            <a:endParaRPr lang="en-NZ" sz="1800" dirty="0"/>
          </a:p>
          <a:p>
            <a:endParaRPr lang="en-NZ" sz="1800" dirty="0" smtClean="0"/>
          </a:p>
          <a:p>
            <a:endParaRPr lang="en-NZ" sz="1800" dirty="0"/>
          </a:p>
          <a:p>
            <a:endParaRPr lang="en-NZ" sz="1800" dirty="0" smtClean="0"/>
          </a:p>
          <a:p>
            <a:endParaRPr lang="en-NZ" sz="1800" dirty="0"/>
          </a:p>
          <a:p>
            <a:endParaRPr lang="en-NZ" sz="1600" dirty="0" smtClean="0"/>
          </a:p>
          <a:p>
            <a:endParaRPr lang="en-NZ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2590800"/>
            <a:ext cx="51720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86237" y="6400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liveweave.com/jksikA</a:t>
            </a:r>
            <a:r>
              <a:rPr lang="en-US" smtClean="0"/>
              <a:t>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8383930" cy="124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4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Getting the Data of a Web API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25858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8416"/>
            <a:ext cx="91440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APIs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71450" indent="-171450"/>
            <a:r>
              <a:rPr lang="en-NZ" dirty="0" smtClean="0"/>
              <a:t>Often Web APIs display OO interfaces. </a:t>
            </a:r>
            <a:r>
              <a:rPr lang="en-NZ" dirty="0"/>
              <a:t>They provide classes which expose methods. </a:t>
            </a:r>
            <a:endParaRPr lang="en-NZ" dirty="0" smtClean="0"/>
          </a:p>
          <a:p>
            <a:pPr marL="171450" indent="-171450"/>
            <a:r>
              <a:rPr lang="en-NZ" dirty="0" smtClean="0"/>
              <a:t>When </a:t>
            </a:r>
            <a:r>
              <a:rPr lang="en-NZ" dirty="0"/>
              <a:t>working with an API, you first load up a library, which contains the declaration of objects that you can use to consume the remote computation.</a:t>
            </a:r>
          </a:p>
          <a:p>
            <a:pPr marL="171450" indent="-171450"/>
            <a:r>
              <a:rPr lang="en-NZ" dirty="0"/>
              <a:t>The objects will have methods to call and very specific interface requirements for those methods. You need to spend time with the documentation for whatever API you want to use.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Google Chart API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Load the library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Prepare a data set object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Define chart options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Pass the object to a Google chart object generating method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Call the chart object’s draw method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The chart displays as a vector graphic in your web page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54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Google Chart API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 the HTML &lt;head&gt;: Load the library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224088"/>
            <a:ext cx="81057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2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Google Chart API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 the JavaScript: Prepare </a:t>
            </a:r>
            <a:r>
              <a:rPr lang="en-NZ" dirty="0"/>
              <a:t>a Data Set Object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467600" cy="420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3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Google Chart API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Define chart options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9" y="2519363"/>
            <a:ext cx="7942751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6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Google Chart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spcBef>
                <a:spcPts val="600"/>
              </a:spcBef>
              <a:spcAft>
                <a:spcPts val="600"/>
              </a:spcAft>
            </a:pPr>
            <a:r>
              <a:rPr lang="en-NZ" dirty="0"/>
              <a:t>Pass the object to a Google chart generating </a:t>
            </a:r>
            <a:r>
              <a:rPr lang="en-NZ" dirty="0" smtClean="0"/>
              <a:t>method</a:t>
            </a:r>
          </a:p>
          <a:p>
            <a:pPr marL="182880" lvl="1">
              <a:spcBef>
                <a:spcPts val="600"/>
              </a:spcBef>
              <a:spcAft>
                <a:spcPts val="600"/>
              </a:spcAft>
            </a:pPr>
            <a:r>
              <a:rPr lang="en-NZ" dirty="0"/>
              <a:t>Call the chart object’s draw method</a:t>
            </a:r>
          </a:p>
          <a:p>
            <a:pPr marL="182880" lvl="1"/>
            <a:endParaRPr lang="en-NZ" dirty="0"/>
          </a:p>
          <a:p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062288"/>
            <a:ext cx="85820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56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Google Chart API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NZ" dirty="0" smtClean="0"/>
              <a:t>The chart displays as a vector graphic in your web page</a:t>
            </a:r>
          </a:p>
          <a:p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68" y="2438400"/>
            <a:ext cx="527886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0" y="6324600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liveweave.com/AUBS26</a:t>
            </a:r>
            <a:r>
              <a:rPr lang="en-US" dirty="0" smtClean="0"/>
              <a:t>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30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Useful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Most Useful APIs for </a:t>
            </a:r>
            <a:r>
              <a:rPr lang="en-US" dirty="0" smtClean="0"/>
              <a:t>Developers: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http://www.computersciencezone.org/50-most-useful-apis-for-developers/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/>
            <a:r>
              <a:rPr lang="en-NZ" dirty="0" smtClean="0"/>
              <a:t>We will start by looking at 3</a:t>
            </a:r>
            <a:r>
              <a:rPr lang="en-NZ" baseline="30000" dirty="0" smtClean="0"/>
              <a:t>rd</a:t>
            </a:r>
            <a:r>
              <a:rPr lang="en-NZ" dirty="0" smtClean="0"/>
              <a:t> </a:t>
            </a:r>
            <a:r>
              <a:rPr lang="en-NZ" dirty="0"/>
              <a:t>party tools we can use in JavaScript development.</a:t>
            </a:r>
          </a:p>
          <a:p>
            <a:pPr marL="171450" indent="-171450"/>
            <a:r>
              <a:rPr lang="en-NZ" dirty="0"/>
              <a:t>Libraries are .</a:t>
            </a:r>
            <a:r>
              <a:rPr lang="en-NZ" dirty="0" err="1"/>
              <a:t>js</a:t>
            </a:r>
            <a:r>
              <a:rPr lang="en-NZ" dirty="0"/>
              <a:t> code files that you add to your file structure</a:t>
            </a:r>
          </a:p>
          <a:p>
            <a:pPr marL="171450" indent="-171450"/>
            <a:r>
              <a:rPr lang="en-NZ" dirty="0"/>
              <a:t>They provide methods that you call that do various </a:t>
            </a:r>
            <a:r>
              <a:rPr lang="en-NZ" dirty="0" smtClean="0"/>
              <a:t>things </a:t>
            </a:r>
          </a:p>
          <a:p>
            <a:pPr marL="171450" indent="-171450"/>
            <a:r>
              <a:rPr lang="en-NZ" dirty="0"/>
              <a:t>There are, literally, thousands of these floating around</a:t>
            </a:r>
          </a:p>
          <a:p>
            <a:pPr marL="171450" indent="-171450"/>
            <a:r>
              <a:rPr lang="en-NZ" dirty="0"/>
              <a:t>Using them is just normal programming: You have some functions, you figure out their I/O and you call </a:t>
            </a:r>
            <a:r>
              <a:rPr lang="en-NZ" dirty="0" smtClean="0"/>
              <a:t>them</a:t>
            </a:r>
            <a:endParaRPr lang="en-NZ" dirty="0"/>
          </a:p>
          <a:p>
            <a:pPr marL="171450" indent="-171450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97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 – Google Maps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4" t="8000" r="39500" b="43898"/>
          <a:stretch/>
        </p:blipFill>
        <p:spPr bwMode="auto">
          <a:xfrm>
            <a:off x="1600200" y="1420961"/>
            <a:ext cx="5292892" cy="42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656385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Lots of useful hints:</a:t>
            </a:r>
          </a:p>
          <a:p>
            <a:r>
              <a:rPr lang="en-US" dirty="0">
                <a:hlinkClick r:id="rId3"/>
              </a:rPr>
              <a:t>Google Maps JavaScript API</a:t>
            </a:r>
            <a:endParaRPr lang="en-NZ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developers.google.com/maps/documentation/javascript/tutorial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5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Example: Galleria, </a:t>
            </a:r>
            <a:r>
              <a:rPr lang="en-US" dirty="0" smtClean="0"/>
              <a:t>a </a:t>
            </a:r>
            <a:r>
              <a:rPr lang="en-US" dirty="0"/>
              <a:t>JavaScript image gallery framework that simplifies the process of creating </a:t>
            </a:r>
            <a:r>
              <a:rPr lang="en-US" dirty="0" smtClean="0"/>
              <a:t>image </a:t>
            </a:r>
            <a:r>
              <a:rPr lang="en-US" dirty="0"/>
              <a:t>galleries for the web and mobile devices</a:t>
            </a:r>
            <a:endParaRPr lang="en-NZ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www.galleria.io</a:t>
            </a:r>
            <a:r>
              <a:rPr lang="en-US" dirty="0" smtClean="0"/>
              <a:t> </a:t>
            </a:r>
          </a:p>
          <a:p>
            <a:r>
              <a:rPr lang="en-NZ" dirty="0" smtClean="0"/>
              <a:t>Unzip and drop in folder with your .html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68146"/>
            <a:ext cx="7365500" cy="25612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1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Galleria – The HTML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0" y="2514600"/>
            <a:ext cx="6876064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>
            <a:normAutofit/>
          </a:bodyPr>
          <a:lstStyle/>
          <a:p>
            <a:pPr marL="171450" indent="-171450"/>
            <a:r>
              <a:rPr lang="en-NZ" dirty="0"/>
              <a:t>Just make a div with a bunch of &lt;</a:t>
            </a:r>
            <a:r>
              <a:rPr lang="en-NZ" dirty="0" err="1"/>
              <a:t>img</a:t>
            </a:r>
            <a:r>
              <a:rPr lang="en-NZ" dirty="0"/>
              <a:t>&gt; in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Galleria – The </a:t>
            </a:r>
            <a:r>
              <a:rPr lang="en-NZ" dirty="0" smtClean="0"/>
              <a:t>CSS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93" y="2286000"/>
            <a:ext cx="645550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02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Galleria – The JavaScript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4" y="4125573"/>
            <a:ext cx="8657043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171450" indent="-171450"/>
            <a:r>
              <a:rPr lang="en-NZ" dirty="0" smtClean="0"/>
              <a:t>Easy</a:t>
            </a:r>
          </a:p>
          <a:p>
            <a:pPr marL="171450" indent="-171450"/>
            <a:r>
              <a:rPr lang="en-NZ" dirty="0" smtClean="0"/>
              <a:t>Two </a:t>
            </a:r>
            <a:r>
              <a:rPr lang="en-NZ" dirty="0"/>
              <a:t>lines of code</a:t>
            </a:r>
            <a:r>
              <a:rPr lang="en-NZ" dirty="0" smtClean="0"/>
              <a:t>.</a:t>
            </a:r>
          </a:p>
          <a:p>
            <a:pPr marL="171450" indent="-171450"/>
            <a:r>
              <a:rPr lang="en-NZ" dirty="0"/>
              <a:t>The ‘classic’ theme is free with the download; you can get others.</a:t>
            </a:r>
          </a:p>
          <a:p>
            <a:pPr marL="171450" indent="-171450"/>
            <a:endParaRPr lang="en-NZ" dirty="0"/>
          </a:p>
          <a:p>
            <a:pPr marL="171450" indent="-171450"/>
            <a:endParaRPr lang="en-NZ" dirty="0"/>
          </a:p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Galleria – The Result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4861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505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914400"/>
          </a:xfrm>
        </p:spPr>
        <p:txBody>
          <a:bodyPr>
            <a:normAutofit fontScale="92500" lnSpcReduction="20000"/>
          </a:bodyPr>
          <a:lstStyle/>
          <a:p>
            <a:pPr marL="171450" indent="-171450"/>
            <a:r>
              <a:rPr lang="en-NZ" dirty="0"/>
              <a:t>So, if you ever need some fairly standardised functionality in your </a:t>
            </a:r>
            <a:r>
              <a:rPr lang="en-NZ" dirty="0" err="1"/>
              <a:t>javaScript</a:t>
            </a:r>
            <a:r>
              <a:rPr lang="en-NZ" dirty="0"/>
              <a:t>, take a quick Google for an existing 3</a:t>
            </a:r>
            <a:r>
              <a:rPr lang="en-NZ" baseline="30000" dirty="0"/>
              <a:t>rd</a:t>
            </a:r>
            <a:r>
              <a:rPr lang="en-NZ" dirty="0"/>
              <a:t> party library. It can save a great deal of coding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or API?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sz="2800" dirty="0"/>
              <a:t>The concepts definitely </a:t>
            </a:r>
            <a:r>
              <a:rPr lang="en-US" sz="2800" dirty="0" smtClean="0"/>
              <a:t>overlap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NZ" sz="2800" dirty="0" smtClean="0"/>
              <a:t>Both allow your web page to consume computation performed on another machine.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NZ" sz="2800" dirty="0"/>
              <a:t>Some people use the term </a:t>
            </a:r>
            <a:r>
              <a:rPr lang="en-NZ" sz="2800" dirty="0" smtClean="0"/>
              <a:t>interchangeably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16946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Web Services</a:t>
            </a:r>
            <a:endParaRPr lang="en-US" dirty="0"/>
          </a:p>
        </p:txBody>
      </p:sp>
      <p:pic>
        <p:nvPicPr>
          <p:cNvPr id="1026" name="Picture 2" descr="http://tutorials.jenkov.com/images/web-services/web-service-message-format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680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2662</TotalTime>
  <Words>562</Words>
  <Application>Microsoft Office PowerPoint</Application>
  <PresentationFormat>On-screen Show (4:3)</PresentationFormat>
  <Paragraphs>99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Libraries, Web Services and APIs</vt:lpstr>
      <vt:lpstr>JavaScript Libraries</vt:lpstr>
      <vt:lpstr>JavaScript Libraries</vt:lpstr>
      <vt:lpstr>Galleria – The HTML</vt:lpstr>
      <vt:lpstr>Galleria – The CSS</vt:lpstr>
      <vt:lpstr>Galleria – The JavaScript</vt:lpstr>
      <vt:lpstr>Galleria – The Result</vt:lpstr>
      <vt:lpstr>Web Service or API?</vt:lpstr>
      <vt:lpstr>Web Services</vt:lpstr>
      <vt:lpstr>Simplest Web Service</vt:lpstr>
      <vt:lpstr>Simplest Web Service</vt:lpstr>
      <vt:lpstr>Getting the Data of a Web API</vt:lpstr>
      <vt:lpstr>Web APIs</vt:lpstr>
      <vt:lpstr>Google Chart API</vt:lpstr>
      <vt:lpstr>Google Chart API</vt:lpstr>
      <vt:lpstr>Google Chart API</vt:lpstr>
      <vt:lpstr>Google Chart API</vt:lpstr>
      <vt:lpstr>Google Chart API</vt:lpstr>
      <vt:lpstr>Useful Link</vt:lpstr>
      <vt:lpstr>Practical – Google Maps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and APIs</dc:title>
  <dc:creator>Patricia</dc:creator>
  <cp:lastModifiedBy>Default-User</cp:lastModifiedBy>
  <cp:revision>182</cp:revision>
  <dcterms:created xsi:type="dcterms:W3CDTF">2006-08-16T00:00:00Z</dcterms:created>
  <dcterms:modified xsi:type="dcterms:W3CDTF">2016-05-03T01:51:20Z</dcterms:modified>
</cp:coreProperties>
</file>