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7" r:id="rId13"/>
    <p:sldId id="268" r:id="rId14"/>
    <p:sldId id="266" r:id="rId15"/>
    <p:sldId id="271" r:id="rId16"/>
    <p:sldId id="272" r:id="rId17"/>
    <p:sldId id="273" r:id="rId18"/>
    <p:sldId id="274" r:id="rId19"/>
    <p:sldId id="281" r:id="rId20"/>
    <p:sldId id="292" r:id="rId21"/>
    <p:sldId id="293" r:id="rId22"/>
    <p:sldId id="294" r:id="rId23"/>
    <p:sldId id="295" r:id="rId24"/>
    <p:sldId id="296" r:id="rId25"/>
    <p:sldId id="299" r:id="rId26"/>
    <p:sldId id="297" r:id="rId27"/>
    <p:sldId id="298" r:id="rId28"/>
    <p:sldId id="300" r:id="rId29"/>
    <p:sldId id="301" r:id="rId30"/>
    <p:sldId id="30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52" autoAdjust="0"/>
  </p:normalViewPr>
  <p:slideViewPr>
    <p:cSldViewPr>
      <p:cViewPr varScale="1">
        <p:scale>
          <a:sx n="77" d="100"/>
          <a:sy n="77" d="100"/>
        </p:scale>
        <p:origin x="-10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58E9B-C84B-400B-94FF-EDBC82CAB9B2}" type="datetimeFigureOut">
              <a:rPr lang="en-NZ" smtClean="0"/>
              <a:pPr/>
              <a:t>4/05/2016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0E72-C3FF-44D6-9EAF-30A03D35C1A3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645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E0E72-C3FF-44D6-9EAF-30A03D35C1A3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319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7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xm41urrC4V7i1FUCUGG1?p=preview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facebook.github.io/reac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cap="none" dirty="0" smtClean="0"/>
              <a:t>HTML5 Media, </a:t>
            </a:r>
            <a:r>
              <a:rPr lang="en-NZ" cap="none" dirty="0" err="1" smtClean="0"/>
              <a:t>Javascript</a:t>
            </a:r>
            <a:r>
              <a:rPr lang="en-NZ" cap="none" dirty="0" smtClean="0"/>
              <a:t> </a:t>
            </a:r>
            <a:r>
              <a:rPr lang="en-NZ" cap="none" dirty="0"/>
              <a:t>Debugging and </a:t>
            </a:r>
            <a:r>
              <a:rPr lang="en-NZ" cap="none" dirty="0" smtClean="0"/>
              <a:t>additional </a:t>
            </a:r>
            <a:r>
              <a:rPr lang="en-NZ" cap="none" dirty="0" err="1" smtClean="0"/>
              <a:t>Javascript</a:t>
            </a:r>
            <a:r>
              <a:rPr lang="en-NZ" cap="none" dirty="0" smtClean="0"/>
              <a:t> </a:t>
            </a:r>
            <a:r>
              <a:rPr lang="en-NZ" cap="none" dirty="0"/>
              <a:t>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IN712 Web3</a:t>
            </a:r>
          </a:p>
        </p:txBody>
      </p:sp>
    </p:spTree>
    <p:extLst>
      <p:ext uri="{BB962C8B-B14F-4D97-AF65-F5344CB8AC3E}">
        <p14:creationId xmlns:p14="http://schemas.microsoft.com/office/powerpoint/2010/main" val="18931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5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NZ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debugging </a:t>
            </a:r>
            <a:r>
              <a:rPr lang="en-US" dirty="0"/>
              <a:t>tools available for Internet Explorer, Firefox, Chrome, </a:t>
            </a:r>
            <a:r>
              <a:rPr lang="en-US" dirty="0" smtClean="0"/>
              <a:t>and Opera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these tools, you can halt the execution of your script with breakpoints and then </a:t>
            </a:r>
            <a:r>
              <a:rPr lang="en-US" dirty="0" smtClean="0"/>
              <a:t>step through </a:t>
            </a:r>
            <a:r>
              <a:rPr lang="en-US" dirty="0"/>
              <a:t>code line by line to see exactly what is happening</a:t>
            </a:r>
            <a:r>
              <a:rPr lang="en-US" dirty="0" smtClean="0"/>
              <a:t>.</a:t>
            </a:r>
          </a:p>
          <a:p>
            <a:r>
              <a:rPr lang="en-US" dirty="0"/>
              <a:t>You can also find out what data is being held in variables and execute statements on the fly.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88009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3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</p:spPr>
        <p:txBody>
          <a:bodyPr>
            <a:no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following concepts apply to </a:t>
            </a:r>
            <a:r>
              <a:rPr lang="en-US" sz="3600" dirty="0" smtClean="0"/>
              <a:t>any debugger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Breakpoints tell the debugger it should break, or pause code execution, at a certain point.</a:t>
            </a:r>
          </a:p>
          <a:p>
            <a:r>
              <a:rPr lang="en-US" dirty="0" smtClean="0"/>
              <a:t>Watches </a:t>
            </a:r>
            <a:r>
              <a:rPr lang="en-US" dirty="0"/>
              <a:t>enable you to specify variables that you want to inspect when your code pauses at </a:t>
            </a:r>
            <a:r>
              <a:rPr lang="en-US" dirty="0" smtClean="0"/>
              <a:t>a breakpoint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call stack is a record of what functions and methods have been executed to </a:t>
            </a:r>
            <a:r>
              <a:rPr lang="en-US" dirty="0" smtClean="0"/>
              <a:t>the breakpoint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console enables you to execute JavaScript commands in the context of the page </a:t>
            </a:r>
            <a:r>
              <a:rPr lang="en-US" dirty="0" smtClean="0"/>
              <a:t>and within </a:t>
            </a:r>
            <a:r>
              <a:rPr lang="en-US" dirty="0"/>
              <a:t>the scope of the breakpoint. </a:t>
            </a:r>
          </a:p>
          <a:p>
            <a:r>
              <a:rPr lang="en-US" dirty="0" smtClean="0"/>
              <a:t>Stepping </a:t>
            </a:r>
            <a:r>
              <a:rPr lang="en-US" dirty="0"/>
              <a:t>is the most common procedure in debugging. It enables you to execute one line </a:t>
            </a:r>
            <a:r>
              <a:rPr lang="en-US" dirty="0" smtClean="0"/>
              <a:t>of code </a:t>
            </a:r>
            <a:r>
              <a:rPr lang="en-US" dirty="0"/>
              <a:t>at a time. You can step through code in three 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Into executes the next line of code. If that line is a function call, the </a:t>
            </a:r>
            <a:r>
              <a:rPr lang="en-US" dirty="0" smtClean="0"/>
              <a:t>debugger executes </a:t>
            </a:r>
            <a:r>
              <a:rPr lang="en-US" dirty="0"/>
              <a:t>the function and halts at the first line of the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Over, like Step Into, executes the next line of code. If that line is a function</a:t>
            </a:r>
            <a:r>
              <a:rPr lang="en-US" dirty="0" smtClean="0"/>
              <a:t>, Step </a:t>
            </a:r>
            <a:r>
              <a:rPr lang="en-US" dirty="0"/>
              <a:t>Over executes the entire function and halts at the first line outside </a:t>
            </a:r>
            <a:r>
              <a:rPr lang="en-US" dirty="0" smtClean="0"/>
              <a:t>the function.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Out returns to the calling function when you are inside a called function. </a:t>
            </a:r>
            <a:r>
              <a:rPr lang="en-US" dirty="0" smtClean="0"/>
              <a:t>Step Out </a:t>
            </a:r>
            <a:r>
              <a:rPr lang="en-US" dirty="0"/>
              <a:t>resumes the execution of code until the function returns. It then breaks at </a:t>
            </a:r>
            <a:r>
              <a:rPr lang="en-US" dirty="0" smtClean="0"/>
              <a:t>the return </a:t>
            </a:r>
            <a:r>
              <a:rPr lang="en-US" dirty="0"/>
              <a:t>point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98287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22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Relevant </a:t>
            </a:r>
            <a:r>
              <a:rPr lang="en-NZ" sz="3200" dirty="0" err="1" smtClean="0"/>
              <a:t>Javascript</a:t>
            </a:r>
            <a:r>
              <a:rPr lang="en-NZ" sz="3200" dirty="0" smtClean="0"/>
              <a:t> Libraries other than </a:t>
            </a:r>
            <a:r>
              <a:rPr lang="en-NZ" sz="3200" dirty="0" err="1" smtClean="0"/>
              <a:t>jQuery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4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69631" y="1371600"/>
            <a:ext cx="86106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700" dirty="0" err="1" smtClean="0"/>
              <a:t>jQueryUI</a:t>
            </a:r>
            <a:r>
              <a:rPr lang="en-US" altLang="en-US" sz="2700" dirty="0" smtClean="0"/>
              <a:t> is a free, open-source, JavaScript library that extends the usefulness of the </a:t>
            </a:r>
            <a:r>
              <a:rPr lang="en-US" altLang="en-US" sz="2700" dirty="0" err="1" smtClean="0"/>
              <a:t>jQuery</a:t>
            </a:r>
            <a:r>
              <a:rPr lang="en-US" altLang="en-US" sz="2700" dirty="0" smtClean="0"/>
              <a:t> library</a:t>
            </a:r>
          </a:p>
          <a:p>
            <a:pPr lvl="1"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300" dirty="0" smtClean="0"/>
              <a:t>Providing higher-level features for professional looking UI elements that you can use with a minimum of coding.  </a:t>
            </a:r>
          </a:p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700" dirty="0" smtClean="0"/>
              <a:t>To provide these features, the </a:t>
            </a:r>
            <a:r>
              <a:rPr lang="en-US" altLang="en-US" sz="2700" dirty="0" err="1" smtClean="0"/>
              <a:t>jQuery</a:t>
            </a:r>
            <a:r>
              <a:rPr lang="en-US" altLang="en-US" sz="2700" dirty="0" smtClean="0"/>
              <a:t> UI utilizes the </a:t>
            </a:r>
            <a:r>
              <a:rPr lang="en-US" altLang="en-US" sz="2700" dirty="0" err="1" smtClean="0"/>
              <a:t>jQuery</a:t>
            </a:r>
            <a:r>
              <a:rPr lang="en-US" altLang="en-US" sz="2700" dirty="0" smtClean="0"/>
              <a:t> library.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40323" y="381000"/>
            <a:ext cx="8534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000" dirty="0" err="1" smtClean="0">
                <a:solidFill>
                  <a:srgbClr val="000099"/>
                </a:solidFill>
              </a:rPr>
              <a:t>jQueryUI</a:t>
            </a:r>
            <a:endParaRPr lang="en-US" alt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87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0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143000"/>
            <a:ext cx="86106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700" dirty="0" smtClean="0"/>
              <a:t>The </a:t>
            </a:r>
            <a:r>
              <a:rPr lang="en-US" altLang="en-US" sz="2700" dirty="0" err="1" smtClean="0"/>
              <a:t>jQuery</a:t>
            </a:r>
            <a:r>
              <a:rPr lang="en-US" altLang="en-US" sz="2700" dirty="0" smtClean="0"/>
              <a:t> UI home page summarizes the four types of features that the </a:t>
            </a:r>
            <a:r>
              <a:rPr lang="en-US" altLang="en-US" sz="2700" dirty="0" err="1" smtClean="0"/>
              <a:t>jQuery</a:t>
            </a:r>
            <a:r>
              <a:rPr lang="en-US" altLang="en-US" sz="2700" dirty="0" smtClean="0"/>
              <a:t> UI provides.</a:t>
            </a:r>
          </a:p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700" dirty="0" smtClean="0"/>
              <a:t>Themes provide the formatting for widgets</a:t>
            </a:r>
          </a:p>
          <a:p>
            <a:pPr lvl="1"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300" dirty="0" smtClean="0"/>
              <a:t>Implemented by a CSS style sheet </a:t>
            </a:r>
            <a:r>
              <a:rPr lang="en-US" altLang="en-US" sz="2100" dirty="0" smtClean="0"/>
              <a:t>part of the </a:t>
            </a:r>
            <a:r>
              <a:rPr lang="en-US" altLang="en-US" sz="2100" dirty="0" err="1" smtClean="0"/>
              <a:t>jQuery</a:t>
            </a:r>
            <a:r>
              <a:rPr lang="en-US" altLang="en-US" sz="2100" dirty="0" smtClean="0"/>
              <a:t> UI download.  </a:t>
            </a:r>
          </a:p>
          <a:p>
            <a:pPr lvl="1"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300" dirty="0" smtClean="0"/>
              <a:t>When you build a download you can select one of the 24 pre-defined themes that come with </a:t>
            </a:r>
            <a:r>
              <a:rPr lang="en-US" altLang="en-US" sz="2300" dirty="0" err="1" smtClean="0"/>
              <a:t>jQuery</a:t>
            </a:r>
            <a:r>
              <a:rPr lang="en-US" altLang="en-US" sz="2300" dirty="0" smtClean="0"/>
              <a:t> UI, or you can create your own custom theme.</a:t>
            </a:r>
          </a:p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700" dirty="0"/>
              <a:t>Widgets are features like accordions, tabs, </a:t>
            </a:r>
            <a:r>
              <a:rPr lang="en-US" altLang="en-US" sz="2700" dirty="0" smtClean="0"/>
              <a:t>sliders, date pickers…</a:t>
            </a:r>
          </a:p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700" dirty="0" smtClean="0"/>
              <a:t>Effects</a:t>
            </a:r>
          </a:p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NZ" altLang="en-US" sz="2700" dirty="0" smtClean="0"/>
              <a:t>Interactions</a:t>
            </a:r>
            <a:endParaRPr lang="en-US" altLang="en-US" sz="2700" dirty="0" smtClean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534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000" dirty="0">
                <a:solidFill>
                  <a:srgbClr val="000099"/>
                </a:solidFill>
              </a:rPr>
              <a:t>The </a:t>
            </a:r>
            <a:r>
              <a:rPr lang="en-US" altLang="en-US" sz="3000" dirty="0" err="1">
                <a:solidFill>
                  <a:srgbClr val="000099"/>
                </a:solidFill>
              </a:rPr>
              <a:t>jQuery</a:t>
            </a:r>
            <a:r>
              <a:rPr lang="en-US" altLang="en-US" sz="3000" dirty="0">
                <a:solidFill>
                  <a:srgbClr val="000099"/>
                </a:solidFill>
              </a:rPr>
              <a:t> UI</a:t>
            </a:r>
            <a:endParaRPr lang="en-US" alt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95400"/>
            <a:ext cx="86106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600" dirty="0" smtClean="0"/>
              <a:t>When you build a </a:t>
            </a:r>
            <a:r>
              <a:rPr lang="en-US" altLang="en-US" sz="2600" dirty="0" err="1" smtClean="0"/>
              <a:t>jQuery</a:t>
            </a:r>
            <a:r>
              <a:rPr lang="en-US" altLang="en-US" sz="2600" dirty="0" smtClean="0"/>
              <a:t> UI download, you decide which components you want to use in your web pages.</a:t>
            </a:r>
          </a:p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600" dirty="0" smtClean="0"/>
              <a:t>The fewer you choose, the smaller the </a:t>
            </a:r>
            <a:r>
              <a:rPr lang="en-US" altLang="en-US" sz="2600" dirty="0" err="1" smtClean="0"/>
              <a:t>jQuery</a:t>
            </a:r>
            <a:r>
              <a:rPr lang="en-US" altLang="en-US" sz="2600" dirty="0" smtClean="0"/>
              <a:t> UI files that has to be loaded into a user’s browser.</a:t>
            </a:r>
          </a:p>
          <a:p>
            <a:pPr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600" dirty="0" smtClean="0"/>
              <a:t>The core </a:t>
            </a:r>
            <a:r>
              <a:rPr lang="en-US" altLang="en-US" sz="2600" dirty="0" err="1" smtClean="0"/>
              <a:t>jQuery</a:t>
            </a:r>
            <a:r>
              <a:rPr lang="en-US" altLang="en-US" sz="2600" dirty="0" smtClean="0"/>
              <a:t> UI component is divided into core, widget, mouse, and position.  </a:t>
            </a:r>
          </a:p>
          <a:p>
            <a:pPr lvl="1"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200" dirty="0" smtClean="0"/>
              <a:t>Core is always required when you use </a:t>
            </a:r>
            <a:r>
              <a:rPr lang="en-US" altLang="en-US" sz="2200" dirty="0" err="1" smtClean="0"/>
              <a:t>jQuery</a:t>
            </a:r>
            <a:r>
              <a:rPr lang="en-US" altLang="en-US" sz="2200" dirty="0" smtClean="0"/>
              <a:t> UI.  </a:t>
            </a:r>
          </a:p>
          <a:p>
            <a:pPr lvl="1"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200" dirty="0" smtClean="0"/>
              <a:t>Widget is required if you use widgets. </a:t>
            </a:r>
          </a:p>
          <a:p>
            <a:pPr lvl="1"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200" dirty="0" smtClean="0"/>
              <a:t>Mouse is required if you use interactions. </a:t>
            </a:r>
          </a:p>
          <a:p>
            <a:pPr lvl="1" algn="just">
              <a:spcBef>
                <a:spcPct val="30000"/>
              </a:spcBef>
              <a:spcAft>
                <a:spcPct val="30000"/>
              </a:spcAft>
            </a:pPr>
            <a:r>
              <a:rPr lang="en-US" altLang="en-US" sz="2200" dirty="0" smtClean="0"/>
              <a:t>Position is required if you use elements that require positioning relative to other elements on a web page.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505619"/>
            <a:ext cx="8534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000" dirty="0">
                <a:solidFill>
                  <a:srgbClr val="000099"/>
                </a:solidFill>
              </a:rPr>
              <a:t>The </a:t>
            </a:r>
            <a:r>
              <a:rPr lang="en-US" altLang="en-US" sz="3000" dirty="0" err="1">
                <a:solidFill>
                  <a:srgbClr val="000099"/>
                </a:solidFill>
              </a:rPr>
              <a:t>jQuery</a:t>
            </a:r>
            <a:r>
              <a:rPr lang="en-US" altLang="en-US" sz="3000" dirty="0">
                <a:solidFill>
                  <a:srgbClr val="000099"/>
                </a:solidFill>
              </a:rPr>
              <a:t> UI</a:t>
            </a:r>
            <a:endParaRPr lang="en-US" altLang="en-US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3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HTML5 Media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web started up as a text delivery system</a:t>
            </a:r>
          </a:p>
          <a:p>
            <a:r>
              <a:rPr lang="en-NZ" dirty="0" smtClean="0"/>
              <a:t>Users demand for media content preceded the emergence of </a:t>
            </a:r>
            <a:r>
              <a:rPr lang="en-US" dirty="0" smtClean="0"/>
              <a:t>plug‐ins and third‐party applications that </a:t>
            </a:r>
            <a:r>
              <a:rPr lang="en-US" dirty="0"/>
              <a:t>were designed to do things browsers normally didn’t, such as playing video and </a:t>
            </a:r>
            <a:r>
              <a:rPr lang="en-US" dirty="0" smtClean="0"/>
              <a:t>audio</a:t>
            </a:r>
          </a:p>
          <a:p>
            <a:r>
              <a:rPr lang="en-US" dirty="0"/>
              <a:t>Plug‐ins solved a particular problem, but they weren’t without their faults—the largest </a:t>
            </a:r>
            <a:r>
              <a:rPr lang="en-US" dirty="0" smtClean="0"/>
              <a:t>being the </a:t>
            </a:r>
            <a:r>
              <a:rPr lang="en-US" dirty="0"/>
              <a:t>need for so many of them.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wide variety of music and video formats were available</a:t>
            </a:r>
            <a:r>
              <a:rPr lang="en-US" dirty="0" smtClean="0"/>
              <a:t>,  and </a:t>
            </a:r>
            <a:r>
              <a:rPr lang="en-US" dirty="0"/>
              <a:t>certain plug‐ins would only play certain formats. </a:t>
            </a:r>
            <a:endParaRPr lang="en-US" dirty="0" smtClean="0"/>
          </a:p>
          <a:p>
            <a:r>
              <a:rPr lang="en-US" dirty="0" smtClean="0"/>
              <a:t>Stability was also an issue because a malfunctioning plug‐in could crash the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8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2971800"/>
            <a:ext cx="80105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" t="1976"/>
          <a:stretch/>
        </p:blipFill>
        <p:spPr bwMode="auto">
          <a:xfrm>
            <a:off x="855785" y="504092"/>
            <a:ext cx="2639890" cy="23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" t="3580" r="17891" b="36586"/>
          <a:stretch/>
        </p:blipFill>
        <p:spPr bwMode="auto">
          <a:xfrm>
            <a:off x="4888523" y="609599"/>
            <a:ext cx="2649416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7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5" y="2828925"/>
            <a:ext cx="80295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543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3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29" b="45616"/>
          <a:stretch/>
        </p:blipFill>
        <p:spPr bwMode="auto">
          <a:xfrm>
            <a:off x="2743200" y="505007"/>
            <a:ext cx="207498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4" y="2438400"/>
            <a:ext cx="79724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7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737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Other JavaScript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6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Modernizr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r>
              <a:rPr lang="en-US" dirty="0"/>
              <a:t>HTML5 and CSS3 introduce many new features that some browsers </a:t>
            </a:r>
            <a:r>
              <a:rPr lang="en-US" dirty="0" smtClean="0"/>
              <a:t>haven’t yet implemented</a:t>
            </a:r>
          </a:p>
          <a:p>
            <a:r>
              <a:rPr lang="en-US" dirty="0" smtClean="0"/>
              <a:t>Often you need to detect if a browser supports a certain feature</a:t>
            </a:r>
          </a:p>
          <a:p>
            <a:r>
              <a:rPr lang="en-US" dirty="0" err="1"/>
              <a:t>Modernizr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a unified API for detecting HTML5 and CSS </a:t>
            </a:r>
            <a:r>
              <a:rPr lang="en-US" dirty="0" smtClean="0"/>
              <a:t>features in </a:t>
            </a:r>
            <a:r>
              <a:rPr lang="en-US" dirty="0"/>
              <a:t>the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Like </a:t>
            </a:r>
            <a:r>
              <a:rPr lang="en-US" dirty="0"/>
              <a:t>every other JavaScript library and framework, </a:t>
            </a:r>
            <a:r>
              <a:rPr lang="en-US" dirty="0" err="1"/>
              <a:t>Modernizr</a:t>
            </a:r>
            <a:r>
              <a:rPr lang="en-US" dirty="0"/>
              <a:t> is nothing more than a </a:t>
            </a:r>
            <a:r>
              <a:rPr lang="en-US" dirty="0" smtClean="0"/>
              <a:t>JavaScript file </a:t>
            </a:r>
            <a:r>
              <a:rPr lang="en-US" dirty="0"/>
              <a:t>that you include within your page.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68462"/>
            <a:ext cx="375036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527431"/>
            <a:ext cx="4007106" cy="95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54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2971800" cy="990600"/>
          </a:xfrm>
        </p:spPr>
        <p:txBody>
          <a:bodyPr/>
          <a:lstStyle/>
          <a:p>
            <a:r>
              <a:rPr lang="en-NZ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0"/>
          </a:xfrm>
        </p:spPr>
        <p:txBody>
          <a:bodyPr/>
          <a:lstStyle/>
          <a:p>
            <a:r>
              <a:rPr lang="en-US" dirty="0"/>
              <a:t>Prototype’s focus is augmenting the way you program with JavaScript by </a:t>
            </a:r>
            <a:r>
              <a:rPr lang="en-US" dirty="0" smtClean="0"/>
              <a:t>providing classes </a:t>
            </a:r>
            <a:r>
              <a:rPr lang="en-US" dirty="0"/>
              <a:t>and inheritance</a:t>
            </a:r>
            <a:r>
              <a:rPr lang="en-US" dirty="0" smtClean="0"/>
              <a:t>.</a:t>
            </a:r>
          </a:p>
          <a:p>
            <a:r>
              <a:rPr lang="en-US" dirty="0"/>
              <a:t>It </a:t>
            </a:r>
            <a:r>
              <a:rPr lang="en-US" dirty="0" smtClean="0"/>
              <a:t>also </a:t>
            </a:r>
            <a:r>
              <a:rPr lang="en-US" dirty="0"/>
              <a:t>provide a robust set of tools for working with </a:t>
            </a:r>
            <a:r>
              <a:rPr lang="en-US" dirty="0" smtClean="0"/>
              <a:t>the DOM </a:t>
            </a:r>
            <a:r>
              <a:rPr lang="en-US" dirty="0"/>
              <a:t>and Ajax support</a:t>
            </a:r>
            <a:r>
              <a:rPr lang="en-US" dirty="0" smtClean="0"/>
              <a:t>.</a:t>
            </a:r>
          </a:p>
          <a:p>
            <a:pPr lvl="1"/>
            <a:r>
              <a:rPr lang="en-NZ" dirty="0" smtClean="0"/>
              <a:t>Sort of like </a:t>
            </a:r>
            <a:r>
              <a:rPr lang="en-NZ" dirty="0" err="1" smtClean="0"/>
              <a:t>jQuery</a:t>
            </a:r>
            <a:r>
              <a:rPr lang="en-NZ" dirty="0" smtClean="0"/>
              <a:t>, </a:t>
            </a:r>
            <a:r>
              <a:rPr lang="en-NZ" dirty="0"/>
              <a:t>but </a:t>
            </a:r>
            <a:r>
              <a:rPr lang="en-NZ" dirty="0" err="1"/>
              <a:t>jQuery</a:t>
            </a:r>
            <a:r>
              <a:rPr lang="en-NZ" dirty="0"/>
              <a:t> </a:t>
            </a:r>
            <a:r>
              <a:rPr lang="en-NZ" dirty="0" smtClean="0"/>
              <a:t>is more popular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6257925" cy="364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09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Mootools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MooTools</a:t>
            </a:r>
            <a:r>
              <a:rPr lang="en-US" dirty="0"/>
              <a:t> is </a:t>
            </a:r>
            <a:r>
              <a:rPr lang="en-US" dirty="0" smtClean="0"/>
              <a:t>sort of a </a:t>
            </a:r>
            <a:r>
              <a:rPr lang="en-US" dirty="0"/>
              <a:t>cross between </a:t>
            </a:r>
            <a:r>
              <a:rPr lang="en-US" dirty="0" err="1"/>
              <a:t>jQuery</a:t>
            </a:r>
            <a:r>
              <a:rPr lang="en-US" dirty="0"/>
              <a:t> and Prototype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Prototype, </a:t>
            </a:r>
            <a:r>
              <a:rPr lang="en-US" dirty="0" err="1"/>
              <a:t>MooTools</a:t>
            </a:r>
            <a:r>
              <a:rPr lang="en-US" dirty="0"/>
              <a:t>’ goal is to augment the way you write JavaScript, </a:t>
            </a:r>
            <a:r>
              <a:rPr lang="en-US" dirty="0" smtClean="0"/>
              <a:t>providing tools </a:t>
            </a:r>
            <a:r>
              <a:rPr lang="en-US" dirty="0"/>
              <a:t>to write classes and inherit from </a:t>
            </a:r>
            <a:r>
              <a:rPr lang="en-US" dirty="0" smtClean="0"/>
              <a:t>them </a:t>
            </a:r>
          </a:p>
          <a:p>
            <a:r>
              <a:rPr lang="en-US" dirty="0" smtClean="0"/>
              <a:t>Also </a:t>
            </a:r>
            <a:r>
              <a:rPr lang="en-US" dirty="0"/>
              <a:t>like Prototype, </a:t>
            </a:r>
            <a:r>
              <a:rPr lang="en-US" dirty="0" err="1"/>
              <a:t>MooTools</a:t>
            </a:r>
            <a:r>
              <a:rPr lang="en-US" dirty="0"/>
              <a:t> adds in a rich </a:t>
            </a:r>
            <a:r>
              <a:rPr lang="en-US" dirty="0" smtClean="0"/>
              <a:t>set of </a:t>
            </a:r>
            <a:r>
              <a:rPr lang="en-US" dirty="0"/>
              <a:t>extensions to make DOM manipulation easier, and you’ll find that selecting DOM objects </a:t>
            </a:r>
            <a:r>
              <a:rPr lang="en-US" dirty="0" smtClean="0"/>
              <a:t>in </a:t>
            </a:r>
            <a:r>
              <a:rPr lang="en-US" dirty="0" err="1" smtClean="0"/>
              <a:t>MooTools</a:t>
            </a:r>
            <a:r>
              <a:rPr lang="en-US" dirty="0" smtClean="0"/>
              <a:t> </a:t>
            </a:r>
            <a:r>
              <a:rPr lang="en-US" dirty="0"/>
              <a:t>is exactly the same as </a:t>
            </a:r>
            <a:r>
              <a:rPr lang="en-US" dirty="0" smtClean="0"/>
              <a:t>Prototype</a:t>
            </a:r>
          </a:p>
          <a:p>
            <a:r>
              <a:rPr lang="en-US" dirty="0" smtClean="0"/>
              <a:t>The extension method </a:t>
            </a:r>
            <a:r>
              <a:rPr lang="en-US" dirty="0"/>
              <a:t>names and the way in which you use them </a:t>
            </a:r>
            <a:r>
              <a:rPr lang="en-US" dirty="0" smtClean="0"/>
              <a:t>in </a:t>
            </a:r>
            <a:r>
              <a:rPr lang="en-US" dirty="0" err="1" smtClean="0"/>
              <a:t>Mootools</a:t>
            </a:r>
            <a:r>
              <a:rPr lang="en-US" dirty="0" smtClean="0"/>
              <a:t> is </a:t>
            </a:r>
            <a:r>
              <a:rPr lang="en-US" dirty="0"/>
              <a:t>reminiscent of </a:t>
            </a:r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62600"/>
            <a:ext cx="4697506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3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extends HTML attributes with </a:t>
            </a:r>
            <a:r>
              <a:rPr lang="en-US" b="1" dirty="0"/>
              <a:t>Directives</a:t>
            </a:r>
            <a:r>
              <a:rPr lang="en-US" dirty="0"/>
              <a:t>, and binds data to HTML with </a:t>
            </a:r>
            <a:r>
              <a:rPr lang="en-US" b="1" dirty="0"/>
              <a:t>Expressions</a:t>
            </a:r>
            <a:r>
              <a:rPr lang="en-US" dirty="0" smtClean="0"/>
              <a:t>.</a:t>
            </a:r>
          </a:p>
          <a:p>
            <a:r>
              <a:rPr lang="en-US" dirty="0" err="1"/>
              <a:t>AngularJS</a:t>
            </a:r>
            <a:r>
              <a:rPr lang="en-US" dirty="0"/>
              <a:t> will resolve </a:t>
            </a:r>
            <a:r>
              <a:rPr lang="en-US" dirty="0" smtClean="0"/>
              <a:t>an expressions given a directive.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124200"/>
            <a:ext cx="81153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9" y="6172200"/>
            <a:ext cx="277585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520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AngularJS</a:t>
            </a:r>
            <a:r>
              <a:rPr lang="en-US" dirty="0"/>
              <a:t> directives are extended HTML attributes with the prefix </a:t>
            </a:r>
            <a:r>
              <a:rPr lang="en-US" dirty="0" err="1"/>
              <a:t>ng</a:t>
            </a:r>
            <a:r>
              <a:rPr lang="en-US" dirty="0"/>
              <a:t>-.</a:t>
            </a:r>
          </a:p>
          <a:p>
            <a:pPr lvl="1"/>
            <a:r>
              <a:rPr lang="en-US" dirty="0"/>
              <a:t>The </a:t>
            </a:r>
            <a:r>
              <a:rPr lang="en-US" dirty="0" err="1"/>
              <a:t>ng</a:t>
            </a:r>
            <a:r>
              <a:rPr lang="en-US" dirty="0"/>
              <a:t>-app directive initializes an </a:t>
            </a:r>
            <a:r>
              <a:rPr lang="en-US" dirty="0" err="1"/>
              <a:t>AngularJS</a:t>
            </a:r>
            <a:r>
              <a:rPr lang="en-US" dirty="0"/>
              <a:t> application.</a:t>
            </a:r>
          </a:p>
          <a:p>
            <a:pPr lvl="1"/>
            <a:r>
              <a:rPr lang="en-US" dirty="0"/>
              <a:t>The </a:t>
            </a:r>
            <a:r>
              <a:rPr lang="en-US" dirty="0" err="1"/>
              <a:t>ng-init</a:t>
            </a:r>
            <a:r>
              <a:rPr lang="en-US" dirty="0"/>
              <a:t> directive initializes application data.</a:t>
            </a:r>
          </a:p>
          <a:p>
            <a:pPr lvl="1"/>
            <a:r>
              <a:rPr lang="en-US" dirty="0"/>
              <a:t>The </a:t>
            </a:r>
            <a:r>
              <a:rPr lang="en-US" dirty="0" err="1"/>
              <a:t>ng</a:t>
            </a:r>
            <a:r>
              <a:rPr lang="en-US" dirty="0"/>
              <a:t>-model directive binds the value of HTML controls (input, select, </a:t>
            </a:r>
            <a:r>
              <a:rPr lang="en-US" dirty="0" err="1"/>
              <a:t>textarea</a:t>
            </a:r>
            <a:r>
              <a:rPr lang="en-US" dirty="0"/>
              <a:t>) to application data.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7" y="3657600"/>
            <a:ext cx="81153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6438126"/>
            <a:ext cx="419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plnkr.co/edit/xm41urrC4V7i1FUCUGG1?p=preview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1191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HTML5 Media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people believe the browser should have the built‐in capability for playing video </a:t>
            </a:r>
            <a:r>
              <a:rPr lang="en-US" dirty="0" smtClean="0"/>
              <a:t>and audio</a:t>
            </a:r>
          </a:p>
          <a:p>
            <a:r>
              <a:rPr lang="en-US" dirty="0"/>
              <a:t>So the people developing the HTML5 specification included two new tags, &lt;video</a:t>
            </a:r>
            <a:r>
              <a:rPr lang="en-US" dirty="0" smtClean="0"/>
              <a:t>&gt; and </a:t>
            </a:r>
            <a:r>
              <a:rPr lang="en-US" dirty="0"/>
              <a:t>&lt;audio&gt;, for that express </a:t>
            </a:r>
            <a:r>
              <a:rPr lang="en-US" dirty="0" smtClean="0"/>
              <a:t>purpose</a:t>
            </a:r>
          </a:p>
          <a:p>
            <a:r>
              <a:rPr lang="en-US" dirty="0"/>
              <a:t>video and audio are very similar; in fact, the primary difference </a:t>
            </a:r>
            <a:r>
              <a:rPr lang="en-US" dirty="0" smtClean="0"/>
              <a:t>between the </a:t>
            </a:r>
            <a:r>
              <a:rPr lang="en-US" dirty="0"/>
              <a:t>two elements is that &lt;audio/&gt; elements have no playback area for visual content. </a:t>
            </a:r>
            <a:endParaRPr lang="en-US" dirty="0" smtClean="0"/>
          </a:p>
          <a:p>
            <a:r>
              <a:rPr lang="en-US" dirty="0" smtClean="0"/>
              <a:t>This discussion </a:t>
            </a:r>
            <a:r>
              <a:rPr lang="en-US" dirty="0"/>
              <a:t>focuses primarily on </a:t>
            </a:r>
            <a:r>
              <a:rPr lang="en-US" dirty="0" smtClean="0"/>
              <a:t>video but the </a:t>
            </a:r>
            <a:r>
              <a:rPr lang="en-US" dirty="0"/>
              <a:t>same concepts can be applied to </a:t>
            </a:r>
            <a:r>
              <a:rPr lang="en-US" dirty="0" smtClean="0"/>
              <a:t>audio</a:t>
            </a:r>
          </a:p>
          <a:p>
            <a:r>
              <a:rPr lang="en-US" dirty="0"/>
              <a:t>Before HTML5, embedding video within a web page was cumbersome because it required you </a:t>
            </a:r>
            <a:r>
              <a:rPr lang="en-US" dirty="0" smtClean="0"/>
              <a:t>to use </a:t>
            </a:r>
            <a:r>
              <a:rPr lang="en-US" dirty="0"/>
              <a:t>no less than three elements for the video to work in all browsers.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HTML5, however, </a:t>
            </a:r>
            <a:r>
              <a:rPr lang="en-US" dirty="0" smtClean="0"/>
              <a:t>all you </a:t>
            </a:r>
            <a:r>
              <a:rPr lang="en-US" dirty="0"/>
              <a:t>need is the &lt;video/&gt; element: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76"/>
          <a:stretch/>
        </p:blipFill>
        <p:spPr bwMode="auto">
          <a:xfrm>
            <a:off x="1249680" y="6400800"/>
            <a:ext cx="6294120" cy="40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970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http://facebook.github.io/react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NZ" dirty="0" smtClean="0"/>
              <a:t>JavaScript library for building user interfaces</a:t>
            </a:r>
          </a:p>
          <a:p>
            <a:r>
              <a:rPr lang="en-NZ" dirty="0" smtClean="0"/>
              <a:t>The V in MVC</a:t>
            </a:r>
          </a:p>
          <a:p>
            <a:r>
              <a:rPr lang="en-US" dirty="0" smtClean="0"/>
              <a:t>Abstracts </a:t>
            </a:r>
            <a:r>
              <a:rPr lang="en-US" dirty="0"/>
              <a:t>away the DOM from </a:t>
            </a:r>
            <a:r>
              <a:rPr lang="en-US" dirty="0" smtClean="0"/>
              <a:t>you</a:t>
            </a:r>
          </a:p>
          <a:p>
            <a:pPr lvl="1"/>
            <a:r>
              <a:rPr lang="en-US" dirty="0" smtClean="0"/>
              <a:t>providing </a:t>
            </a:r>
            <a:r>
              <a:rPr lang="en-US" dirty="0"/>
              <a:t>a simpler programming model and better performance.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2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HTML5 Media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You can add some content inside the &lt;video&gt; element which will only display in browsers </a:t>
            </a:r>
            <a:r>
              <a:rPr lang="en-US" dirty="0"/>
              <a:t>that do not support the &lt;video&gt; element </a:t>
            </a:r>
            <a:endParaRPr lang="en-US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Often you will not use the </a:t>
            </a:r>
            <a:r>
              <a:rPr lang="en-NZ" dirty="0" err="1" smtClean="0"/>
              <a:t>src</a:t>
            </a:r>
            <a:r>
              <a:rPr lang="en-NZ" dirty="0" smtClean="0"/>
              <a:t> attribute. Instead you will include several sources within your &lt;video&gt; element to support different browser support for different video formats</a:t>
            </a:r>
            <a:endParaRPr lang="en-US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2895600"/>
            <a:ext cx="45053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10200"/>
            <a:ext cx="4495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HTML5 Media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/>
              <a:t>By default, videos do not display controls, but you can easily add the default controls by adding </a:t>
            </a:r>
            <a:r>
              <a:rPr lang="en-US" dirty="0" smtClean="0"/>
              <a:t>the controls </a:t>
            </a:r>
            <a:r>
              <a:rPr lang="en-US" dirty="0"/>
              <a:t>attribute to the &lt;</a:t>
            </a:r>
            <a:r>
              <a:rPr lang="en-US" dirty="0" smtClean="0"/>
              <a:t>video&gt; element</a:t>
            </a:r>
          </a:p>
          <a:p>
            <a:r>
              <a:rPr lang="en-US" dirty="0"/>
              <a:t>You can also tell the browser to preload the video with the preload </a:t>
            </a:r>
            <a:r>
              <a:rPr lang="en-US" dirty="0" smtClean="0"/>
              <a:t>attribute</a:t>
            </a:r>
          </a:p>
          <a:p>
            <a:r>
              <a:rPr lang="en-US" dirty="0"/>
              <a:t>By default, the browser uses the first frame of the video as the poster of the video, the initial </a:t>
            </a:r>
            <a:r>
              <a:rPr lang="en-US" dirty="0" smtClean="0"/>
              <a:t>visual representation </a:t>
            </a:r>
            <a:r>
              <a:rPr lang="en-US" dirty="0"/>
              <a:t>of the video. You can use the poster attribute to display a custom image for </a:t>
            </a:r>
            <a:r>
              <a:rPr lang="en-US" dirty="0" smtClean="0"/>
              <a:t>the video’s </a:t>
            </a:r>
            <a:r>
              <a:rPr lang="en-US" dirty="0"/>
              <a:t>poster</a:t>
            </a:r>
            <a:endParaRPr lang="en-NZ" dirty="0" smtClean="0"/>
          </a:p>
          <a:p>
            <a:endParaRPr lang="en-NZ" dirty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673239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0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Scripting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DOM, &lt;video/&gt; and &lt;audio/&gt; elements are </a:t>
            </a:r>
            <a:r>
              <a:rPr lang="en-US" dirty="0" err="1"/>
              <a:t>HTMLMediaElement</a:t>
            </a:r>
            <a:r>
              <a:rPr lang="en-US" dirty="0"/>
              <a:t> </a:t>
            </a:r>
            <a:r>
              <a:rPr lang="en-US" dirty="0" smtClean="0"/>
              <a:t>objects</a:t>
            </a:r>
          </a:p>
          <a:p>
            <a:r>
              <a:rPr lang="en-US" dirty="0"/>
              <a:t>the </a:t>
            </a:r>
            <a:r>
              <a:rPr lang="en-US" dirty="0" smtClean="0"/>
              <a:t>HTML5 specification </a:t>
            </a:r>
            <a:r>
              <a:rPr lang="en-US" dirty="0"/>
              <a:t>defines an API for working with these objects</a:t>
            </a:r>
            <a:r>
              <a:rPr lang="en-US" dirty="0" smtClean="0"/>
              <a:t>.</a:t>
            </a:r>
          </a:p>
          <a:p>
            <a:r>
              <a:rPr lang="en-US" dirty="0"/>
              <a:t>You can </a:t>
            </a:r>
            <a:r>
              <a:rPr lang="en-US" dirty="0" smtClean="0"/>
              <a:t>retrieve an </a:t>
            </a:r>
            <a:r>
              <a:rPr lang="en-US" dirty="0"/>
              <a:t>existing &lt;video/&gt; or &lt;audio/&gt; element in the page using any of the various methods for </a:t>
            </a:r>
            <a:r>
              <a:rPr lang="en-US" dirty="0" smtClean="0"/>
              <a:t>finding elements</a:t>
            </a:r>
            <a:r>
              <a:rPr lang="en-US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4495800"/>
            <a:ext cx="53435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86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Media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013513"/>
              </p:ext>
            </p:extLst>
          </p:nvPr>
        </p:nvGraphicFramePr>
        <p:xfrm>
          <a:off x="457200" y="1600200"/>
          <a:ext cx="8229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Method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canPlayType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mimeType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likelihood that the browser can play media of the</a:t>
                      </a:r>
                    </a:p>
                    <a:p>
                      <a:r>
                        <a:rPr lang="en-US" dirty="0" smtClean="0"/>
                        <a:t>provided MIME type and/or </a:t>
                      </a:r>
                      <a:r>
                        <a:rPr lang="en-US" dirty="0" err="1" smtClean="0"/>
                        <a:t>codec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canPlayType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mimeType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Begins to load the media from the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Pauses the media playback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Begins or continues the playback of the media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04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Media 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99568"/>
              </p:ext>
            </p:extLst>
          </p:nvPr>
        </p:nvGraphicFramePr>
        <p:xfrm>
          <a:off x="152400" y="1447800"/>
          <a:ext cx="8686800" cy="508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497"/>
                <a:gridCol w="7039303"/>
              </a:tblGrid>
              <a:tr h="28039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84561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autoplay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or sets the </a:t>
                      </a:r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autoplay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HTML attribute, indicating whether playback should automatically begin as soon as enough media is available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Reflects the controls HTML attribute</a:t>
                      </a:r>
                      <a:endParaRPr lang="en-US" sz="1200" dirty="0"/>
                    </a:p>
                  </a:txBody>
                  <a:tcPr/>
                </a:tc>
              </a:tr>
              <a:tr h="490697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the current playback time. Setting this property seeks the media to the new time.</a:t>
                      </a:r>
                      <a:endParaRPr lang="en-US" sz="1200" dirty="0"/>
                    </a:p>
                  </a:txBody>
                  <a:tcPr/>
                </a:tc>
              </a:tr>
              <a:tr h="490697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 the length of the media in seconds; zero if no media is available. Returns </a:t>
                      </a:r>
                      <a:r>
                        <a:rPr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 the duration cannot be determined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whether the media element has ended playback</a:t>
                      </a:r>
                      <a:endParaRPr lang="en-US" sz="1200" dirty="0"/>
                    </a:p>
                  </a:txBody>
                  <a:tcPr/>
                </a:tc>
              </a:tr>
              <a:tr h="43006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Reflects the loop HTML attribute. Indicates whether the media element should start over when playback reaches the end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muted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Gets or sets whether the audio is muted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paused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Indicates whether the media is paused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playbackRate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Gets or sets the playback rate. 1.0 is normal speed.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Gets or sets the poster HTML attribute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Reflects the preload HTML element attribute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src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Gets or sets the </a:t>
                      </a:r>
                      <a:r>
                        <a:rPr lang="en-US" sz="1200" dirty="0" err="1" smtClean="0"/>
                        <a:t>src</a:t>
                      </a:r>
                      <a:r>
                        <a:rPr lang="en-US" sz="1200" dirty="0" smtClean="0"/>
                        <a:t> HTML attribute</a:t>
                      </a:r>
                      <a:endParaRPr lang="en-US" sz="1200" dirty="0"/>
                    </a:p>
                  </a:txBody>
                  <a:tcPr/>
                </a:tc>
              </a:tr>
              <a:tr h="280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volume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audio volume. Valid values range from 0.0 (silent) to 1.0 (loudest).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23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886200" cy="990600"/>
          </a:xfrm>
        </p:spPr>
        <p:txBody>
          <a:bodyPr/>
          <a:lstStyle/>
          <a:p>
            <a:r>
              <a:rPr lang="en-NZ" dirty="0" smtClean="0"/>
              <a:t>Media events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96281"/>
              </p:ext>
            </p:extLst>
          </p:nvPr>
        </p:nvGraphicFramePr>
        <p:xfrm>
          <a:off x="228600" y="1219200"/>
          <a:ext cx="8763000" cy="536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14"/>
                <a:gridCol w="6259286"/>
              </a:tblGrid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Fires when playback is aborted</a:t>
                      </a:r>
                      <a:endParaRPr lang="en-US" sz="1400" dirty="0"/>
                    </a:p>
                  </a:txBody>
                  <a:tcPr/>
                </a:tc>
              </a:tr>
              <a:tr h="354076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canplay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 when enough data is available to play the media</a:t>
                      </a:r>
                      <a:endParaRPr lang="en-US" sz="1400" dirty="0"/>
                    </a:p>
                  </a:txBody>
                  <a:tcPr/>
                </a:tc>
              </a:tr>
              <a:tr h="41619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canplaythrough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Indicates that the entire media can be played through without interruption</a:t>
                      </a:r>
                      <a:endParaRPr lang="en-US" sz="1400" dirty="0"/>
                    </a:p>
                  </a:txBody>
                  <a:tcPr/>
                </a:tc>
              </a:tr>
              <a:tr h="505823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durationchange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media’s metadata has changed, indicating a change in the media’s duration.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Fires when playback completes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 when an error occurs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Downloading has begun.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Fires when playback is paused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 when the media starts or resumes playing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Downloading is in progress.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ratechange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Fires when the playback speed changes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Seeking has ended.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seeking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Fires when playback is moved to a new position</a:t>
                      </a:r>
                      <a:endParaRPr lang="en-US" sz="1400" dirty="0"/>
                    </a:p>
                  </a:txBody>
                  <a:tcPr/>
                </a:tc>
              </a:tr>
              <a:tr h="24482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timeupdate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currentTime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property has changed.</a:t>
                      </a:r>
                      <a:endParaRPr lang="en-US" sz="1400" dirty="0"/>
                    </a:p>
                  </a:txBody>
                  <a:tcPr/>
                </a:tc>
              </a:tr>
              <a:tr h="416197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volumechange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 the volume property or muted property has changed.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72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1396</TotalTime>
  <Words>1567</Words>
  <Application>Microsoft Office PowerPoint</Application>
  <PresentationFormat>On-screen Show (4:3)</PresentationFormat>
  <Paragraphs>176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HTML5 Media, Javascript Debugging and additional Javascript Libraries</vt:lpstr>
      <vt:lpstr>HTML5 Media</vt:lpstr>
      <vt:lpstr>HTML5 Media</vt:lpstr>
      <vt:lpstr>HTML5 Media</vt:lpstr>
      <vt:lpstr>HTML5 Media</vt:lpstr>
      <vt:lpstr>Scripting media</vt:lpstr>
      <vt:lpstr>Media methods</vt:lpstr>
      <vt:lpstr>Media properties</vt:lpstr>
      <vt:lpstr>Media events</vt:lpstr>
      <vt:lpstr>PowerPoint Presentation</vt:lpstr>
      <vt:lpstr>Javascript Debugging</vt:lpstr>
      <vt:lpstr>The following concepts apply to any debugger</vt:lpstr>
      <vt:lpstr>PowerPoint Presentation</vt:lpstr>
      <vt:lpstr>Relevant Javascript Libraries other than jQuery</vt:lpstr>
      <vt:lpstr> 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JavaScript libraries</vt:lpstr>
      <vt:lpstr>Modernizr</vt:lpstr>
      <vt:lpstr>Prototype</vt:lpstr>
      <vt:lpstr>Mootools</vt:lpstr>
      <vt:lpstr>AngularJS</vt:lpstr>
      <vt:lpstr>AngularJS</vt:lpstr>
      <vt:lpstr>React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and APIs</dc:title>
  <dc:creator>Patricia</dc:creator>
  <cp:lastModifiedBy>Default-User</cp:lastModifiedBy>
  <cp:revision>188</cp:revision>
  <dcterms:created xsi:type="dcterms:W3CDTF">2006-08-16T00:00:00Z</dcterms:created>
  <dcterms:modified xsi:type="dcterms:W3CDTF">2016-05-04T04:28:05Z</dcterms:modified>
</cp:coreProperties>
</file>