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402" r:id="rId3"/>
    <p:sldId id="403" r:id="rId4"/>
    <p:sldId id="404" r:id="rId5"/>
    <p:sldId id="407" r:id="rId6"/>
    <p:sldId id="412" r:id="rId7"/>
    <p:sldId id="436" r:id="rId8"/>
    <p:sldId id="435" r:id="rId9"/>
    <p:sldId id="413" r:id="rId10"/>
    <p:sldId id="438" r:id="rId11"/>
    <p:sldId id="439" r:id="rId12"/>
    <p:sldId id="415" r:id="rId13"/>
    <p:sldId id="416" r:id="rId14"/>
    <p:sldId id="429" r:id="rId15"/>
    <p:sldId id="437" r:id="rId16"/>
    <p:sldId id="414" r:id="rId17"/>
    <p:sldId id="408" r:id="rId18"/>
    <p:sldId id="417" r:id="rId19"/>
    <p:sldId id="418" r:id="rId20"/>
    <p:sldId id="420" r:id="rId21"/>
    <p:sldId id="419" r:id="rId22"/>
    <p:sldId id="421" r:id="rId23"/>
    <p:sldId id="422" r:id="rId24"/>
    <p:sldId id="423" r:id="rId25"/>
    <p:sldId id="430" r:id="rId26"/>
    <p:sldId id="425" r:id="rId27"/>
    <p:sldId id="426" r:id="rId28"/>
    <p:sldId id="427" r:id="rId29"/>
    <p:sldId id="43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9" autoAdjust="0"/>
    <p:restoredTop sz="66095" autoAdjust="0"/>
  </p:normalViewPr>
  <p:slideViewPr>
    <p:cSldViewPr>
      <p:cViewPr>
        <p:scale>
          <a:sx n="66" d="100"/>
          <a:sy n="66" d="100"/>
        </p:scale>
        <p:origin x="-2946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FBA53-7C6F-4BC8-8449-397E8BAE2CEC}" type="datetimeFigureOut">
              <a:rPr lang="en-NZ" smtClean="0"/>
              <a:t>7/06/2016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0335-6261-4D17-B74F-AB4A9A01B6E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6224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8994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aps.googleapis.com/maps/api/geocode/xml?address=New%20York" TargetMode="External"/><Relationship Id="rId2" Type="http://schemas.openxmlformats.org/officeDocument/2006/relationships/hyperlink" Target="https://apigee.com/console/other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Web/HTTP/Content_negotiation#The_Accept-Language.3a_header" TargetMode="Externa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maps.googleapis.com/maps/api/geocode/xml?address=New%20York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maps.googleapis.com/maps/api/geocode/json?address=New%20York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cm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A Re-introduction to Web services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IN712 Web 3 </a:t>
            </a:r>
          </a:p>
        </p:txBody>
      </p:sp>
    </p:spTree>
    <p:extLst>
      <p:ext uri="{BB962C8B-B14F-4D97-AF65-F5344CB8AC3E}">
        <p14:creationId xmlns:p14="http://schemas.microsoft.com/office/powerpoint/2010/main" val="240386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HTTP status codes</a:t>
            </a:r>
            <a:endParaRPr lang="en-US" dirty="0"/>
          </a:p>
        </p:txBody>
      </p:sp>
      <p:pic>
        <p:nvPicPr>
          <p:cNvPr id="4098" name="Picture 2" descr="http://coronet.iicm.edu/lectures/mmis/material/images/status_cod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38401"/>
            <a:ext cx="8915400" cy="219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72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HTTP Headers</a:t>
            </a:r>
            <a:endParaRPr lang="en-US" dirty="0"/>
          </a:p>
        </p:txBody>
      </p:sp>
      <p:pic>
        <p:nvPicPr>
          <p:cNvPr id="5122" name="Picture 2" descr="http://www.computing.dcu.ie/~humphrys/Notes/Networks/tanenbaum/7-4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" t="3751" r="1633" b="3148"/>
          <a:stretch/>
        </p:blipFill>
        <p:spPr bwMode="auto">
          <a:xfrm>
            <a:off x="762000" y="1676400"/>
            <a:ext cx="7398657" cy="495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614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927980" cy="2350584"/>
          </a:xfrm>
        </p:spPr>
        <p:txBody>
          <a:bodyPr/>
          <a:lstStyle/>
          <a:p>
            <a:r>
              <a:rPr lang="en-NZ" dirty="0" smtClean="0"/>
              <a:t>HTTP Request Syntax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913" y="443367"/>
            <a:ext cx="3934939" cy="27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2" descr="https://www.ntu.edu.sg/home/ehchua/programming/webprogramming/images/HTTP_RequestMessageExampl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s://www.ntu.edu.sg/home/ehchua/programming/webprogramming/images/HTTP_RequestMessageExampl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https://www.ntu.edu.sg/home/ehchua/programming/webprogramming/images/HTTP_RequestMessageExampl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31" y="3235601"/>
            <a:ext cx="836889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6860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4495800" cy="1524000"/>
          </a:xfrm>
        </p:spPr>
        <p:txBody>
          <a:bodyPr/>
          <a:lstStyle/>
          <a:p>
            <a:r>
              <a:rPr lang="en-NZ" dirty="0"/>
              <a:t>HTTP </a:t>
            </a:r>
            <a:r>
              <a:rPr lang="en-NZ" dirty="0" smtClean="0"/>
              <a:t>Response Syntax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9"/>
          <a:stretch/>
        </p:blipFill>
        <p:spPr bwMode="auto">
          <a:xfrm>
            <a:off x="4724400" y="381000"/>
            <a:ext cx="4093030" cy="2932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2" descr="https://www.ntu.edu.sg/home/ehchua/programming/webprogramming/images/HTTP_ResponseMessageExampl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429000"/>
            <a:ext cx="7835757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810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REST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3000"/>
          </a:xfrm>
        </p:spPr>
        <p:txBody>
          <a:bodyPr>
            <a:normAutofit fontScale="92500" lnSpcReduction="10000"/>
          </a:bodyPr>
          <a:lstStyle/>
          <a:p>
            <a:r>
              <a:rPr lang="en-NZ" dirty="0" smtClean="0"/>
              <a:t>Useful tool to study HTTP requests and response messages</a:t>
            </a:r>
          </a:p>
          <a:p>
            <a:endParaRPr lang="en-NZ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apigee.com/console/others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553200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Sample URL: </a:t>
            </a:r>
            <a:r>
              <a:rPr lang="en-US" sz="1400" dirty="0">
                <a:hlinkClick r:id="rId3"/>
              </a:rPr>
              <a:t>http://maps.googleapis.com/maps/api/geocode/xml?address=New%20York</a:t>
            </a:r>
            <a:r>
              <a:rPr lang="en-US" sz="1400" dirty="0"/>
              <a:t> </a:t>
            </a:r>
          </a:p>
          <a:p>
            <a:endParaRPr lang="en-US" sz="1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14" y="3048000"/>
            <a:ext cx="831532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800" y="6183477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hlinkClick r:id="rId5" tooltip="https://developer.mozilla.org/en/HTTP/Content_negotiation#The_Accept-Language.3a_header"/>
              </a:rPr>
              <a:t>Accept-Language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58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2046286" cy="3158217"/>
          </a:xfrm>
        </p:spPr>
        <p:txBody>
          <a:bodyPr>
            <a:normAutofit/>
          </a:bodyPr>
          <a:lstStyle/>
          <a:p>
            <a:r>
              <a:rPr lang="en-NZ" sz="2400" dirty="0" smtClean="0"/>
              <a:t>Example GET transaction</a:t>
            </a:r>
            <a:endParaRPr lang="en-US" sz="2400" dirty="0"/>
          </a:p>
        </p:txBody>
      </p:sp>
      <p:pic>
        <p:nvPicPr>
          <p:cNvPr id="3074" name="Picture 2" descr="https://www.safaribooksonline.com/library/view/http-the-definitive/1565925092/httpatomoreillycomsourceoreillyimages968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86" y="557892"/>
            <a:ext cx="6886575" cy="626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589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99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Message Formats: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</a:t>
            </a:r>
            <a:r>
              <a:rPr lang="en-US" dirty="0"/>
              <a:t>1998, the world of web services was revolutionized with the introduction of XML or Extensible </a:t>
            </a:r>
            <a:r>
              <a:rPr lang="en-US" dirty="0" smtClean="0"/>
              <a:t>Markup</a:t>
            </a:r>
          </a:p>
          <a:p>
            <a:r>
              <a:rPr lang="en-US" dirty="0" smtClean="0"/>
              <a:t>It's </a:t>
            </a:r>
            <a:r>
              <a:rPr lang="en-US" dirty="0"/>
              <a:t>goals were simplicity, readability, and </a:t>
            </a:r>
            <a:r>
              <a:rPr lang="en-US" dirty="0" smtClean="0"/>
              <a:t>generality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Unlike </a:t>
            </a:r>
            <a:r>
              <a:rPr lang="en-US" dirty="0"/>
              <a:t>EDI or the binary formats of some other systems, XML is plain text and when formatted as a high reticule set of nested tags, is easy to read for human </a:t>
            </a:r>
            <a:r>
              <a:rPr lang="en-US" dirty="0" smtClean="0"/>
              <a:t>eyes</a:t>
            </a:r>
          </a:p>
          <a:p>
            <a:r>
              <a:rPr lang="en-US" dirty="0"/>
              <a:t>XML was also ideal in many ways, for data </a:t>
            </a:r>
            <a:r>
              <a:rPr lang="en-US" dirty="0" smtClean="0"/>
              <a:t>exchange</a:t>
            </a:r>
          </a:p>
          <a:p>
            <a:r>
              <a:rPr lang="en-US" dirty="0"/>
              <a:t>Because it has strict formatting rules, you can easily validate whether a particular XML snippet properly represents expected data. 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quickly became one of the most common formats for web service messages</a:t>
            </a:r>
            <a:r>
              <a:rPr lang="en-US" dirty="0" smtClean="0"/>
              <a:t>.</a:t>
            </a:r>
          </a:p>
          <a:p>
            <a:r>
              <a:rPr lang="en-US" dirty="0"/>
              <a:t>Atom and RSS are some of the best known XML based languages used in today's web services. </a:t>
            </a:r>
          </a:p>
          <a:p>
            <a:r>
              <a:rPr lang="en-US" dirty="0"/>
              <a:t>But there're literally thousands of different XML languages designed to represent all sorts of data models.</a:t>
            </a:r>
          </a:p>
        </p:txBody>
      </p:sp>
    </p:spTree>
    <p:extLst>
      <p:ext uri="{BB962C8B-B14F-4D97-AF65-F5344CB8AC3E}">
        <p14:creationId xmlns:p14="http://schemas.microsoft.com/office/powerpoint/2010/main" val="1400792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505200" cy="2514600"/>
          </a:xfrm>
        </p:spPr>
        <p:txBody>
          <a:bodyPr/>
          <a:lstStyle/>
          <a:p>
            <a:r>
              <a:rPr lang="en-NZ" dirty="0"/>
              <a:t>Message Formats: </a:t>
            </a:r>
            <a:r>
              <a:rPr lang="en-NZ" dirty="0" smtClean="0"/>
              <a:t>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57912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maps.googleapis.com/maps/api/geocode/xml?address=New%20York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08"/>
          <a:stretch/>
        </p:blipFill>
        <p:spPr bwMode="auto">
          <a:xfrm>
            <a:off x="4125680" y="38100"/>
            <a:ext cx="4465454" cy="681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0222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382000" cy="1143000"/>
          </a:xfrm>
        </p:spPr>
        <p:txBody>
          <a:bodyPr/>
          <a:lstStyle/>
          <a:p>
            <a:r>
              <a:rPr lang="en-NZ" dirty="0"/>
              <a:t>Message Formats: </a:t>
            </a:r>
            <a:r>
              <a:rPr lang="en-NZ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JSON</a:t>
            </a:r>
            <a:r>
              <a:rPr lang="en-US" dirty="0"/>
              <a:t> (JavaScript Object Notation) is a lightweight data-interchange format.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easy for humans to read and write.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easy for machines to parse and generate.</a:t>
            </a:r>
            <a:endParaRPr lang="en-US" dirty="0" smtClean="0"/>
          </a:p>
          <a:p>
            <a:r>
              <a:rPr lang="en-US" dirty="0" smtClean="0"/>
              <a:t>JSON </a:t>
            </a:r>
            <a:r>
              <a:rPr lang="en-US" dirty="0"/>
              <a:t>is a syntax for serializing objects, arrays, numbers, strings, </a:t>
            </a:r>
            <a:r>
              <a:rPr lang="en-US" dirty="0" err="1"/>
              <a:t>booleans</a:t>
            </a:r>
            <a:r>
              <a:rPr lang="en-US" dirty="0"/>
              <a:t>, </a:t>
            </a:r>
            <a:r>
              <a:rPr lang="en-US" dirty="0" smtClean="0"/>
              <a:t>and null</a:t>
            </a:r>
          </a:p>
          <a:p>
            <a:r>
              <a:rPr lang="en-US" dirty="0" smtClean="0"/>
              <a:t>It </a:t>
            </a:r>
            <a:r>
              <a:rPr lang="en-US" dirty="0"/>
              <a:t>is based upon JavaScript syntax but is distinct from </a:t>
            </a:r>
            <a:r>
              <a:rPr lang="en-US" dirty="0" smtClean="0"/>
              <a:t>it</a:t>
            </a:r>
          </a:p>
          <a:p>
            <a:r>
              <a:rPr lang="en-US" dirty="0"/>
              <a:t>JSON is built on two structures:</a:t>
            </a:r>
          </a:p>
          <a:p>
            <a:pPr lvl="1"/>
            <a:r>
              <a:rPr lang="en-US" dirty="0"/>
              <a:t>A collection of name/value pairs. In various languages, this is realized as an </a:t>
            </a:r>
            <a:r>
              <a:rPr lang="en-US" i="1" dirty="0"/>
              <a:t>object</a:t>
            </a:r>
            <a:r>
              <a:rPr lang="en-US" dirty="0"/>
              <a:t>, record, </a:t>
            </a:r>
            <a:r>
              <a:rPr lang="en-US" dirty="0" err="1"/>
              <a:t>struct</a:t>
            </a:r>
            <a:r>
              <a:rPr lang="en-US" dirty="0"/>
              <a:t>, dictionary, hash table, keyed list, or associative </a:t>
            </a:r>
            <a:r>
              <a:rPr lang="en-US" dirty="0" smtClean="0"/>
              <a:t>array</a:t>
            </a:r>
            <a:endParaRPr lang="en-US" dirty="0"/>
          </a:p>
          <a:p>
            <a:pPr lvl="1"/>
            <a:r>
              <a:rPr lang="en-US" dirty="0"/>
              <a:t>An ordered list of values. In most languages, this is realized as an </a:t>
            </a:r>
            <a:r>
              <a:rPr lang="en-US" i="1" dirty="0"/>
              <a:t>array</a:t>
            </a:r>
            <a:r>
              <a:rPr lang="en-US" dirty="0"/>
              <a:t>, vector, list, or </a:t>
            </a:r>
            <a:r>
              <a:rPr lang="en-US" dirty="0" smtClean="0"/>
              <a:t>sequence</a:t>
            </a:r>
          </a:p>
          <a:p>
            <a:r>
              <a:rPr lang="en-US" dirty="0"/>
              <a:t>These are universal data structures. Virtually all modern programming languages support them in one form or another. It makes sense that a data format that is interchangeable with programming languages also be based on these structures.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045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exactly is a web service?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its simplest form, a web service is a framework for a conversation between two </a:t>
            </a:r>
            <a:r>
              <a:rPr lang="en-US" dirty="0" smtClean="0"/>
              <a:t>computers</a:t>
            </a:r>
          </a:p>
          <a:p>
            <a:r>
              <a:rPr lang="en-US" dirty="0" smtClean="0"/>
              <a:t>A </a:t>
            </a:r>
            <a:r>
              <a:rPr lang="en-US" dirty="0"/>
              <a:t>client sends request over the Internet and a server receives that </a:t>
            </a:r>
            <a:r>
              <a:rPr lang="en-US" dirty="0" smtClean="0"/>
              <a:t>request and </a:t>
            </a:r>
            <a:r>
              <a:rPr lang="en-US" dirty="0"/>
              <a:t>returns a </a:t>
            </a:r>
            <a:r>
              <a:rPr lang="en-US" dirty="0" smtClean="0"/>
              <a:t>response</a:t>
            </a:r>
          </a:p>
          <a:p>
            <a:r>
              <a:rPr lang="en-US" dirty="0" smtClean="0"/>
              <a:t>When </a:t>
            </a:r>
            <a:r>
              <a:rPr lang="en-US" dirty="0"/>
              <a:t>a browser makes a request for a webpage, it </a:t>
            </a:r>
            <a:r>
              <a:rPr lang="en-US" dirty="0" smtClean="0"/>
              <a:t>receives HTML </a:t>
            </a:r>
            <a:r>
              <a:rPr lang="en-US" dirty="0"/>
              <a:t>and other related content in the </a:t>
            </a:r>
            <a:r>
              <a:rPr lang="en-US" dirty="0" smtClean="0"/>
              <a:t>response</a:t>
            </a:r>
          </a:p>
          <a:p>
            <a:r>
              <a:rPr lang="en-US" dirty="0" smtClean="0"/>
              <a:t>But </a:t>
            </a:r>
            <a:r>
              <a:rPr lang="en-US" dirty="0"/>
              <a:t>when </a:t>
            </a:r>
            <a:r>
              <a:rPr lang="en-US" dirty="0" smtClean="0"/>
              <a:t>a client just </a:t>
            </a:r>
            <a:r>
              <a:rPr lang="en-US" dirty="0"/>
              <a:t>asks for data and uses </a:t>
            </a:r>
            <a:r>
              <a:rPr lang="en-US" dirty="0" smtClean="0"/>
              <a:t>programmatically process </a:t>
            </a:r>
            <a:r>
              <a:rPr lang="en-US" dirty="0"/>
              <a:t>the response, a web service has been </a:t>
            </a:r>
            <a:r>
              <a:rPr lang="en-US" dirty="0" smtClean="0"/>
              <a:t>used</a:t>
            </a:r>
          </a:p>
          <a:p>
            <a:pPr lvl="1"/>
            <a:r>
              <a:rPr lang="en-NZ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411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352800" cy="2895600"/>
          </a:xfrm>
        </p:spPr>
        <p:txBody>
          <a:bodyPr/>
          <a:lstStyle/>
          <a:p>
            <a:r>
              <a:rPr lang="en-NZ" dirty="0"/>
              <a:t>Message Formats: </a:t>
            </a:r>
            <a:r>
              <a:rPr lang="en-NZ" dirty="0" smtClean="0"/>
              <a:t>JSON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892" y="381000"/>
            <a:ext cx="4716108" cy="653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2400" y="5867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maps.googleapis.com/maps/api/geocode/json?address=New%20York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851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Message Formats: </a:t>
            </a:r>
            <a:r>
              <a:rPr lang="en-NZ" dirty="0" smtClean="0"/>
              <a:t>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 Message Format or AMF </a:t>
            </a:r>
            <a:endParaRPr lang="en-US" dirty="0" smtClean="0"/>
          </a:p>
          <a:p>
            <a:pPr lvl="1"/>
            <a:r>
              <a:rPr lang="en-US" dirty="0" smtClean="0"/>
              <a:t>binary </a:t>
            </a:r>
            <a:r>
              <a:rPr lang="en-US" dirty="0"/>
              <a:t>format that was originally created for Macromedia's </a:t>
            </a:r>
            <a:r>
              <a:rPr lang="en-US" dirty="0" smtClean="0"/>
              <a:t>Flash</a:t>
            </a:r>
          </a:p>
          <a:p>
            <a:r>
              <a:rPr lang="en-US" dirty="0"/>
              <a:t>HTML </a:t>
            </a:r>
            <a:endParaRPr lang="en-US" dirty="0" smtClean="0"/>
          </a:p>
          <a:p>
            <a:pPr lvl="1"/>
            <a:r>
              <a:rPr lang="en-US" dirty="0" smtClean="0"/>
              <a:t>it</a:t>
            </a:r>
            <a:r>
              <a:rPr lang="en-US" dirty="0"/>
              <a:t> isn't particularly well suited for structure data but is sometimes used for it </a:t>
            </a:r>
            <a:r>
              <a:rPr lang="en-US" dirty="0" smtClean="0"/>
              <a:t>anyway</a:t>
            </a:r>
          </a:p>
          <a:p>
            <a:r>
              <a:rPr lang="en-US" dirty="0" smtClean="0"/>
              <a:t>Comma </a:t>
            </a:r>
            <a:r>
              <a:rPr lang="en-US" dirty="0"/>
              <a:t>or tab </a:t>
            </a:r>
            <a:r>
              <a:rPr lang="en-US" dirty="0" smtClean="0"/>
              <a:t>separated files </a:t>
            </a:r>
          </a:p>
          <a:p>
            <a:r>
              <a:rPr lang="en-US" dirty="0" smtClean="0"/>
              <a:t>Arbitrary </a:t>
            </a:r>
            <a:r>
              <a:rPr lang="en-US" dirty="0"/>
              <a:t>text formats that require custom </a:t>
            </a:r>
            <a:r>
              <a:rPr lang="en-US" dirty="0" smtClean="0"/>
              <a:t>parsers</a:t>
            </a:r>
          </a:p>
          <a:p>
            <a:r>
              <a:rPr lang="en-US" dirty="0" smtClean="0"/>
              <a:t>Binary </a:t>
            </a:r>
            <a:r>
              <a:rPr lang="en-US" dirty="0"/>
              <a:t>formats including </a:t>
            </a:r>
            <a:endParaRPr lang="en-US" dirty="0" smtClean="0"/>
          </a:p>
          <a:p>
            <a:pPr lvl="1"/>
            <a:r>
              <a:rPr lang="en-US" dirty="0" smtClean="0"/>
              <a:t>Spreadsheets</a:t>
            </a:r>
          </a:p>
          <a:p>
            <a:pPr lvl="1"/>
            <a:r>
              <a:rPr lang="en-US" dirty="0" smtClean="0"/>
              <a:t>archive </a:t>
            </a:r>
            <a:r>
              <a:rPr lang="en-US" dirty="0"/>
              <a:t>data bases </a:t>
            </a:r>
            <a:endParaRPr lang="en-US" dirty="0" smtClean="0"/>
          </a:p>
          <a:p>
            <a:pPr lvl="1"/>
            <a:r>
              <a:rPr lang="en-US" dirty="0" smtClean="0"/>
              <a:t>image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67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7380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Web Service Standards: SOAP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Strictly </a:t>
            </a:r>
            <a:r>
              <a:rPr lang="en-US" dirty="0"/>
              <a:t>speaking a message </a:t>
            </a:r>
            <a:r>
              <a:rPr lang="en-US" dirty="0" smtClean="0"/>
              <a:t>format</a:t>
            </a:r>
          </a:p>
          <a:p>
            <a:r>
              <a:rPr lang="en-US" dirty="0"/>
              <a:t>An XML based markup language with a very specific set of tags, attributes and supported data </a:t>
            </a:r>
            <a:r>
              <a:rPr lang="en-US" dirty="0" smtClean="0"/>
              <a:t>types</a:t>
            </a:r>
          </a:p>
          <a:p>
            <a:r>
              <a:rPr lang="en-US" dirty="0" smtClean="0"/>
              <a:t>The </a:t>
            </a:r>
            <a:r>
              <a:rPr lang="en-US" dirty="0"/>
              <a:t>introduction of SOAP in the late 1990s </a:t>
            </a:r>
            <a:r>
              <a:rPr lang="en-US" dirty="0" smtClean="0"/>
              <a:t>triggered </a:t>
            </a:r>
            <a:r>
              <a:rPr lang="en-US" dirty="0"/>
              <a:t>the broad spread use of web services in all sorts of applications. </a:t>
            </a:r>
            <a:endParaRPr lang="en-US" dirty="0" smtClean="0"/>
          </a:p>
          <a:p>
            <a:pPr lvl="1"/>
            <a:r>
              <a:rPr lang="en-US" dirty="0" smtClean="0"/>
              <a:t>It led </a:t>
            </a:r>
            <a:r>
              <a:rPr lang="en-US" dirty="0"/>
              <a:t>to the new buzz phrase, Service Oriented Architecture or </a:t>
            </a:r>
            <a:r>
              <a:rPr lang="en-US" dirty="0" smtClean="0"/>
              <a:t>SOA</a:t>
            </a:r>
          </a:p>
          <a:p>
            <a:r>
              <a:rPr lang="en-US" dirty="0"/>
              <a:t>Developers who used SOAP based services, don't need to deal directly with the underlying XML messages. Instead they call functions, known as operations, that are defined by the service they're </a:t>
            </a:r>
            <a:r>
              <a:rPr lang="en-US" dirty="0" smtClean="0"/>
              <a:t>using</a:t>
            </a:r>
          </a:p>
          <a:p>
            <a:r>
              <a:rPr lang="en-US" dirty="0" smtClean="0"/>
              <a:t>The </a:t>
            </a:r>
            <a:r>
              <a:rPr lang="en-US" dirty="0"/>
              <a:t>resulting code in a client-side application can look almost exactly like a function they might call in their local client </a:t>
            </a:r>
            <a:r>
              <a:rPr lang="en-US" dirty="0" smtClean="0"/>
              <a:t>environment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translation of outgoing requests and incoming responses is handled by the underlying SOAP library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3325922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Web Service Standards: SOAP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</a:t>
            </a:r>
            <a:r>
              <a:rPr lang="en-US" dirty="0"/>
              <a:t>the early 2000s, SOAP was the dominant web services </a:t>
            </a:r>
            <a:r>
              <a:rPr lang="en-US" dirty="0" smtClean="0"/>
              <a:t>standard</a:t>
            </a:r>
          </a:p>
          <a:p>
            <a:r>
              <a:rPr lang="en-US" dirty="0"/>
              <a:t>SOAP's major downside is in its </a:t>
            </a:r>
            <a:r>
              <a:rPr lang="en-US" dirty="0" err="1"/>
              <a:t>verbocity</a:t>
            </a:r>
            <a:r>
              <a:rPr lang="en-US" dirty="0"/>
              <a:t>. Its request and response messages are encoded in a plaint text XML with a lot of attributes and annotations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a result, its messages simply require more text than slimmer message formats, such as </a:t>
            </a:r>
            <a:r>
              <a:rPr lang="en-US" dirty="0" smtClean="0"/>
              <a:t>JSON</a:t>
            </a:r>
          </a:p>
          <a:p>
            <a:r>
              <a:rPr lang="en-US" dirty="0"/>
              <a:t>Also, the engines that are required to do the creation and parsing of SOAP messages are of varying quality. 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developer has to trust the libraries to do the right thing, work efficiently and quickly and translate everything from XML to native data types and back </a:t>
            </a:r>
            <a:r>
              <a:rPr lang="en-US" dirty="0" smtClean="0"/>
              <a:t>again</a:t>
            </a:r>
          </a:p>
          <a:p>
            <a:r>
              <a:rPr lang="en-US" dirty="0"/>
              <a:t>For developers who like to know exactly what's happening at run-time this is all a little too high </a:t>
            </a:r>
            <a:r>
              <a:rPr lang="en-US" dirty="0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35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</a:t>
            </a:r>
            <a:r>
              <a:rPr lang="en-US" dirty="0" smtClean="0"/>
              <a:t>SOAP</a:t>
            </a:r>
            <a:r>
              <a:rPr lang="en-US" dirty="0"/>
              <a:t>, </a:t>
            </a:r>
            <a:r>
              <a:rPr lang="en-US" dirty="0" smtClean="0"/>
              <a:t>a request looks like </a:t>
            </a:r>
            <a:r>
              <a:rPr lang="en-US" dirty="0"/>
              <a:t>this: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&lt;?xml version="1.0"?&gt; 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</a:t>
            </a:r>
            <a:r>
              <a:rPr lang="en-US" dirty="0" err="1">
                <a:solidFill>
                  <a:srgbClr val="FF0000"/>
                </a:solidFill>
              </a:rPr>
              <a:t>soap:Envelope</a:t>
            </a:r>
            <a:r>
              <a:rPr lang="en-US" dirty="0"/>
              <a:t> 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   </a:t>
            </a:r>
            <a:r>
              <a:rPr lang="en-US" dirty="0" err="1"/>
              <a:t>xmlns:soap</a:t>
            </a:r>
            <a:r>
              <a:rPr lang="en-US" dirty="0"/>
              <a:t>="http://www.w3.org/2001/12/soap-envelope"</a:t>
            </a:r>
            <a:br>
              <a:rPr lang="en-US" dirty="0"/>
            </a:br>
            <a:r>
              <a:rPr lang="en-US" dirty="0" err="1"/>
              <a:t>soap:encodingStyle</a:t>
            </a:r>
            <a:r>
              <a:rPr lang="en-US" dirty="0"/>
              <a:t>="http://www.w3.org/2001/12/soap-encoding"&gt; 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		&lt;</a:t>
            </a:r>
            <a:r>
              <a:rPr lang="en-US" dirty="0" err="1">
                <a:solidFill>
                  <a:srgbClr val="0070C0"/>
                </a:solidFill>
              </a:rPr>
              <a:t>soap:body</a:t>
            </a:r>
            <a:r>
              <a:rPr lang="en-US" dirty="0"/>
              <a:t> </a:t>
            </a:r>
            <a:r>
              <a:rPr lang="en-US" dirty="0" err="1"/>
              <a:t>pb</a:t>
            </a:r>
            <a:r>
              <a:rPr lang="en-US" dirty="0"/>
              <a:t>="http://www.acme.com/phonebook"&gt;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			&lt;</a:t>
            </a:r>
            <a:r>
              <a:rPr lang="en-US" dirty="0" err="1"/>
              <a:t>pb:GetUserDetails</a:t>
            </a:r>
            <a:r>
              <a:rPr lang="en-US" dirty="0"/>
              <a:t>&gt; 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				&lt;</a:t>
            </a:r>
            <a:r>
              <a:rPr lang="en-US" dirty="0" err="1"/>
              <a:t>pb:UserID</a:t>
            </a:r>
            <a:r>
              <a:rPr lang="en-US" dirty="0"/>
              <a:t>&gt;12345&lt;/</a:t>
            </a:r>
            <a:r>
              <a:rPr lang="en-US" dirty="0" err="1"/>
              <a:t>pb:UserID</a:t>
            </a:r>
            <a:r>
              <a:rPr lang="en-US" dirty="0"/>
              <a:t>&gt; 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			&lt;/</a:t>
            </a:r>
            <a:r>
              <a:rPr lang="en-US" dirty="0" err="1"/>
              <a:t>pb:GetUserDetails</a:t>
            </a:r>
            <a:r>
              <a:rPr lang="en-US" dirty="0"/>
              <a:t>&gt; 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		&lt;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soap:Body</a:t>
            </a:r>
            <a:r>
              <a:rPr lang="en-US" dirty="0"/>
              <a:t>&gt; 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soap:Envelope</a:t>
            </a:r>
            <a:r>
              <a:rPr lang="en-US" dirty="0"/>
              <a:t>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Querying </a:t>
            </a:r>
            <a:r>
              <a:rPr lang="en-US" dirty="0"/>
              <a:t>a phonebook application for the details of a given </a:t>
            </a:r>
            <a:r>
              <a:rPr lang="en-US" dirty="0" smtClean="0"/>
              <a:t>user: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29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Web Service Standards: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Sometime </a:t>
            </a:r>
            <a:r>
              <a:rPr lang="en-US" dirty="0"/>
              <a:t>in the mid 2000s much of the web services world started moving to what are known as REST </a:t>
            </a:r>
            <a:r>
              <a:rPr lang="en-US" dirty="0" smtClean="0"/>
              <a:t>(or </a:t>
            </a:r>
            <a:r>
              <a:rPr lang="en-US" dirty="0" err="1"/>
              <a:t>RESTful</a:t>
            </a:r>
            <a:r>
              <a:rPr lang="en-US" dirty="0" smtClean="0"/>
              <a:t>) web </a:t>
            </a:r>
            <a:r>
              <a:rPr lang="en-US" dirty="0"/>
              <a:t>services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term </a:t>
            </a:r>
            <a:r>
              <a:rPr lang="en-US" dirty="0" smtClean="0"/>
              <a:t>REST stands </a:t>
            </a:r>
            <a:r>
              <a:rPr lang="en-US" dirty="0"/>
              <a:t>for Representational State </a:t>
            </a:r>
            <a:r>
              <a:rPr lang="en-US" dirty="0" smtClean="0"/>
              <a:t>Transfer</a:t>
            </a:r>
          </a:p>
          <a:p>
            <a:r>
              <a:rPr lang="en-US" dirty="0"/>
              <a:t>But REST took a bit longer to gain traction in the computing </a:t>
            </a:r>
            <a:r>
              <a:rPr lang="en-US" dirty="0" smtClean="0"/>
              <a:t>world</a:t>
            </a:r>
          </a:p>
          <a:p>
            <a:r>
              <a:rPr lang="en-US" dirty="0" smtClean="0"/>
              <a:t>REST </a:t>
            </a:r>
            <a:r>
              <a:rPr lang="en-US" dirty="0"/>
              <a:t>requirements are lighter weight than those of SOAP, and only require that such services use simple HTTP request response </a:t>
            </a:r>
            <a:r>
              <a:rPr lang="en-US" dirty="0" smtClean="0"/>
              <a:t>messaging</a:t>
            </a:r>
          </a:p>
          <a:p>
            <a:r>
              <a:rPr lang="en-US" dirty="0" smtClean="0"/>
              <a:t>REST </a:t>
            </a:r>
            <a:r>
              <a:rPr lang="en-US" dirty="0"/>
              <a:t>is an architecture, not a specific web service messaging format, and it's wrapped around the concept of HTTP methods or </a:t>
            </a:r>
            <a:r>
              <a:rPr lang="en-US" dirty="0" smtClean="0"/>
              <a:t>verbs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317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Web Service Standards: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dirty="0" smtClean="0"/>
              <a:t>GET request </a:t>
            </a:r>
            <a:r>
              <a:rPr lang="en-US" dirty="0"/>
              <a:t>is different from a </a:t>
            </a:r>
            <a:r>
              <a:rPr lang="en-US" dirty="0" smtClean="0"/>
              <a:t>POST request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PUT and DELETE requests </a:t>
            </a:r>
            <a:r>
              <a:rPr lang="en-US" dirty="0"/>
              <a:t>can also have their own meaning. </a:t>
            </a:r>
            <a:r>
              <a:rPr lang="en-US" dirty="0" smtClean="0"/>
              <a:t>REST </a:t>
            </a:r>
            <a:r>
              <a:rPr lang="en-US" dirty="0"/>
              <a:t>services can exploit these differences. </a:t>
            </a:r>
            <a:r>
              <a:rPr lang="en-US" dirty="0" smtClean="0"/>
              <a:t>Translating </a:t>
            </a:r>
            <a:r>
              <a:rPr lang="en-US" dirty="0"/>
              <a:t>them into specific server side </a:t>
            </a:r>
            <a:r>
              <a:rPr lang="en-US" dirty="0" smtClean="0"/>
              <a:t>actions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you need is a client that's capable of forming and sending the requests, which are typically in the form of </a:t>
            </a:r>
            <a:r>
              <a:rPr lang="en-US" dirty="0" smtClean="0"/>
              <a:t>URIs (Uniform </a:t>
            </a:r>
            <a:r>
              <a:rPr lang="en-US" dirty="0"/>
              <a:t>Resource </a:t>
            </a:r>
            <a:r>
              <a:rPr lang="en-US" dirty="0" smtClean="0"/>
              <a:t>Identifiers)</a:t>
            </a:r>
          </a:p>
          <a:p>
            <a:r>
              <a:rPr lang="en-US" dirty="0" smtClean="0"/>
              <a:t>Unlike </a:t>
            </a:r>
            <a:r>
              <a:rPr lang="en-US" dirty="0"/>
              <a:t>SOAP, </a:t>
            </a:r>
            <a:r>
              <a:rPr lang="en-US" dirty="0" err="1"/>
              <a:t>RESTful</a:t>
            </a:r>
            <a:r>
              <a:rPr lang="en-US" dirty="0"/>
              <a:t> services don't all use the same message </a:t>
            </a:r>
            <a:r>
              <a:rPr lang="en-US" dirty="0" smtClean="0"/>
              <a:t>format</a:t>
            </a:r>
          </a:p>
          <a:p>
            <a:pPr lvl="1"/>
            <a:r>
              <a:rPr lang="en-US" dirty="0"/>
              <a:t>One service might return data in a XML based language such as RSS or Atom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Or </a:t>
            </a:r>
            <a:r>
              <a:rPr lang="en-US" dirty="0"/>
              <a:t>in a custom XML language designed for a particular business process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Or </a:t>
            </a:r>
            <a:r>
              <a:rPr lang="en-US" dirty="0"/>
              <a:t>for the sake of speed and efficient use of bandwidth. It might encode it's data in </a:t>
            </a:r>
            <a:r>
              <a:rPr lang="en-US" dirty="0" smtClean="0"/>
              <a:t>JSON</a:t>
            </a:r>
            <a:r>
              <a:rPr lang="en-US" dirty="0" smtClean="0"/>
              <a:t>.</a:t>
            </a:r>
          </a:p>
          <a:p>
            <a:pPr lvl="1"/>
            <a:r>
              <a:rPr lang="en-NZ" dirty="0" smtClean="0"/>
              <a:t>Or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09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Web Service Standards: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Over </a:t>
            </a:r>
            <a:r>
              <a:rPr lang="en-US" dirty="0"/>
              <a:t>the past half decade </a:t>
            </a:r>
            <a:r>
              <a:rPr lang="en-US" dirty="0" smtClean="0"/>
              <a:t>as </a:t>
            </a:r>
            <a:r>
              <a:rPr lang="en-US" dirty="0"/>
              <a:t>developers have shifted their focus to building applications for mobile </a:t>
            </a:r>
            <a:r>
              <a:rPr lang="en-US" dirty="0" smtClean="0"/>
              <a:t>devices </a:t>
            </a:r>
            <a:r>
              <a:rPr lang="en-US" dirty="0"/>
              <a:t>speed and message size have become </a:t>
            </a:r>
            <a:r>
              <a:rPr lang="en-US" dirty="0" smtClean="0"/>
              <a:t>critical </a:t>
            </a:r>
            <a:r>
              <a:rPr lang="en-US" dirty="0" smtClean="0"/>
              <a:t>factors</a:t>
            </a:r>
            <a:endParaRPr lang="en-US" dirty="0" smtClean="0"/>
          </a:p>
          <a:p>
            <a:pPr lvl="1"/>
            <a:r>
              <a:rPr lang="en-US" dirty="0" smtClean="0"/>
              <a:t>Mobile </a:t>
            </a:r>
            <a:r>
              <a:rPr lang="en-US" dirty="0"/>
              <a:t>devices have less storage than desktop computers, and cell phone users pay by the megabyte for the bandwidth they consume</a:t>
            </a:r>
            <a:r>
              <a:rPr lang="en-US" dirty="0" smtClean="0"/>
              <a:t>.</a:t>
            </a:r>
          </a:p>
          <a:p>
            <a:r>
              <a:rPr lang="en-US" dirty="0"/>
              <a:t>Due to it's verbosity and resulting size, SOAP isn't well suited to the mobile world. Instead, web services using JSON message notation are increasingly </a:t>
            </a:r>
            <a:r>
              <a:rPr lang="en-US" dirty="0" smtClean="0"/>
              <a:t>popular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07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</a:t>
            </a:r>
            <a:r>
              <a:rPr lang="en-US" dirty="0" smtClean="0"/>
              <a:t>REST, a request looks like </a:t>
            </a:r>
            <a:r>
              <a:rPr lang="en-US" dirty="0"/>
              <a:t>this: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66165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Querying </a:t>
            </a:r>
            <a:r>
              <a:rPr lang="en-US" dirty="0"/>
              <a:t>a phonebook application for the details of a given </a:t>
            </a:r>
            <a:r>
              <a:rPr lang="en-US" dirty="0" smtClean="0"/>
              <a:t>user: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1981200"/>
          </a:xfrm>
        </p:spPr>
        <p:txBody>
          <a:bodyPr/>
          <a:lstStyle/>
          <a:p>
            <a:pPr marL="0" indent="0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dirty="0"/>
              <a:t>GET</a:t>
            </a:r>
            <a:r>
              <a:rPr lang="en-US" dirty="0">
                <a:solidFill>
                  <a:srgbClr val="0070C0"/>
                </a:solidFill>
              </a:rPr>
              <a:t> /phonebook/</a:t>
            </a:r>
            <a:r>
              <a:rPr lang="en-US" dirty="0" err="1">
                <a:solidFill>
                  <a:srgbClr val="0070C0"/>
                </a:solidFill>
              </a:rPr>
              <a:t>UserDetails</a:t>
            </a:r>
            <a:r>
              <a:rPr lang="en-US" dirty="0">
                <a:solidFill>
                  <a:srgbClr val="0070C0"/>
                </a:solidFill>
              </a:rPr>
              <a:t>/12345</a:t>
            </a:r>
            <a:r>
              <a:rPr lang="en-US" dirty="0"/>
              <a:t> HTTP/1.1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Host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www.acme.com</a:t>
            </a:r>
            <a:endParaRPr lang="en-US" dirty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Accept</a:t>
            </a:r>
            <a:r>
              <a:rPr lang="en-US" dirty="0"/>
              <a:t>: application/xml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1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Web Services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/>
              <a:t>Web services typically have very strict requirements for usage that are documented for </a:t>
            </a:r>
            <a:r>
              <a:rPr lang="en-US" dirty="0" smtClean="0"/>
              <a:t>developers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Modern </a:t>
            </a:r>
            <a:r>
              <a:rPr lang="en-US" dirty="0"/>
              <a:t>web service communications are nearly always handled over </a:t>
            </a:r>
            <a:r>
              <a:rPr lang="en-US" dirty="0" smtClean="0"/>
              <a:t>HTTP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the format of the message that are being sent and received can differ </a:t>
            </a:r>
            <a:r>
              <a:rPr lang="en-US" dirty="0" smtClean="0"/>
              <a:t>greatly</a:t>
            </a:r>
          </a:p>
          <a:p>
            <a:r>
              <a:rPr lang="en-US" dirty="0" smtClean="0"/>
              <a:t>Web </a:t>
            </a:r>
            <a:r>
              <a:rPr lang="en-US" dirty="0"/>
              <a:t>services are therefore, the great </a:t>
            </a:r>
            <a:r>
              <a:rPr lang="en-US" dirty="0" err="1"/>
              <a:t>decouplers</a:t>
            </a:r>
            <a:r>
              <a:rPr lang="en-US" dirty="0"/>
              <a:t> of modern computing. 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client doesn't understand how the server works and vice </a:t>
            </a:r>
            <a:r>
              <a:rPr lang="en-US" dirty="0" smtClean="0"/>
              <a:t>versa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work together through a shared </a:t>
            </a:r>
            <a:r>
              <a:rPr lang="en-US" dirty="0" smtClean="0"/>
              <a:t>vocabulary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2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History of 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concept of two computers communicating with each other to share business information, and speaking in a shared vocabulary with a strongly defined set of protocols, </a:t>
            </a:r>
            <a:r>
              <a:rPr lang="en-US" dirty="0" smtClean="0"/>
              <a:t>is not new</a:t>
            </a:r>
          </a:p>
          <a:p>
            <a:pPr lvl="1"/>
            <a:r>
              <a:rPr lang="en-US" dirty="0" smtClean="0"/>
              <a:t>EDI </a:t>
            </a:r>
            <a:r>
              <a:rPr lang="en-US" sz="1600" dirty="0" smtClean="0"/>
              <a:t>(Electronic </a:t>
            </a:r>
            <a:r>
              <a:rPr lang="en-US" sz="1600" dirty="0"/>
              <a:t>Data </a:t>
            </a:r>
            <a:r>
              <a:rPr lang="en-US" sz="1600" dirty="0" smtClean="0"/>
              <a:t>Interchange</a:t>
            </a:r>
            <a:r>
              <a:rPr lang="en-US" sz="1600" dirty="0" smtClean="0"/>
              <a:t>)</a:t>
            </a:r>
            <a:endParaRPr lang="en-US" sz="1600" dirty="0"/>
          </a:p>
          <a:p>
            <a:pPr lvl="1"/>
            <a:r>
              <a:rPr lang="en-US" dirty="0"/>
              <a:t>In the early 1990's a standard known as RPC, or Remote Procedure Call, emerged </a:t>
            </a:r>
            <a:endParaRPr lang="en-US" dirty="0" smtClean="0"/>
          </a:p>
          <a:p>
            <a:pPr lvl="2"/>
            <a:r>
              <a:rPr lang="en-US" dirty="0"/>
              <a:t>RPC systems allow client computers to call functions, or subroutines, hosted by remote computers using syntax as similar as possible to the code they might use locally</a:t>
            </a:r>
          </a:p>
          <a:p>
            <a:pPr lvl="1"/>
            <a:r>
              <a:rPr lang="en-US" dirty="0" smtClean="0"/>
              <a:t>Microsoft </a:t>
            </a:r>
            <a:r>
              <a:rPr lang="en-US" dirty="0"/>
              <a:t>quickly followed up with their own flavor: MSRPC. </a:t>
            </a:r>
          </a:p>
          <a:p>
            <a:pPr lvl="1"/>
            <a:r>
              <a:rPr lang="en-US" dirty="0"/>
              <a:t>Followed by Microsoft's COM OLE architecture.</a:t>
            </a:r>
          </a:p>
          <a:p>
            <a:pPr lvl="1"/>
            <a:r>
              <a:rPr lang="en-US" dirty="0" smtClean="0"/>
              <a:t>Also in </a:t>
            </a:r>
            <a:r>
              <a:rPr lang="en-US" dirty="0"/>
              <a:t>the early 1990's, a competing standard named CORBA, for Common Object Request Broker Architecture, </a:t>
            </a:r>
            <a:r>
              <a:rPr lang="en-US" dirty="0" smtClean="0"/>
              <a:t>emerged</a:t>
            </a:r>
          </a:p>
          <a:p>
            <a:pPr lvl="1"/>
            <a:r>
              <a:rPr lang="en-US" dirty="0"/>
              <a:t>Java's RMI, for Remote Method Invocation, was an interface designed to communicate over the internet inter-ORB protocol (IIOP)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4026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History of 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</a:t>
            </a:r>
            <a:r>
              <a:rPr lang="en-US" dirty="0"/>
              <a:t> very busy period in remote computing </a:t>
            </a:r>
            <a:r>
              <a:rPr lang="en-US" dirty="0" smtClean="0"/>
              <a:t>(1991-1996) </a:t>
            </a:r>
            <a:r>
              <a:rPr lang="en-US" dirty="0"/>
              <a:t>saw the emergence and active use of nearly a dozen different standards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with their own protocols, message formats and supported programming languages and operating systems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all had in common, a level of complexity that made them difficult to get started with, and difficult to use. </a:t>
            </a:r>
          </a:p>
        </p:txBody>
      </p:sp>
    </p:spTree>
    <p:extLst>
      <p:ext uri="{BB962C8B-B14F-4D97-AF65-F5344CB8AC3E}">
        <p14:creationId xmlns:p14="http://schemas.microsoft.com/office/powerpoint/2010/main" val="1260524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HTTP - H</a:t>
            </a:r>
            <a:r>
              <a:rPr lang="en-US" dirty="0" err="1" smtClean="0"/>
              <a:t>ypertext</a:t>
            </a:r>
            <a:r>
              <a:rPr lang="en-US" dirty="0" smtClean="0"/>
              <a:t> Transfer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14" y="1628775"/>
            <a:ext cx="5166986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first definition </a:t>
            </a:r>
            <a:r>
              <a:rPr lang="en-US" dirty="0" smtClean="0"/>
              <a:t>HTTP </a:t>
            </a:r>
            <a:r>
              <a:rPr lang="en-US" dirty="0" smtClean="0"/>
              <a:t>occurred </a:t>
            </a:r>
            <a:r>
              <a:rPr lang="en-US" dirty="0" smtClean="0"/>
              <a:t>in </a:t>
            </a:r>
            <a:r>
              <a:rPr lang="en-US" dirty="0"/>
              <a:t>1997</a:t>
            </a:r>
          </a:p>
          <a:p>
            <a:r>
              <a:rPr lang="en-US" dirty="0" smtClean="0"/>
              <a:t>The </a:t>
            </a:r>
            <a:r>
              <a:rPr lang="en-US" dirty="0"/>
              <a:t>most popular transport protocol </a:t>
            </a:r>
            <a:r>
              <a:rPr lang="en-US" dirty="0" smtClean="0"/>
              <a:t>today</a:t>
            </a:r>
          </a:p>
          <a:p>
            <a:r>
              <a:rPr lang="en-US" dirty="0" smtClean="0"/>
              <a:t>Used </a:t>
            </a:r>
            <a:r>
              <a:rPr lang="en-US" dirty="0"/>
              <a:t>by web </a:t>
            </a:r>
            <a:r>
              <a:rPr lang="en-US" dirty="0" smtClean="0"/>
              <a:t>browsers and </a:t>
            </a:r>
            <a:r>
              <a:rPr lang="en-US" dirty="0"/>
              <a:t>other client </a:t>
            </a:r>
            <a:r>
              <a:rPr lang="en-US" dirty="0" smtClean="0"/>
              <a:t>applications to </a:t>
            </a:r>
            <a:r>
              <a:rPr lang="en-US" dirty="0"/>
              <a:t>communicate in real time over the worldwide </a:t>
            </a:r>
            <a:r>
              <a:rPr lang="en-US" dirty="0" smtClean="0"/>
              <a:t>web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HTTP </a:t>
            </a:r>
            <a:r>
              <a:rPr lang="en-US" dirty="0"/>
              <a:t>is a simple text-based vocabulary that lets computers exchange requests and </a:t>
            </a:r>
            <a:r>
              <a:rPr lang="en-US" dirty="0" smtClean="0"/>
              <a:t>responses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web service conversation over HTTP starts with a client computer forming and sending a request </a:t>
            </a:r>
            <a:r>
              <a:rPr lang="en-US" dirty="0" smtClean="0"/>
              <a:t>message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server receives and processes the request </a:t>
            </a:r>
            <a:r>
              <a:rPr lang="en-US" dirty="0" smtClean="0"/>
              <a:t>by executing </a:t>
            </a:r>
            <a:r>
              <a:rPr lang="en-US" dirty="0"/>
              <a:t>whatever actions are requested and then forms and sends back a response</a:t>
            </a:r>
            <a:r>
              <a:rPr lang="en-US" dirty="0" smtClean="0"/>
              <a:t>.</a:t>
            </a:r>
          </a:p>
          <a:p>
            <a:r>
              <a:rPr lang="en-NZ" dirty="0" smtClean="0"/>
              <a:t>Other transport protocols</a:t>
            </a:r>
          </a:p>
          <a:p>
            <a:pPr lvl="1"/>
            <a:r>
              <a:rPr lang="en-NZ" dirty="0" smtClean="0"/>
              <a:t>FTP, SMTP, POP</a:t>
            </a:r>
            <a:endParaRPr lang="en-US" dirty="0"/>
          </a:p>
        </p:txBody>
      </p:sp>
      <p:pic>
        <p:nvPicPr>
          <p:cNvPr id="1026" name="Picture 2" descr="http://www.indes.com/files/producten/images/257/embosip_struc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828800"/>
            <a:ext cx="4038600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261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2362200" cy="2590800"/>
          </a:xfrm>
        </p:spPr>
        <p:txBody>
          <a:bodyPr>
            <a:normAutofit/>
          </a:bodyPr>
          <a:lstStyle/>
          <a:p>
            <a:r>
              <a:rPr lang="en-NZ" sz="3600" dirty="0" smtClean="0"/>
              <a:t>Web Resources</a:t>
            </a:r>
            <a:endParaRPr lang="en-US" sz="3600" dirty="0"/>
          </a:p>
        </p:txBody>
      </p:sp>
      <p:pic>
        <p:nvPicPr>
          <p:cNvPr id="2050" name="Picture 2" descr="https://www.safaribooksonline.com/library/view/http-the-definitive/1565925092/httpatomoreillycomsourceoreillyimages968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38200"/>
            <a:ext cx="6553200" cy="558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282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HTTP - URI</a:t>
            </a:r>
            <a:endParaRPr lang="en-US" dirty="0"/>
          </a:p>
        </p:txBody>
      </p:sp>
      <p:sp>
        <p:nvSpPr>
          <p:cNvPr id="4" name="AutoShape 2" descr="https://cdn.tutsplus.com/net/authors/jeremymcpeak/http1-url-structur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s://cdn.tutsplus.com/net/authors/jeremymcpeak/http1-url-structur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s://cdn.tutsplus.com/net/authors/jeremymcpeak/http1-url-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226128"/>
            <a:ext cx="8589511" cy="204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96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HTTP </a:t>
            </a:r>
            <a:r>
              <a:rPr lang="en-NZ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/>
              <a:t>HTTP requests and responses follow a strict vocabulary</a:t>
            </a:r>
            <a:r>
              <a:rPr lang="en-US" dirty="0" smtClean="0"/>
              <a:t>. Each </a:t>
            </a:r>
            <a:r>
              <a:rPr lang="en-US" dirty="0"/>
              <a:t>request is of a particular method or </a:t>
            </a:r>
            <a:r>
              <a:rPr lang="en-US" dirty="0" smtClean="0"/>
              <a:t>verb</a:t>
            </a:r>
            <a:endParaRPr lang="en-US" dirty="0" smtClean="0"/>
          </a:p>
          <a:p>
            <a:pPr lvl="1"/>
            <a:r>
              <a:rPr lang="en-US" dirty="0" smtClean="0"/>
              <a:t>GET: the client wants to retrieve some </a:t>
            </a:r>
            <a:r>
              <a:rPr lang="en-US" dirty="0" smtClean="0"/>
              <a:t>resource</a:t>
            </a:r>
          </a:p>
          <a:p>
            <a:pPr lvl="1"/>
            <a:r>
              <a:rPr lang="en-NZ" dirty="0" smtClean="0"/>
              <a:t>HEAD: like GET but server returns only headers</a:t>
            </a:r>
            <a:endParaRPr lang="en-US" dirty="0" smtClean="0"/>
          </a:p>
          <a:p>
            <a:pPr lvl="1"/>
            <a:r>
              <a:rPr lang="en-US" dirty="0" smtClean="0"/>
              <a:t>POST: the client wants to add data </a:t>
            </a:r>
            <a:r>
              <a:rPr lang="en-US" dirty="0"/>
              <a:t>to the server side </a:t>
            </a:r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PUT: the client wants to update a resource in </a:t>
            </a:r>
            <a:r>
              <a:rPr lang="en-US" dirty="0"/>
              <a:t>the 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DELETE: the client wants to delete a </a:t>
            </a:r>
            <a:r>
              <a:rPr lang="en-US" dirty="0" smtClean="0"/>
              <a:t>resource</a:t>
            </a:r>
          </a:p>
          <a:p>
            <a:pPr lvl="1"/>
            <a:r>
              <a:rPr lang="en-NZ" dirty="0" smtClean="0"/>
              <a:t>OPTIONS: the client asks the server  about its supported capabilities</a:t>
            </a:r>
          </a:p>
          <a:p>
            <a:pPr lvl="1"/>
            <a:r>
              <a:rPr lang="en-NZ" dirty="0" smtClean="0"/>
              <a:t>TRACE: the client knows how its requests arrive to the server</a:t>
            </a:r>
          </a:p>
          <a:p>
            <a:pPr lvl="1"/>
            <a:r>
              <a:rPr lang="en-NZ" dirty="0" smtClean="0"/>
              <a:t>Extension methods: not defined in the HTTP specification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http methods don't map to those actions automatically. They have to be interpreted by the web </a:t>
            </a:r>
            <a:r>
              <a:rPr lang="en-US" dirty="0" smtClean="0"/>
              <a:t>service</a:t>
            </a:r>
          </a:p>
          <a:p>
            <a:r>
              <a:rPr lang="en-US" dirty="0" smtClean="0"/>
              <a:t>Not </a:t>
            </a:r>
            <a:r>
              <a:rPr lang="en-US" dirty="0"/>
              <a:t>all web services are sensitive to all http methods or </a:t>
            </a:r>
            <a:r>
              <a:rPr lang="en-US" dirty="0" smtClean="0"/>
              <a:t>verbs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8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4947</TotalTime>
  <Words>423</Words>
  <Application>Microsoft Office PowerPoint</Application>
  <PresentationFormat>On-screen Show (4:3)</PresentationFormat>
  <Paragraphs>148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Clarity</vt:lpstr>
      <vt:lpstr>A Re-introduction to Web services</vt:lpstr>
      <vt:lpstr>What exactly is a web service?</vt:lpstr>
      <vt:lpstr>Web Services Recap</vt:lpstr>
      <vt:lpstr>History of Web services</vt:lpstr>
      <vt:lpstr>History of Web services</vt:lpstr>
      <vt:lpstr>HTTP - Hypertext Transfer Protocol</vt:lpstr>
      <vt:lpstr>Web Resources</vt:lpstr>
      <vt:lpstr>HTTP - URI</vt:lpstr>
      <vt:lpstr>HTTP Methods</vt:lpstr>
      <vt:lpstr>HTTP status codes</vt:lpstr>
      <vt:lpstr>HTTP Headers</vt:lpstr>
      <vt:lpstr>HTTP Request Syntax</vt:lpstr>
      <vt:lpstr>HTTP Response Syntax</vt:lpstr>
      <vt:lpstr>REST Console</vt:lpstr>
      <vt:lpstr>Example GET transaction</vt:lpstr>
      <vt:lpstr>PowerPoint Presentation</vt:lpstr>
      <vt:lpstr>Message Formats: XML</vt:lpstr>
      <vt:lpstr>Message Formats: XML</vt:lpstr>
      <vt:lpstr>Message Formats: JSON</vt:lpstr>
      <vt:lpstr>Message Formats: JSON</vt:lpstr>
      <vt:lpstr>Message Formats: Other</vt:lpstr>
      <vt:lpstr>PowerPoint Presentation</vt:lpstr>
      <vt:lpstr>Web Service Standards: SOAP</vt:lpstr>
      <vt:lpstr>Web Service Standards: SOAP</vt:lpstr>
      <vt:lpstr>Using SOAP, a request looks like this: </vt:lpstr>
      <vt:lpstr>Web Service Standards: REST</vt:lpstr>
      <vt:lpstr>Web Service Standards: REST</vt:lpstr>
      <vt:lpstr>Web Service Standards: REST</vt:lpstr>
      <vt:lpstr>Using REST, a request looks like this: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Patricia</dc:creator>
  <cp:lastModifiedBy>Default-User</cp:lastModifiedBy>
  <cp:revision>357</cp:revision>
  <dcterms:created xsi:type="dcterms:W3CDTF">2006-08-16T00:00:00Z</dcterms:created>
  <dcterms:modified xsi:type="dcterms:W3CDTF">2016-06-07T05:26:02Z</dcterms:modified>
</cp:coreProperties>
</file>