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9" r:id="rId4"/>
    <p:sldId id="276" r:id="rId5"/>
    <p:sldId id="277" r:id="rId6"/>
    <p:sldId id="278" r:id="rId7"/>
    <p:sldId id="279" r:id="rId8"/>
    <p:sldId id="280" r:id="rId9"/>
    <p:sldId id="281" r:id="rId10"/>
    <p:sldId id="282" r:id="rId11"/>
    <p:sldId id="283" r:id="rId12"/>
    <p:sldId id="284" r:id="rId13"/>
    <p:sldId id="285" r:id="rId14"/>
    <p:sldId id="313" r:id="rId15"/>
    <p:sldId id="314" r:id="rId16"/>
    <p:sldId id="309" r:id="rId17"/>
    <p:sldId id="310" r:id="rId18"/>
    <p:sldId id="274" r:id="rId19"/>
    <p:sldId id="305" r:id="rId20"/>
    <p:sldId id="275" r:id="rId21"/>
    <p:sldId id="286" r:id="rId22"/>
    <p:sldId id="287" r:id="rId23"/>
    <p:sldId id="288" r:id="rId24"/>
    <p:sldId id="289" r:id="rId25"/>
    <p:sldId id="290" r:id="rId26"/>
    <p:sldId id="306" r:id="rId27"/>
    <p:sldId id="291" r:id="rId28"/>
    <p:sldId id="292" r:id="rId29"/>
    <p:sldId id="293" r:id="rId30"/>
    <p:sldId id="294" r:id="rId31"/>
    <p:sldId id="296" r:id="rId32"/>
    <p:sldId id="297" r:id="rId33"/>
    <p:sldId id="298" r:id="rId34"/>
    <p:sldId id="299" r:id="rId35"/>
    <p:sldId id="300" r:id="rId36"/>
    <p:sldId id="301" r:id="rId37"/>
    <p:sldId id="302" r:id="rId38"/>
    <p:sldId id="31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551" autoAdjust="0"/>
  </p:normalViewPr>
  <p:slideViewPr>
    <p:cSldViewPr>
      <p:cViewPr varScale="1">
        <p:scale>
          <a:sx n="55" d="100"/>
          <a:sy n="55" d="100"/>
        </p:scale>
        <p:origin x="-32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5-12-02T03:43:58.947"/>
    </inkml:context>
    <inkml:brush xml:id="br0">
      <inkml:brushProperty name="width" value="0.10583" units="cm"/>
      <inkml:brushProperty name="height" value="0.21167" units="cm"/>
      <inkml:brushProperty name="color" value="#FFFFFF"/>
      <inkml:brushProperty name="tip" value="rectangle"/>
      <inkml:brushProperty name="rasterOp" value="maskPen"/>
    </inkml:brush>
  </inkml:definitions>
  <inkml:trace contextRef="#ctx0" brushRef="#br0">4190 12,'119'7,"144"3</inkml:trace>
</inkml:ink>
</file>

<file path=ppt/ink/ink2.xml><?xml version="1.0" encoding="utf-8"?>
<inkml:ink xmlns:inkml="http://www.w3.org/2003/InkML">
  <inkml:definitions>
    <inkml:context xml:id="ctx0">
      <inkml:inkSource xml:id="inkSrc0">
        <inkml:traceFormat>
          <inkml:channel name="X" type="integer" min="-1280" max="1920" units="cm"/>
          <inkml:channel name="Y" type="integer" max="1080" units="cm"/>
        </inkml:traceFormat>
        <inkml:channelProperties>
          <inkml:channelProperty channel="X" name="resolution" value="47.26736" units="1/cm"/>
          <inkml:channelProperty channel="Y" name="resolution" value="28.34646" units="1/cm"/>
        </inkml:channelProperties>
      </inkml:inkSource>
      <inkml:timestamp xml:id="ts0" timeString="2015-12-02T03:43:42.642"/>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0 139,'0'0,"0"0,127 0,-63 0,-1 0,64 0,-127 0,127 0,-127 0,64 0,63 0,-64 0,1 0,-64 0,63 0,1 0,-1 0,-63 0,64 0,-64 0,127 0,-127 0,63 0,64-64,-63 64,-1 0,64 0,-63 0,-1 0,1 0,-1 0,1 0,-1 0,1 0,-1 0,1 0,-1 0,64 0,-63 0,-1 0,64 0,-63 0,-1 0,64 0,-63 0,-1 0,1 0,-1 0,1 0,-64 0,63 0,1 0,-1 0,-63 0,0 0,64 0,-1 0,1 0,-64 0,63 0,-63 0,0 0</inkml:trace>
</inkml:ink>
</file>

<file path=ppt/ink/ink3.xml><?xml version="1.0" encoding="utf-8"?>
<inkml:ink xmlns:inkml="http://www.w3.org/2003/InkML">
  <inkml:definitions>
    <inkml:context xml:id="ctx0">
      <inkml:inkSource xml:id="inkSrc0">
        <inkml:traceFormat>
          <inkml:channel name="X" type="integer" min="-1280" max="1920" units="cm"/>
          <inkml:channel name="Y" type="integer" max="1080" units="cm"/>
        </inkml:traceFormat>
        <inkml:channelProperties>
          <inkml:channelProperty channel="X" name="resolution" value="47.26736" units="1/cm"/>
          <inkml:channelProperty channel="Y" name="resolution" value="28.34646" units="1/cm"/>
        </inkml:channelProperties>
      </inkml:inkSource>
      <inkml:timestamp xml:id="ts0" timeString="2015-12-02T03:44:12.353"/>
    </inkml:context>
    <inkml:brush xml:id="br0">
      <inkml:brushProperty name="width" value="0.21167" units="cm"/>
      <inkml:brushProperty name="height" value="0.21167" units="cm"/>
      <inkml:brushProperty name="color" value="#FFFFFF"/>
      <inkml:brushProperty name="fitToCurve" value="1"/>
    </inkml:brush>
    <inkml:context xml:id="ctx1">
      <inkml:inkSource xml:id="inkSrc2">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1" timeString="2015-12-02T03:43:58.949"/>
    </inkml:context>
    <inkml:brush xml:id="br1">
      <inkml:brushProperty name="width" value="0.06667" units="cm"/>
      <inkml:brushProperty name="height" value="0.06667" units="cm"/>
      <inkml:brushProperty name="color" value="#FFFFFF"/>
    </inkml:brush>
  </inkml:definitions>
  <inkml:traceGroup>
    <inkml:annotationXML>
      <emma:emma xmlns:emma="http://www.w3.org/2003/04/emma" version="1.0">
        <emma:interpretation id="{2FD81169-3BB7-4E05-91DD-79C794FFA424}" emma:medium="tactile" emma:mode="ink">
          <msink:context xmlns:msink="http://schemas.microsoft.com/ink/2010/main" type="writingRegion" rotatedBoundingBox="12008,6633 23275,9357 22779,11407 11512,8683"/>
        </emma:interpretation>
      </emma:emma>
    </inkml:annotationXML>
    <inkml:traceGroup>
      <inkml:annotationXML>
        <emma:emma xmlns:emma="http://www.w3.org/2003/04/emma" version="1.0">
          <emma:interpretation id="{34E8F7EC-F055-4958-ADD6-22961A35C0C9}" emma:medium="tactile" emma:mode="ink">
            <msink:context xmlns:msink="http://schemas.microsoft.com/ink/2010/main" type="paragraph" rotatedBoundingBox="12008,6633 23275,9357 22779,11407 11512,8683" alignmentLevel="1"/>
          </emma:interpretation>
        </emma:emma>
      </inkml:annotationXML>
      <inkml:traceGroup>
        <inkml:annotationXML>
          <emma:emma xmlns:emma="http://www.w3.org/2003/04/emma" version="1.0">
            <emma:interpretation id="{6A677203-3597-489F-8DD3-F73727EF2819}" emma:medium="tactile" emma:mode="ink">
              <msink:context xmlns:msink="http://schemas.microsoft.com/ink/2010/main" type="line" rotatedBoundingBox="12008,6633 23275,9357 22779,11407 11512,8683"/>
            </emma:interpretation>
          </emma:emma>
        </inkml:annotationXML>
        <inkml:traceGroup>
          <inkml:annotationXML>
            <emma:emma xmlns:emma="http://www.w3.org/2003/04/emma" version="1.0">
              <emma:interpretation id="{BD9517C2-C3F2-471B-8287-FEAE2083F9FA}" emma:medium="tactile" emma:mode="ink">
                <msink:context xmlns:msink="http://schemas.microsoft.com/ink/2010/main" type="inkWord" rotatedBoundingBox="12007,6633 23275,9356 22780,11406 11512,8683"/>
              </emma:interpretation>
              <emma:one-of disjunction-type="recognition" id="oneOf0">
                <emma:interpretation id="interp0" emma:lang="en-NZ" emma:confidence="0">
                  <emma:literal>oft-Wo</emma:literal>
                </emma:interpretation>
                <emma:interpretation id="interp1" emma:lang="en-NZ" emma:confidence="0">
                  <emma:literal>offset</emma:literal>
                </emma:interpretation>
                <emma:interpretation id="interp2" emma:lang="en-NZ" emma:confidence="0">
                  <emma:literal>oft-a</emma:literal>
                </emma:interpretation>
                <emma:interpretation id="interp3" emma:lang="en-NZ" emma:confidence="0">
                  <emma:literal>oft-ave</emma:literal>
                </emma:interpretation>
                <emma:interpretation id="interp4" emma:lang="en-NZ" emma:confidence="0">
                  <emma:literal>oft-Io</emma:literal>
                </emma:interpretation>
              </emma:one-of>
            </emma:emma>
          </inkml:annotationXML>
          <inkml:trace contextRef="#ctx0" brushRef="#br0">0 1514,'0'0,"64"0,-1 0,64 0,0 0,-63 0,63 0,63 0,-63 0,-63 0,-1 0,1 0,-1 0,-63 0,64 0,-64 0,63 0,-63 0,64 0,-1 0,-63 0,64 0,-64 0,63 0,1 0,-64 0,63 0,-63 0,64 0,-64 0,127 0,-127 0,127 0,-64 0,1 0,-1 0,1 0,-1 0,1 0,-64 0,63 0,1 0,-1 0,-63 0,64 0,-64 0,63 0,1 0,-64 0,63 0,-63 0,64 0,-1 0,-63 0,64 0,-64 0,63 0,-63 0,64 0,-1 0,-63 0,64-63,-64-63,0 126,0-63,0 63,0 0,0 0,-64 0,64-63,-63 63,-1 0,-63 0,64 0,-1 0,1 0,63 0,-64 0,1 0,63 0,-64 0,64 0,-63 0,63 0,0 0,0 0,127 0,-64 0,1 63,-64-63,63 63,1-63,-1 0,-63 0,64 0,-64 0,63 0,1 0,-64 63,0-63,63 0,-63 0,0 0,0 0,0 0,-127 0,64 0,-1 0,-63 0,64 0,-64 0,63 0,-63 0,64 0,-1 0,64 0,0 0,0 63,0 0,0 0,0-63,64 0,-64 63,0-63,0 63,0-63,63 0,-63 63,64-63,-64 63,63-63,-63 0,0 0,64 64,-64-64,63 0,1 0,-64 0,63 0,-63 0,64 0,-64 0,63 0,1 0,-64 0,63 0,-63-64,64 64,-64 0,0-63,0 63,63-63,-63 0,0 63,-63 0,63 0,-64 0,64 0,-63 0,-1 0,64 0,-63 0,63 0,-64 0,64 0,0 0,-63 0,-1 0,64 0,-63 0,63 63,-64-63,64 0,0 0,64 0,-1-63,1 63,63 0,-127-63,0 0,0-63,0 0,0 0,0 62,0-62,-64-63,1 126,63 0,-64 63,64 0,0 63,0 0,0 0,0 63,0-63,0 0,0 1,-63-1,63 0,-64-63,1-63,-64-127,63 64,1-126,-1 126,-63 0,64-1,-1 64,64 0,-63 0,63 0,0 63,0 0,63 0,-63 63,64 63,-64-63,63 0,1 1,-64-1,0 0,0-63,0 63,63 0,-63-63,0 63,0-63,64 0,-1 0,-63 63,0-63,64 0,-64 63,63-63,1 0</inkml:trace>
          <inkml:trace contextRef="#ctx0" brushRef="#br0" timeOffset="770.0231">2477 820,'0'0,"63"0,-63 63,127-63,-127 0,64 63,63 0,0-63,-64 127,64-127,-127 0,64 0,-1 63,1-63,-64 0,63 63</inkml:trace>
          <inkml:trace contextRef="#ctx1" brushRef="#br1">3366 1955,'63'1,"-63"-2</inkml:trace>
          <inkml:trace contextRef="#ctx0" brushRef="#br0" timeOffset="6714.2066">64 1524,'127'0,"0"0,0 64,63-64,-63 63,64-63,-64 0,-64 0,64 0,0 0,-127 0,64 0,-64 0,63 0,-63 0,127 0,-63 0,63 0,0-63,-64-1,1 64,126 0,-190 0,127-63,-127 63,64 0,-64 0,63 0,1 0,-1 0,-63 0,64 0,-64 0,0 0,-127 0,127 0,-64 0,-63 0,0 63,-63 1,63-1,0-63,63 0,1 0,-128 0,128 0,-64 0,63 0,-63 0,127 0,-127 0,127 0,-63 0,-64 0,127 0,-127 0,63 0,1-63,63 63,-64 0,1 0,-1 0,64-64,-63 64,63 0,0 0,63 0,1 0,-1-63,128-1,-128 1,1 63,126-64,-126 1,-1 63,-63-127,0 63,0 1,0-64,0 63,0 64,0-63,0 63,0 63,0 1,0 126,0 1,0-64,0 0,0-64,0 64,0 64,0-128,64 1,-64-64,127 63,-127-63,63 0,-63 0,64 0,-64-127,63 0,1 0,-64 0,0 0,0 0,0 64,0-64,0 63,0 64,0 0,-64 0,64 0,-63 0,-1 0,1 0,-1 0,64 0,-63 64,-1-1,64-63,0 64,-63-64,63 63,-64 1,1-64,63 0,-64 0,64 0,-63 0,63 0,0 63,-64-63,1 0,63 0,-64 0,64 0,64 0,-1 0,-63 0,64 0,63 0,-127 0,127 0,-127-63,63 63,1 0,-1 0,1 0,-64 0,63 0,1 0,-64 0,63 0,1 0,-1 0,-63 0,64 0,-1 0,1 0,-64 0,63 0,-63 0,64 0,-64 0,63 0,1 0,-64 0,63 0,-63 0,64 0,-1 0,-63 0,64 0,-64 0,63 0,-63 0,64 0,-1 0,-63 0,64 0,-64 0,63 0,1 0,-64 0,-64 0,64-64,0-63,0 127,0-63,0-1,0 1,0 63,0-64,0 64,0-63,-63 63,63 0,0 0,-64 63,1-63,-1 64,64-1,-63-63,-1 64,64-64,-63 0,63 0,0 63,-64-63,64 0,-63 64,-1-64,64 0,-63 0,63 0,0 0,-64 0,1 0,63 63,0-63,-64 0,64 0,-63 0,63 0,-64 0,1 0,63 0,-64 0,64 0,-127 0,64 0,-1 0,1 0,63 0,-64 0,1 0,63 0,-64 0,64 0,-63 0,63 0,0 0,63 0,1 0,63-63,0 63,-64 0,64 0,0 0,0 0,64 0,-1 0,1 0,-1 0,-63 0,0 0,-63 0,-1 0,1 0,-64 0,63 0,1 0,-64 0,63 0,-63-64,0 64,0 0</inkml:trace>
          <inkml:trace contextRef="#ctx0" brushRef="#br0" timeOffset="9716.2982">10478 3493,'0'0,"0"0,63 0,1 0,63 0,-127 0,127-64,-127 64,63 0,-63 0,64 0,-1 0,-63 0,64 0,-64 0,63 0,1 0,-1-63,1 63,-1 0,-63-64,64 64,-64 0,0 0,-127 0,127 0,-127 0,63 0,-63 0,-63 0,-1 0,1 0,-1 0,64 0,0 0,64 0,-1 0,1 0,-1 0,64 0,127 0,0 0,0-63,64 63,-64-64,-64 64,1 0,-64 0,0-63,0 63,0 0,0 0,-64 0,64 0,-63 0,-1 0,64 0,-63 0,63 0,-64 0,1 0,63 0,-64 0,64 0,0 0,-63 0,63 0,0 63,-64-63,64 0,-63 127,63-63,0-1,0 64,0-127,0 64,0-64,-64 0,64 63,0-63,0 0,64 0,-1 0,64 64,-127-64,64 63,-1-63,1 0,-1 0,-63 0,64 0,-64 0,0 0,0-63,0-1,0 64,0-63,0 63,0 0</inkml:trace>
          <inkml:trace contextRef="#ctx0" brushRef="#br0" timeOffset="16264.4958">7430 3366,'0'0,"0"0,63 0,-63 0,64 0,-1 0,-63 0,64 0,-64 0,63 0,1 0,-64 0,63 0,-63 0,64 0,-64 0,63 0,1 0,-64 0,63 0,-63 0,64 0,-1 0,-63 0,64 0,-64 0,63 0,-63 0,64 0,-1 0,-63 0,64 0,-64 0,63 0,1 0,-64 0,63 0,-63 0,64 0,-64 0,63 0,1 0,-64 0,63 0,-63 0,64 0,-1 0,-63 0,64 0,-64 0,127 0,-127 0,63 0,-63 0,64 0,-64 0,63 0,1 0,-64 0,63 0,-63 0,64 0,-1 0,1 0,-64 0,63-64,-63 64,64 0,-1 0,-63 0,64 0,-64 0,63 0,-63 0,64 0,-64 0,63 0,-63 0,64 0,-64-63,0-1,0 64,0-63,0 63,0-64,0 64,0-63,0-1,0 1,0 63,0 0,0 0,-64 0,64 0,-63 0,-1 0,64 0,-63 0,63 0,-64 0,1 0,63 63,0-63,-64 0,64 0,0 0,-63 0,63 64,-64-64,1 0,63 0,0 63,-64-63,64 0,0 0,0 0,64 64,-64-64,63 0,-63 0,64 63,-64-63,63 0,1 64,-64-64,0 0,63 63,1 64,-64-127,63 127,-63-127,0 64,64-64,-64 0,0 63,63-63,1 0,-64 0,63 0,-63 0,64 0,-64 0,0 0,0-63,-64 63,64 0,-63 0,-1 0,1-64,63 64,-64 0,64-63,0-1,0 1,0 63,0-127,0 127,0-64,0 64,0-63,0-1,0 64,64 0,-64-63,0 63,0 0,0-64,0 64,0-63,-64 63,1 0,63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34C9-F77A-4093-BE9C-273BD3D3BC96}" type="datetimeFigureOut">
              <a:rPr lang="en-US" smtClean="0"/>
              <a:pPr/>
              <a:t>2/19/2016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4F126-E4E4-4C54-AC63-A5F012092ECC}" type="slidenum">
              <a:rPr lang="en-US" smtClean="0"/>
              <a:pPr/>
              <a:t>‹#›</a:t>
            </a:fld>
            <a:endParaRPr lang="en-US"/>
          </a:p>
        </p:txBody>
      </p:sp>
    </p:spTree>
    <p:extLst>
      <p:ext uri="{BB962C8B-B14F-4D97-AF65-F5344CB8AC3E}">
        <p14:creationId xmlns:p14="http://schemas.microsoft.com/office/powerpoint/2010/main" val="33822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FED4F126-E4E4-4C54-AC63-A5F012092ECC}" type="slidenum">
              <a:rPr lang="en-US" smtClean="0"/>
              <a:pPr/>
              <a:t>1</a:t>
            </a:fld>
            <a:endParaRPr lang="en-US"/>
          </a:p>
        </p:txBody>
      </p:sp>
    </p:spTree>
    <p:extLst>
      <p:ext uri="{BB962C8B-B14F-4D97-AF65-F5344CB8AC3E}">
        <p14:creationId xmlns:p14="http://schemas.microsoft.com/office/powerpoint/2010/main" val="177290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2</a:t>
            </a:fld>
            <a:endParaRPr lang="en-US"/>
          </a:p>
        </p:txBody>
      </p:sp>
    </p:spTree>
    <p:extLst>
      <p:ext uri="{BB962C8B-B14F-4D97-AF65-F5344CB8AC3E}">
        <p14:creationId xmlns:p14="http://schemas.microsoft.com/office/powerpoint/2010/main" val="2857587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3</a:t>
            </a:fld>
            <a:endParaRPr lang="en-US"/>
          </a:p>
        </p:txBody>
      </p:sp>
    </p:spTree>
    <p:extLst>
      <p:ext uri="{BB962C8B-B14F-4D97-AF65-F5344CB8AC3E}">
        <p14:creationId xmlns:p14="http://schemas.microsoft.com/office/powerpoint/2010/main" val="3109737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4</a:t>
            </a:fld>
            <a:endParaRPr lang="en-US"/>
          </a:p>
        </p:txBody>
      </p:sp>
    </p:spTree>
    <p:extLst>
      <p:ext uri="{BB962C8B-B14F-4D97-AF65-F5344CB8AC3E}">
        <p14:creationId xmlns:p14="http://schemas.microsoft.com/office/powerpoint/2010/main" val="221258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6</a:t>
            </a:fld>
            <a:endParaRPr lang="en-US"/>
          </a:p>
        </p:txBody>
      </p:sp>
    </p:spTree>
    <p:extLst>
      <p:ext uri="{BB962C8B-B14F-4D97-AF65-F5344CB8AC3E}">
        <p14:creationId xmlns:p14="http://schemas.microsoft.com/office/powerpoint/2010/main" val="255760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16</a:t>
            </a:fld>
            <a:endParaRPr lang="en-US"/>
          </a:p>
        </p:txBody>
      </p:sp>
    </p:spTree>
    <p:extLst>
      <p:ext uri="{BB962C8B-B14F-4D97-AF65-F5344CB8AC3E}">
        <p14:creationId xmlns:p14="http://schemas.microsoft.com/office/powerpoint/2010/main" val="3809439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FED4F126-E4E4-4C54-AC63-A5F012092ECC}" type="slidenum">
              <a:rPr lang="en-US" smtClean="0"/>
              <a:pPr/>
              <a:t>18</a:t>
            </a:fld>
            <a:endParaRPr lang="en-US"/>
          </a:p>
        </p:txBody>
      </p:sp>
    </p:spTree>
    <p:extLst>
      <p:ext uri="{BB962C8B-B14F-4D97-AF65-F5344CB8AC3E}">
        <p14:creationId xmlns:p14="http://schemas.microsoft.com/office/powerpoint/2010/main" val="47716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FED4F126-E4E4-4C54-AC63-A5F012092ECC}" type="slidenum">
              <a:rPr lang="en-US" smtClean="0"/>
              <a:pPr/>
              <a:t>20</a:t>
            </a:fld>
            <a:endParaRPr lang="en-US"/>
          </a:p>
        </p:txBody>
      </p:sp>
    </p:spTree>
    <p:extLst>
      <p:ext uri="{BB962C8B-B14F-4D97-AF65-F5344CB8AC3E}">
        <p14:creationId xmlns:p14="http://schemas.microsoft.com/office/powerpoint/2010/main" val="4081929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24</a:t>
            </a:fld>
            <a:endParaRPr lang="en-US"/>
          </a:p>
        </p:txBody>
      </p:sp>
    </p:spTree>
    <p:extLst>
      <p:ext uri="{BB962C8B-B14F-4D97-AF65-F5344CB8AC3E}">
        <p14:creationId xmlns:p14="http://schemas.microsoft.com/office/powerpoint/2010/main" val="71875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indent="-182880">
              <a:buFont typeface="Wingdings" panose="05000000000000000000" pitchFamily="2" charset="2"/>
              <a:buChar char="Ø"/>
              <a:defRPr/>
            </a:lvl1pPr>
            <a:lvl2pPr marL="457200" indent="-182880">
              <a:buFont typeface="Wingdings" panose="05000000000000000000" pitchFamily="2"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2/19/2016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z="4800" dirty="0" smtClean="0"/>
              <a:t>Introduction to Client-Side Development - html</a:t>
            </a:r>
            <a:endParaRPr lang="en-US" dirty="0"/>
          </a:p>
        </p:txBody>
      </p:sp>
      <p:sp>
        <p:nvSpPr>
          <p:cNvPr id="3" name="Subtitle 2"/>
          <p:cNvSpPr>
            <a:spLocks noGrp="1"/>
          </p:cNvSpPr>
          <p:nvPr>
            <p:ph type="subTitle" idx="1"/>
          </p:nvPr>
        </p:nvSpPr>
        <p:spPr/>
        <p:txBody>
          <a:bodyPr/>
          <a:lstStyle/>
          <a:p>
            <a:r>
              <a:rPr lang="en-NZ" dirty="0" smtClean="0"/>
              <a:t>Web 3</a:t>
            </a:r>
          </a:p>
        </p:txBody>
      </p:sp>
    </p:spTree>
    <p:extLst>
      <p:ext uri="{BB962C8B-B14F-4D97-AF65-F5344CB8AC3E}">
        <p14:creationId xmlns:p14="http://schemas.microsoft.com/office/powerpoint/2010/main" val="2816629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439" r="4914"/>
          <a:stretch/>
        </p:blipFill>
        <p:spPr bwMode="auto">
          <a:xfrm>
            <a:off x="2971800" y="457200"/>
            <a:ext cx="6103620"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4727"/>
            <a:ext cx="312835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0" y="624254"/>
            <a:ext cx="3657600" cy="990600"/>
          </a:xfrm>
        </p:spPr>
        <p:txBody>
          <a:bodyPr>
            <a:noAutofit/>
          </a:bodyPr>
          <a:lstStyle/>
          <a:p>
            <a:r>
              <a:rPr lang="en-NZ" sz="3200" dirty="0" smtClean="0"/>
              <a:t>Headings</a:t>
            </a:r>
            <a:br>
              <a:rPr lang="en-NZ" sz="3200" dirty="0" smtClean="0"/>
            </a:br>
            <a:r>
              <a:rPr lang="en-NZ" sz="3200" dirty="0" smtClean="0"/>
              <a:t>paragraphs and divisions</a:t>
            </a:r>
            <a:endParaRPr lang="en-US" sz="3200" dirty="0"/>
          </a:p>
        </p:txBody>
      </p:sp>
    </p:spTree>
    <p:extLst>
      <p:ext uri="{BB962C8B-B14F-4D97-AF65-F5344CB8AC3E}">
        <p14:creationId xmlns:p14="http://schemas.microsoft.com/office/powerpoint/2010/main" val="541829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2819400" cy="3276600"/>
          </a:xfrm>
        </p:spPr>
        <p:txBody>
          <a:bodyPr>
            <a:normAutofit/>
          </a:bodyPr>
          <a:lstStyle/>
          <a:p>
            <a:r>
              <a:rPr lang="en-NZ" dirty="0" smtClean="0"/>
              <a:t>Anchor tags</a:t>
            </a:r>
            <a:br>
              <a:rPr lang="en-NZ" dirty="0" smtClean="0"/>
            </a:br>
            <a:r>
              <a:rPr lang="en-NZ" dirty="0"/>
              <a:t>and URL Relative Referencing</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5300"/>
            <a:ext cx="5486400" cy="6142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864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657600" cy="2133600"/>
          </a:xfrm>
        </p:spPr>
        <p:txBody>
          <a:bodyPr/>
          <a:lstStyle/>
          <a:p>
            <a:r>
              <a:rPr lang="en-NZ" dirty="0" smtClean="0"/>
              <a:t>Site directory tree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14350"/>
            <a:ext cx="4876800" cy="590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761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48640"/>
            <a:ext cx="8404098"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smtClean="0"/>
              <a:t>Lists</a:t>
            </a:r>
            <a:endParaRPr lang="en-US" dirty="0"/>
          </a:p>
        </p:txBody>
      </p:sp>
    </p:spTree>
    <p:extLst>
      <p:ext uri="{BB962C8B-B14F-4D97-AF65-F5344CB8AC3E}">
        <p14:creationId xmlns:p14="http://schemas.microsoft.com/office/powerpoint/2010/main" val="2815168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2686050" cy="3045333"/>
          </a:xfrm>
        </p:spPr>
        <p:txBody>
          <a:bodyPr/>
          <a:lstStyle/>
          <a:p>
            <a:r>
              <a:rPr lang="en-NZ" dirty="0" smtClean="0"/>
              <a:t>Block level elements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81000"/>
            <a:ext cx="4400550" cy="639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09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2209800"/>
            <a:ext cx="2667000" cy="1066800"/>
          </a:xfrm>
        </p:spPr>
        <p:txBody>
          <a:bodyPr>
            <a:normAutofit fontScale="90000"/>
          </a:bodyPr>
          <a:lstStyle/>
          <a:p>
            <a:r>
              <a:rPr lang="en-NZ" dirty="0" smtClean="0"/>
              <a:t>In-line elements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033"/>
            <a:ext cx="6629400" cy="1221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49" y="914400"/>
            <a:ext cx="5219700" cy="2736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883" y="3657239"/>
            <a:ext cx="4063711" cy="3200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325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In-line text elements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13742"/>
            <a:ext cx="7339686"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837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Character entities</a:t>
            </a:r>
            <a:endParaRPr lang="en-US" dirty="0"/>
          </a:p>
        </p:txBody>
      </p:sp>
      <p:sp>
        <p:nvSpPr>
          <p:cNvPr id="3" name="Content Placeholder 2"/>
          <p:cNvSpPr>
            <a:spLocks noGrp="1"/>
          </p:cNvSpPr>
          <p:nvPr>
            <p:ph idx="1"/>
          </p:nvPr>
        </p:nvSpPr>
        <p:spPr/>
        <p:txBody>
          <a:bodyPr/>
          <a:lstStyle/>
          <a:p>
            <a:r>
              <a:rPr lang="en-NZ" dirty="0" smtClean="0"/>
              <a:t>Special characters for symbols for which there is no easy way to type them or for symbols which have a reserved meaning in HTML (“&lt;“)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7417826"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738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HTML5 semantic structure elements</a:t>
            </a:r>
          </a:p>
        </p:txBody>
      </p:sp>
      <p:sp>
        <p:nvSpPr>
          <p:cNvPr id="3" name="Content Placeholder 2"/>
          <p:cNvSpPr>
            <a:spLocks noGrp="1"/>
          </p:cNvSpPr>
          <p:nvPr>
            <p:ph idx="1"/>
          </p:nvPr>
        </p:nvSpPr>
        <p:spPr/>
        <p:txBody>
          <a:bodyPr/>
          <a:lstStyle/>
          <a:p>
            <a:r>
              <a:rPr lang="en-NZ" dirty="0" smtClean="0"/>
              <a:t>Beyond &lt;div&gt;</a:t>
            </a:r>
            <a:endParaRPr lang="en-NZ" dirty="0"/>
          </a:p>
        </p:txBody>
      </p:sp>
      <p:pic>
        <p:nvPicPr>
          <p:cNvPr id="1026" name="Picture 2" descr="http://www.subcide.com/images/dynamic/css-layout/WebsiteDivLayou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209800"/>
            <a:ext cx="4535864"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42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5</a:t>
            </a:r>
            <a:endParaRPr lang="en-US" dirty="0"/>
          </a:p>
        </p:txBody>
      </p:sp>
      <p:sp>
        <p:nvSpPr>
          <p:cNvPr id="4" name="Content Placeholder 2"/>
          <p:cNvSpPr>
            <a:spLocks noGrp="1"/>
          </p:cNvSpPr>
          <p:nvPr>
            <p:ph idx="1"/>
          </p:nvPr>
        </p:nvSpPr>
        <p:spPr/>
        <p:txBody>
          <a:bodyPr>
            <a:normAutofit lnSpcReduction="10000"/>
          </a:bodyPr>
          <a:lstStyle/>
          <a:p>
            <a:pPr marL="171450" indent="-171450">
              <a:buFont typeface="Arial" pitchFamily="34" charset="0"/>
              <a:buChar char="•"/>
            </a:pPr>
            <a:r>
              <a:rPr lang="en-NZ" dirty="0" smtClean="0"/>
              <a:t>We </a:t>
            </a:r>
            <a:r>
              <a:rPr lang="en-NZ" dirty="0"/>
              <a:t>all use div to separate our documents into chunks. Pragmatically, we do this so we can position them or apply CSS styles to </a:t>
            </a:r>
            <a:r>
              <a:rPr lang="en-NZ" dirty="0" smtClean="0"/>
              <a:t>them</a:t>
            </a:r>
            <a:endParaRPr lang="en-NZ" dirty="0"/>
          </a:p>
          <a:p>
            <a:pPr marL="171450" indent="-171450">
              <a:buFont typeface="Arial" pitchFamily="34" charset="0"/>
              <a:buChar char="•"/>
            </a:pPr>
            <a:r>
              <a:rPr lang="en-NZ" dirty="0"/>
              <a:t>But these chunks usually have distinct *semantic* roles – that’s why they are visually delineated by position or </a:t>
            </a:r>
            <a:r>
              <a:rPr lang="en-NZ" dirty="0" smtClean="0"/>
              <a:t>style</a:t>
            </a:r>
            <a:endParaRPr lang="en-NZ" dirty="0"/>
          </a:p>
          <a:p>
            <a:pPr marL="171450" indent="-171450">
              <a:buFont typeface="Arial" pitchFamily="34" charset="0"/>
              <a:buChar char="•"/>
            </a:pPr>
            <a:r>
              <a:rPr lang="en-NZ" dirty="0"/>
              <a:t>They are sections, or sidebars, or footers or whatever; these names are often reflected in the id’s that we give the </a:t>
            </a:r>
            <a:r>
              <a:rPr lang="en-NZ" dirty="0" err="1" smtClean="0"/>
              <a:t>divs</a:t>
            </a:r>
            <a:endParaRPr lang="en-NZ" dirty="0"/>
          </a:p>
          <a:p>
            <a:pPr marL="171450" indent="-171450">
              <a:buFont typeface="Arial" pitchFamily="34" charset="0"/>
              <a:buChar char="•"/>
            </a:pPr>
            <a:r>
              <a:rPr lang="en-NZ" dirty="0"/>
              <a:t>These semantic roles are important. Logically they express the semantic structure of the information on the page; pragmatically, web crawlers or TTS readers can use semantic information to better process and analyse the </a:t>
            </a:r>
            <a:r>
              <a:rPr lang="en-NZ" dirty="0" smtClean="0"/>
              <a:t>HTML</a:t>
            </a:r>
            <a:endParaRPr lang="en-NZ" dirty="0"/>
          </a:p>
        </p:txBody>
      </p:sp>
    </p:spTree>
    <p:extLst>
      <p:ext uri="{BB962C8B-B14F-4D97-AF65-F5344CB8AC3E}">
        <p14:creationId xmlns:p14="http://schemas.microsoft.com/office/powerpoint/2010/main" val="2005911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Client-Side Core</a:t>
            </a:r>
            <a:endParaRPr lang="en-US" dirty="0"/>
          </a:p>
        </p:txBody>
      </p:sp>
      <p:sp>
        <p:nvSpPr>
          <p:cNvPr id="3" name="Content Placeholder 2"/>
          <p:cNvSpPr>
            <a:spLocks noGrp="1"/>
          </p:cNvSpPr>
          <p:nvPr>
            <p:ph idx="1"/>
          </p:nvPr>
        </p:nvSpPr>
        <p:spPr/>
        <p:txBody>
          <a:bodyPr>
            <a:normAutofit lnSpcReduction="10000"/>
          </a:bodyPr>
          <a:lstStyle/>
          <a:p>
            <a:r>
              <a:rPr lang="en-NZ" dirty="0" smtClean="0"/>
              <a:t>HTML</a:t>
            </a:r>
            <a:endParaRPr lang="en-NZ" dirty="0" smtClean="0"/>
          </a:p>
          <a:p>
            <a:pPr lvl="1"/>
            <a:r>
              <a:rPr lang="en-NZ" dirty="0"/>
              <a:t>marked up text that provides the actual content to be displayed</a:t>
            </a:r>
            <a:endParaRPr lang="en-NZ" dirty="0" smtClean="0"/>
          </a:p>
          <a:p>
            <a:pPr lvl="1"/>
            <a:r>
              <a:rPr lang="en-NZ" dirty="0"/>
              <a:t>HTML5 provides some new semantic tags</a:t>
            </a:r>
            <a:endParaRPr lang="en-NZ" dirty="0" smtClean="0"/>
          </a:p>
          <a:p>
            <a:r>
              <a:rPr lang="en-NZ" dirty="0" smtClean="0"/>
              <a:t>CSS</a:t>
            </a:r>
            <a:endParaRPr lang="en-NZ" dirty="0" smtClean="0"/>
          </a:p>
          <a:p>
            <a:pPr lvl="1"/>
            <a:r>
              <a:rPr lang="en-NZ" dirty="0"/>
              <a:t>is a selector {</a:t>
            </a:r>
            <a:r>
              <a:rPr lang="en-NZ" dirty="0" err="1"/>
              <a:t>key:value</a:t>
            </a:r>
            <a:r>
              <a:rPr lang="en-NZ" dirty="0"/>
              <a:t>}  system that specifies format/visual appearance.</a:t>
            </a:r>
          </a:p>
          <a:p>
            <a:pPr lvl="1"/>
            <a:endParaRPr lang="en-NZ" dirty="0" smtClean="0"/>
          </a:p>
          <a:p>
            <a:r>
              <a:rPr lang="en-NZ" dirty="0" smtClean="0"/>
              <a:t>JavaScript</a:t>
            </a:r>
          </a:p>
          <a:p>
            <a:pPr lvl="1"/>
            <a:r>
              <a:rPr lang="en-NZ" dirty="0"/>
              <a:t>an interpreted OO programming language that runs in the </a:t>
            </a:r>
            <a:r>
              <a:rPr lang="en-NZ" dirty="0" smtClean="0"/>
              <a:t>browser</a:t>
            </a:r>
          </a:p>
          <a:p>
            <a:pPr lvl="1"/>
            <a:r>
              <a:rPr lang="en-NZ" dirty="0"/>
              <a:t>The great power of modern JavaScript is that in can access the contents of a web page (specifically the data structure the browser has constructed to represent that contents, i.e. the DOM) while the page is displaying, and can modify that contents in response to system and user events.</a:t>
            </a:r>
          </a:p>
          <a:p>
            <a:pPr lvl="1"/>
            <a:endParaRPr lang="en-NZ" dirty="0" smtClean="0"/>
          </a:p>
          <a:p>
            <a:pPr lvl="1"/>
            <a:endParaRPr lang="en-US" dirty="0"/>
          </a:p>
        </p:txBody>
      </p:sp>
    </p:spTree>
    <p:extLst>
      <p:ext uri="{BB962C8B-B14F-4D97-AF65-F5344CB8AC3E}">
        <p14:creationId xmlns:p14="http://schemas.microsoft.com/office/powerpoint/2010/main" val="278480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HTML5 semantic structure elements</a:t>
            </a:r>
          </a:p>
        </p:txBody>
      </p:sp>
      <p:sp>
        <p:nvSpPr>
          <p:cNvPr id="3" name="Content Placeholder 2"/>
          <p:cNvSpPr>
            <a:spLocks noGrp="1"/>
          </p:cNvSpPr>
          <p:nvPr>
            <p:ph idx="1"/>
          </p:nvPr>
        </p:nvSpPr>
        <p:spPr>
          <a:xfrm>
            <a:off x="-1" y="1600200"/>
            <a:ext cx="5547158" cy="5257800"/>
          </a:xfrm>
        </p:spPr>
        <p:txBody>
          <a:bodyPr>
            <a:noAutofit/>
          </a:bodyPr>
          <a:lstStyle/>
          <a:p>
            <a:r>
              <a:rPr lang="en-NZ" sz="1600" dirty="0" smtClean="0"/>
              <a:t>Beyond &lt;div&gt;</a:t>
            </a:r>
          </a:p>
          <a:p>
            <a:r>
              <a:rPr lang="en-NZ" sz="1600" dirty="0"/>
              <a:t>Here are some of the new </a:t>
            </a:r>
            <a:r>
              <a:rPr lang="en-NZ" sz="1600" dirty="0" smtClean="0"/>
              <a:t>tags</a:t>
            </a:r>
          </a:p>
          <a:p>
            <a:r>
              <a:rPr lang="en-NZ" sz="1600" dirty="0"/>
              <a:t>Each defines a block element (i.e. it has padding, margin, etc. like a div does, available for styling)</a:t>
            </a:r>
          </a:p>
          <a:p>
            <a:r>
              <a:rPr lang="en-NZ" sz="1600" dirty="0"/>
              <a:t>Use these to describe the logical roles of the chunks in your </a:t>
            </a:r>
            <a:r>
              <a:rPr lang="en-NZ" sz="1600" dirty="0" smtClean="0"/>
              <a:t>document</a:t>
            </a:r>
          </a:p>
          <a:p>
            <a:r>
              <a:rPr lang="en-NZ" sz="1600" dirty="0"/>
              <a:t>You can still give them id’s if you need to for reaching them from the code behind </a:t>
            </a:r>
            <a:endParaRPr lang="en-NZ" sz="1600" dirty="0" smtClean="0"/>
          </a:p>
          <a:p>
            <a:pPr lvl="1"/>
            <a:r>
              <a:rPr lang="en-NZ" sz="1400" dirty="0"/>
              <a:t>a</a:t>
            </a:r>
            <a:r>
              <a:rPr lang="en-NZ" sz="1400" dirty="0" smtClean="0"/>
              <a:t>rticle</a:t>
            </a:r>
          </a:p>
          <a:p>
            <a:pPr lvl="1"/>
            <a:r>
              <a:rPr lang="en-NZ" sz="1400" dirty="0" smtClean="0"/>
              <a:t>section</a:t>
            </a:r>
          </a:p>
          <a:p>
            <a:pPr lvl="1"/>
            <a:r>
              <a:rPr lang="en-NZ" sz="1400" dirty="0"/>
              <a:t>a</a:t>
            </a:r>
            <a:r>
              <a:rPr lang="en-NZ" sz="1400" dirty="0" smtClean="0"/>
              <a:t>side</a:t>
            </a:r>
          </a:p>
          <a:p>
            <a:pPr lvl="1"/>
            <a:r>
              <a:rPr lang="en-NZ" sz="1400" dirty="0"/>
              <a:t>f</a:t>
            </a:r>
            <a:r>
              <a:rPr lang="en-NZ" sz="1400" dirty="0" smtClean="0"/>
              <a:t>igure</a:t>
            </a:r>
          </a:p>
          <a:p>
            <a:pPr lvl="1"/>
            <a:r>
              <a:rPr lang="en-NZ" sz="1400" dirty="0" err="1"/>
              <a:t>f</a:t>
            </a:r>
            <a:r>
              <a:rPr lang="en-NZ" sz="1400" dirty="0" err="1" smtClean="0"/>
              <a:t>igcaption</a:t>
            </a:r>
            <a:endParaRPr lang="en-NZ" sz="1400" dirty="0" smtClean="0"/>
          </a:p>
          <a:p>
            <a:pPr lvl="1"/>
            <a:r>
              <a:rPr lang="en-NZ" sz="1400" dirty="0" smtClean="0"/>
              <a:t>header</a:t>
            </a:r>
          </a:p>
          <a:p>
            <a:pPr lvl="1"/>
            <a:r>
              <a:rPr lang="en-NZ" sz="1400" dirty="0" smtClean="0"/>
              <a:t>footer</a:t>
            </a:r>
          </a:p>
          <a:p>
            <a:pPr lvl="1"/>
            <a:r>
              <a:rPr lang="en-NZ" sz="1400" dirty="0" err="1"/>
              <a:t>n</a:t>
            </a:r>
            <a:r>
              <a:rPr lang="en-NZ" sz="1400" dirty="0" err="1" smtClean="0"/>
              <a:t>av</a:t>
            </a:r>
            <a:endParaRPr lang="en-NZ" sz="1400" dirty="0" smtClean="0"/>
          </a:p>
          <a:p>
            <a:pPr marL="274320" lvl="1" indent="0">
              <a:buNone/>
            </a:pPr>
            <a:endParaRPr lang="en-NZ" sz="1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157" y="2310442"/>
            <a:ext cx="3596843" cy="4044377"/>
          </a:xfrm>
          <a:prstGeom prst="rect">
            <a:avLst/>
          </a:prstGeom>
        </p:spPr>
      </p:pic>
    </p:spTree>
    <p:extLst>
      <p:ext uri="{BB962C8B-B14F-4D97-AF65-F5344CB8AC3E}">
        <p14:creationId xmlns:p14="http://schemas.microsoft.com/office/powerpoint/2010/main" val="217219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2971800" cy="3352800"/>
          </a:xfrm>
        </p:spPr>
        <p:txBody>
          <a:bodyPr>
            <a:normAutofit/>
          </a:bodyPr>
          <a:lstStyle/>
          <a:p>
            <a:r>
              <a:rPr lang="en-NZ" dirty="0" smtClean="0"/>
              <a:t>HTML5 semantic structure elements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763" y="7620"/>
            <a:ext cx="6347037" cy="6850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886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Figures and figure captions</a:t>
            </a:r>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61"/>
          <a:stretch/>
        </p:blipFill>
        <p:spPr bwMode="auto">
          <a:xfrm>
            <a:off x="1524000" y="1424796"/>
            <a:ext cx="6533072" cy="5248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004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399"/>
            <a:ext cx="1933574" cy="2863569"/>
          </a:xfrm>
        </p:spPr>
        <p:txBody>
          <a:bodyPr/>
          <a:lstStyle/>
          <a:p>
            <a:r>
              <a:rPr lang="en-NZ" dirty="0" smtClean="0"/>
              <a:t>HTML tables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0"/>
            <a:ext cx="7210425" cy="679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87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Forms</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28" y="1905000"/>
            <a:ext cx="8855242"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33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87" y="457200"/>
            <a:ext cx="8249113" cy="6312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smtClean="0"/>
              <a:t>How forms work</a:t>
            </a:r>
            <a:endParaRPr lang="en-US" dirty="0"/>
          </a:p>
        </p:txBody>
      </p:sp>
    </p:spTree>
    <p:extLst>
      <p:ext uri="{BB962C8B-B14F-4D97-AF65-F5344CB8AC3E}">
        <p14:creationId xmlns:p14="http://schemas.microsoft.com/office/powerpoint/2010/main" val="212455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related HTML elements</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7350"/>
            <a:ext cx="9120081"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091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Query string data and its connection to the form elements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870131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346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URL encoding</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768628"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1359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73"/>
          <a:stretch/>
        </p:blipFill>
        <p:spPr bwMode="auto">
          <a:xfrm>
            <a:off x="76200" y="764504"/>
            <a:ext cx="8991601" cy="5712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62400" y="457200"/>
            <a:ext cx="5181600" cy="990600"/>
          </a:xfrm>
        </p:spPr>
        <p:txBody>
          <a:bodyPr/>
          <a:lstStyle/>
          <a:p>
            <a:r>
              <a:rPr lang="en-NZ" dirty="0" smtClean="0"/>
              <a:t>GET versus POST</a:t>
            </a:r>
            <a:endParaRPr lang="en-US" dirty="0"/>
          </a:p>
        </p:txBody>
      </p:sp>
    </p:spTree>
    <p:extLst>
      <p:ext uri="{BB962C8B-B14F-4D97-AF65-F5344CB8AC3E}">
        <p14:creationId xmlns:p14="http://schemas.microsoft.com/office/powerpoint/2010/main" val="155689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Cross Browser Issues</a:t>
            </a:r>
            <a:endParaRPr lang="en-US" dirty="0"/>
          </a:p>
        </p:txBody>
      </p:sp>
      <p:sp>
        <p:nvSpPr>
          <p:cNvPr id="3" name="Content Placeholder 2"/>
          <p:cNvSpPr>
            <a:spLocks noGrp="1"/>
          </p:cNvSpPr>
          <p:nvPr>
            <p:ph idx="1"/>
          </p:nvPr>
        </p:nvSpPr>
        <p:spPr>
          <a:xfrm>
            <a:off x="152400" y="1447800"/>
            <a:ext cx="8686800" cy="5257800"/>
          </a:xfrm>
        </p:spPr>
        <p:txBody>
          <a:bodyPr>
            <a:noAutofit/>
          </a:bodyPr>
          <a:lstStyle/>
          <a:p>
            <a:pPr>
              <a:spcBef>
                <a:spcPts val="1200"/>
              </a:spcBef>
              <a:spcAft>
                <a:spcPts val="600"/>
              </a:spcAft>
            </a:pPr>
            <a:r>
              <a:rPr lang="en-NZ" dirty="0" smtClean="0"/>
              <a:t>You might detect </a:t>
            </a:r>
            <a:r>
              <a:rPr lang="en-NZ" dirty="0"/>
              <a:t>problems moving from browser to </a:t>
            </a:r>
            <a:r>
              <a:rPr lang="en-NZ" dirty="0" smtClean="0"/>
              <a:t>browser</a:t>
            </a:r>
          </a:p>
          <a:p>
            <a:pPr lvl="1">
              <a:spcBef>
                <a:spcPts val="1200"/>
              </a:spcBef>
              <a:spcAft>
                <a:spcPts val="600"/>
              </a:spcAft>
            </a:pPr>
            <a:r>
              <a:rPr lang="en-NZ" sz="1600" dirty="0"/>
              <a:t>For example, IE and Firefox have different default padding and margins, so the minute you start using &lt;div&gt; your pages look difference on the two </a:t>
            </a:r>
            <a:r>
              <a:rPr lang="en-NZ" sz="1600" dirty="0" smtClean="0"/>
              <a:t>browsers</a:t>
            </a:r>
            <a:endParaRPr lang="en-NZ" sz="1600" dirty="0"/>
          </a:p>
          <a:p>
            <a:pPr>
              <a:spcBef>
                <a:spcPts val="1200"/>
              </a:spcBef>
              <a:spcAft>
                <a:spcPts val="600"/>
              </a:spcAft>
            </a:pPr>
            <a:r>
              <a:rPr lang="en-NZ" dirty="0" smtClean="0"/>
              <a:t>Acknowledge but ignore</a:t>
            </a:r>
          </a:p>
          <a:p>
            <a:pPr>
              <a:spcBef>
                <a:spcPts val="1200"/>
              </a:spcBef>
              <a:spcAft>
                <a:spcPts val="600"/>
              </a:spcAft>
            </a:pPr>
            <a:r>
              <a:rPr lang="en-NZ" dirty="0" smtClean="0"/>
              <a:t>We will use Chrome(latest installed version) for the course</a:t>
            </a:r>
          </a:p>
          <a:p>
            <a:pPr lvl="1">
              <a:spcBef>
                <a:spcPts val="1200"/>
              </a:spcBef>
              <a:spcAft>
                <a:spcPts val="600"/>
              </a:spcAft>
            </a:pPr>
            <a:r>
              <a:rPr lang="en-NZ" sz="1600" dirty="0" smtClean="0"/>
              <a:t>I </a:t>
            </a:r>
            <a:r>
              <a:rPr lang="en-NZ" sz="1600" dirty="0"/>
              <a:t>will be marking </a:t>
            </a:r>
            <a:r>
              <a:rPr lang="en-NZ" sz="1600" dirty="0" smtClean="0"/>
              <a:t>assignments </a:t>
            </a:r>
            <a:r>
              <a:rPr lang="en-NZ" sz="1600" dirty="0"/>
              <a:t>in Chrome, so </a:t>
            </a:r>
            <a:r>
              <a:rPr lang="en-NZ" sz="1600" dirty="0" smtClean="0"/>
              <a:t>ensure your </a:t>
            </a:r>
            <a:r>
              <a:rPr lang="en-NZ" sz="1600" dirty="0"/>
              <a:t>stuff looks correct in </a:t>
            </a:r>
            <a:r>
              <a:rPr lang="en-NZ" sz="1600" dirty="0" smtClean="0"/>
              <a:t>Chrome</a:t>
            </a:r>
            <a:endParaRPr lang="en-NZ" sz="1600" dirty="0"/>
          </a:p>
          <a:p>
            <a:pPr>
              <a:spcBef>
                <a:spcPts val="1200"/>
              </a:spcBef>
              <a:spcAft>
                <a:spcPts val="600"/>
              </a:spcAft>
            </a:pPr>
            <a:r>
              <a:rPr lang="en-NZ" dirty="0" smtClean="0"/>
              <a:t>Three reasons:</a:t>
            </a:r>
          </a:p>
          <a:p>
            <a:pPr lvl="1">
              <a:spcBef>
                <a:spcPts val="1200"/>
              </a:spcBef>
              <a:spcAft>
                <a:spcPts val="600"/>
              </a:spcAft>
            </a:pPr>
            <a:r>
              <a:rPr lang="en-NZ" sz="1600" dirty="0" smtClean="0"/>
              <a:t>Market dominance</a:t>
            </a:r>
          </a:p>
          <a:p>
            <a:pPr lvl="1">
              <a:spcBef>
                <a:spcPts val="1200"/>
              </a:spcBef>
              <a:spcAft>
                <a:spcPts val="600"/>
              </a:spcAft>
            </a:pPr>
            <a:r>
              <a:rPr lang="en-NZ" sz="1600" dirty="0" smtClean="0"/>
              <a:t>Has sensible defaults</a:t>
            </a:r>
          </a:p>
          <a:p>
            <a:pPr lvl="1">
              <a:spcBef>
                <a:spcPts val="1200"/>
              </a:spcBef>
              <a:spcAft>
                <a:spcPts val="600"/>
              </a:spcAft>
            </a:pPr>
            <a:r>
              <a:rPr lang="en-NZ" sz="1600" dirty="0" smtClean="0"/>
              <a:t>Supports the majority of CSS3 and HTML5 features</a:t>
            </a:r>
          </a:p>
          <a:p>
            <a:pPr lvl="1">
              <a:spcBef>
                <a:spcPts val="1200"/>
              </a:spcBef>
              <a:spcAft>
                <a:spcPts val="600"/>
              </a:spcAft>
            </a:pPr>
            <a:r>
              <a:rPr lang="en-NZ" sz="1600" dirty="0" smtClean="0"/>
              <a:t>Has </a:t>
            </a:r>
            <a:r>
              <a:rPr lang="en-NZ" sz="1600" dirty="0" err="1" smtClean="0"/>
              <a:t>DevTools</a:t>
            </a:r>
            <a:endParaRPr lang="en-NZ" sz="1600" dirty="0" smtClean="0"/>
          </a:p>
        </p:txBody>
      </p:sp>
    </p:spTree>
    <p:extLst>
      <p:ext uri="{BB962C8B-B14F-4D97-AF65-F5344CB8AC3E}">
        <p14:creationId xmlns:p14="http://schemas.microsoft.com/office/powerpoint/2010/main" val="347021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GET versus POST</a:t>
            </a:r>
            <a:endParaRPr lang="en-US" dirty="0"/>
          </a:p>
        </p:txBody>
      </p:sp>
      <p:sp>
        <p:nvSpPr>
          <p:cNvPr id="3" name="Content Placeholder 2"/>
          <p:cNvSpPr>
            <a:spLocks noGrp="1"/>
          </p:cNvSpPr>
          <p:nvPr>
            <p:ph idx="1"/>
          </p:nvPr>
        </p:nvSpPr>
        <p:spPr/>
        <p:txBody>
          <a:bodyPr/>
          <a:lstStyle/>
          <a:p>
            <a:r>
              <a:rPr lang="en-NZ" dirty="0" smtClean="0"/>
              <a:t>GET</a:t>
            </a:r>
          </a:p>
          <a:p>
            <a:pPr lvl="1"/>
            <a:r>
              <a:rPr lang="en-NZ" dirty="0" smtClean="0"/>
              <a:t>Data can be clearly seen in the address bar. This could be:</a:t>
            </a:r>
          </a:p>
          <a:p>
            <a:pPr lvl="2"/>
            <a:r>
              <a:rPr lang="en-NZ" dirty="0" smtClean="0"/>
              <a:t>An advantage during development</a:t>
            </a:r>
          </a:p>
          <a:p>
            <a:pPr lvl="2"/>
            <a:r>
              <a:rPr lang="en-NZ" dirty="0" smtClean="0"/>
              <a:t>A disadvantage in production</a:t>
            </a:r>
          </a:p>
          <a:p>
            <a:pPr lvl="1"/>
            <a:r>
              <a:rPr lang="en-NZ" dirty="0" smtClean="0"/>
              <a:t>Data remains in browsing history and cachet</a:t>
            </a:r>
          </a:p>
          <a:p>
            <a:pPr lvl="2"/>
            <a:r>
              <a:rPr lang="en-NZ" dirty="0" smtClean="0"/>
              <a:t>Could be beneficial to some users</a:t>
            </a:r>
          </a:p>
          <a:p>
            <a:pPr lvl="2"/>
            <a:r>
              <a:rPr lang="en-NZ" dirty="0" smtClean="0"/>
              <a:t>Could be a security risk on public computers</a:t>
            </a:r>
          </a:p>
          <a:p>
            <a:pPr lvl="1"/>
            <a:r>
              <a:rPr lang="en-NZ" dirty="0" smtClean="0"/>
              <a:t>Data can be bookmarked</a:t>
            </a:r>
          </a:p>
          <a:p>
            <a:pPr lvl="1"/>
            <a:r>
              <a:rPr lang="en-NZ" dirty="0" smtClean="0"/>
              <a:t>Limit on the number of characters in the form data returned</a:t>
            </a:r>
          </a:p>
          <a:p>
            <a:r>
              <a:rPr lang="en-NZ" dirty="0" smtClean="0"/>
              <a:t>POST</a:t>
            </a:r>
          </a:p>
          <a:p>
            <a:pPr lvl="1"/>
            <a:r>
              <a:rPr lang="en-NZ" dirty="0" smtClean="0"/>
              <a:t>Data can contain binary data</a:t>
            </a:r>
          </a:p>
          <a:p>
            <a:pPr lvl="1"/>
            <a:r>
              <a:rPr lang="en-NZ" dirty="0" smtClean="0"/>
              <a:t>Data is hidden from user</a:t>
            </a:r>
          </a:p>
          <a:p>
            <a:pPr lvl="1"/>
            <a:r>
              <a:rPr lang="en-NZ" dirty="0" smtClean="0"/>
              <a:t>Submitted data is not the stored in cache, history or bookmarks</a:t>
            </a:r>
          </a:p>
          <a:p>
            <a:pPr lvl="1"/>
            <a:endParaRPr lang="en-US" dirty="0"/>
          </a:p>
        </p:txBody>
      </p:sp>
    </p:spTree>
    <p:extLst>
      <p:ext uri="{BB962C8B-B14F-4D97-AF65-F5344CB8AC3E}">
        <p14:creationId xmlns:p14="http://schemas.microsoft.com/office/powerpoint/2010/main" val="3389105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386"/>
          <a:stretch/>
        </p:blipFill>
        <p:spPr bwMode="auto">
          <a:xfrm>
            <a:off x="1524000" y="152400"/>
            <a:ext cx="6733195" cy="654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495800" y="5638800"/>
            <a:ext cx="4433397" cy="990600"/>
          </a:xfrm>
        </p:spPr>
        <p:txBody>
          <a:bodyPr/>
          <a:lstStyle/>
          <a:p>
            <a:r>
              <a:rPr lang="en-NZ" dirty="0" smtClean="0"/>
              <a:t>Text input controls</a:t>
            </a:r>
            <a:endParaRPr lang="en-US" dirty="0"/>
          </a:p>
        </p:txBody>
      </p:sp>
    </p:spTree>
    <p:extLst>
      <p:ext uri="{BB962C8B-B14F-4D97-AF65-F5344CB8AC3E}">
        <p14:creationId xmlns:p14="http://schemas.microsoft.com/office/powerpoint/2010/main" val="4154880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&lt;</a:t>
            </a:r>
            <a:r>
              <a:rPr lang="en-NZ" dirty="0" err="1" smtClean="0"/>
              <a:t>datalist</a:t>
            </a:r>
            <a:r>
              <a:rPr lang="en-NZ" dirty="0" smtClean="0"/>
              <a:t>&gt; element</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37014"/>
            <a:ext cx="8915400" cy="2563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714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2286000" cy="2438400"/>
          </a:xfrm>
        </p:spPr>
        <p:txBody>
          <a:bodyPr/>
          <a:lstStyle/>
          <a:p>
            <a:r>
              <a:rPr lang="en-NZ" dirty="0" smtClean="0"/>
              <a:t>&lt;select&gt; element</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159" y="1066800"/>
            <a:ext cx="6231467"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9673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4" y="457200"/>
            <a:ext cx="903282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876800" y="830580"/>
            <a:ext cx="4038600" cy="990600"/>
          </a:xfrm>
        </p:spPr>
        <p:txBody>
          <a:bodyPr/>
          <a:lstStyle/>
          <a:p>
            <a:r>
              <a:rPr lang="en-NZ" dirty="0" smtClean="0"/>
              <a:t>Button elements</a:t>
            </a:r>
            <a:endParaRPr lang="en-US" dirty="0"/>
          </a:p>
        </p:txBody>
      </p:sp>
    </p:spTree>
    <p:extLst>
      <p:ext uri="{BB962C8B-B14F-4D97-AF65-F5344CB8AC3E}">
        <p14:creationId xmlns:p14="http://schemas.microsoft.com/office/powerpoint/2010/main" val="4068881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8991600" cy="3503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smtClean="0"/>
              <a:t>Number and range input controls</a:t>
            </a:r>
            <a:endParaRPr lang="en-US" dirty="0"/>
          </a:p>
        </p:txBody>
      </p:sp>
    </p:spTree>
    <p:extLst>
      <p:ext uri="{BB962C8B-B14F-4D97-AF65-F5344CB8AC3E}">
        <p14:creationId xmlns:p14="http://schemas.microsoft.com/office/powerpoint/2010/main" val="236220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Color</a:t>
            </a:r>
            <a:r>
              <a:rPr lang="en-NZ" dirty="0" smtClean="0"/>
              <a:t> input control</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 y="1478280"/>
            <a:ext cx="8534401" cy="5077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02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2286000" cy="2819400"/>
          </a:xfrm>
        </p:spPr>
        <p:txBody>
          <a:bodyPr/>
          <a:lstStyle/>
          <a:p>
            <a:r>
              <a:rPr lang="en-NZ" dirty="0" smtClean="0"/>
              <a:t>Date and time controls</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
            <a:ext cx="5230331" cy="6720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1693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US" dirty="0"/>
          </a:p>
        </p:txBody>
      </p:sp>
    </p:spTree>
    <p:extLst>
      <p:ext uri="{BB962C8B-B14F-4D97-AF65-F5344CB8AC3E}">
        <p14:creationId xmlns:p14="http://schemas.microsoft.com/office/powerpoint/2010/main" val="238545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Where did HTML come from?</a:t>
            </a:r>
            <a:endParaRPr lang="en-US" dirty="0"/>
          </a:p>
        </p:txBody>
      </p:sp>
      <p:sp>
        <p:nvSpPr>
          <p:cNvPr id="3" name="Content Placeholder 2"/>
          <p:cNvSpPr>
            <a:spLocks noGrp="1"/>
          </p:cNvSpPr>
          <p:nvPr>
            <p:ph idx="1"/>
          </p:nvPr>
        </p:nvSpPr>
        <p:spPr>
          <a:xfrm>
            <a:off x="0" y="1371600"/>
            <a:ext cx="9144000" cy="5105400"/>
          </a:xfrm>
        </p:spPr>
        <p:txBody>
          <a:bodyPr>
            <a:normAutofit/>
          </a:bodyPr>
          <a:lstStyle/>
          <a:p>
            <a:r>
              <a:rPr lang="en-NZ" sz="2800" dirty="0" smtClean="0"/>
              <a:t>HTML is a </a:t>
            </a:r>
            <a:r>
              <a:rPr lang="en-NZ" sz="2800" dirty="0" err="1" smtClean="0"/>
              <a:t>markup</a:t>
            </a:r>
            <a:r>
              <a:rPr lang="en-NZ" sz="2800" dirty="0" smtClean="0"/>
              <a:t> language</a:t>
            </a:r>
          </a:p>
          <a:p>
            <a:pPr lvl="1"/>
            <a:r>
              <a:rPr lang="en-NZ" sz="2400" dirty="0" smtClean="0"/>
              <a:t>A way of annotating a document </a:t>
            </a:r>
          </a:p>
          <a:p>
            <a:pPr lvl="1"/>
            <a:r>
              <a:rPr lang="en-NZ" sz="2400" dirty="0" smtClean="0"/>
              <a:t>Allow users to control how text and visual elements will be laid out and displayed</a:t>
            </a:r>
          </a:p>
          <a:p>
            <a:pPr lvl="1"/>
            <a:r>
              <a:rPr lang="en-NZ" sz="2400" dirty="0" smtClean="0"/>
              <a:t>Combining semantic </a:t>
            </a:r>
            <a:r>
              <a:rPr lang="en-NZ" sz="2400" dirty="0" err="1" smtClean="0"/>
              <a:t>markup</a:t>
            </a:r>
            <a:r>
              <a:rPr lang="en-NZ" sz="2400" dirty="0" smtClean="0"/>
              <a:t> with presentation </a:t>
            </a:r>
            <a:r>
              <a:rPr lang="en-NZ" sz="2400" dirty="0" err="1" smtClean="0"/>
              <a:t>markup</a:t>
            </a:r>
            <a:r>
              <a:rPr lang="en-NZ" sz="2400" dirty="0" smtClean="0"/>
              <a:t> is no longer permitted in HTML5</a:t>
            </a:r>
          </a:p>
          <a:p>
            <a:pPr lvl="1"/>
            <a:r>
              <a:rPr lang="en-US" sz="2400" dirty="0"/>
              <a:t>HTML5 is now a living language: that is, it is a language that evolves</a:t>
            </a:r>
          </a:p>
          <a:p>
            <a:pPr lvl="1"/>
            <a:r>
              <a:rPr lang="en-US" sz="2400" dirty="0" smtClean="0"/>
              <a:t>not </a:t>
            </a:r>
            <a:r>
              <a:rPr lang="en-US" sz="2400" dirty="0"/>
              <a:t>all browsers and all versions support every feature of </a:t>
            </a:r>
            <a:r>
              <a:rPr lang="en-US" sz="2400" dirty="0" smtClean="0"/>
              <a:t>HTML5</a:t>
            </a:r>
          </a:p>
          <a:p>
            <a:pPr marL="274320" lvl="1" indent="0">
              <a:buNone/>
            </a:pPr>
            <a:endParaRPr lang="en-US" dirty="0"/>
          </a:p>
          <a:p>
            <a:pPr lvl="1"/>
            <a:endParaRPr lang="en-US" dirty="0"/>
          </a:p>
        </p:txBody>
      </p:sp>
    </p:spTree>
    <p:extLst>
      <p:ext uri="{BB962C8B-B14F-4D97-AF65-F5344CB8AC3E}">
        <p14:creationId xmlns:p14="http://schemas.microsoft.com/office/powerpoint/2010/main" val="922925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syntax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952625"/>
            <a:ext cx="8942316"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28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document outline</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93" t="6336" b="38865"/>
          <a:stretch/>
        </p:blipFill>
        <p:spPr bwMode="auto">
          <a:xfrm>
            <a:off x="1" y="1905000"/>
            <a:ext cx="48006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3450" r="21949"/>
          <a:stretch/>
        </p:blipFill>
        <p:spPr bwMode="auto">
          <a:xfrm>
            <a:off x="5783580" y="1845108"/>
            <a:ext cx="3352800" cy="4069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68980" y="5638800"/>
            <a:ext cx="4191000" cy="1015663"/>
          </a:xfrm>
          <a:prstGeom prst="rect">
            <a:avLst/>
          </a:prstGeom>
          <a:noFill/>
        </p:spPr>
        <p:txBody>
          <a:bodyPr wrap="square" rtlCol="0">
            <a:spAutoFit/>
          </a:bodyPr>
          <a:lstStyle/>
          <a:p>
            <a:r>
              <a:rPr lang="en-NZ" sz="2000" dirty="0" smtClean="0"/>
              <a:t>This way of thinking will become useful when we learn how to use JavaScript to modify the DOM</a:t>
            </a:r>
            <a:endParaRPr lang="en-US" sz="2000" dirty="0"/>
          </a:p>
        </p:txBody>
      </p:sp>
    </p:spTree>
    <p:extLst>
      <p:ext uri="{BB962C8B-B14F-4D97-AF65-F5344CB8AC3E}">
        <p14:creationId xmlns:p14="http://schemas.microsoft.com/office/powerpoint/2010/main" val="2050612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nesting of elements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 y="2209800"/>
            <a:ext cx="8273414" cy="413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7908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Semantic </a:t>
            </a:r>
            <a:r>
              <a:rPr lang="en-NZ" dirty="0" err="1" smtClean="0"/>
              <a:t>markup</a:t>
            </a:r>
            <a:endParaRPr lang="en-US" dirty="0"/>
          </a:p>
        </p:txBody>
      </p:sp>
      <p:sp>
        <p:nvSpPr>
          <p:cNvPr id="3" name="Content Placeholder 2"/>
          <p:cNvSpPr>
            <a:spLocks noGrp="1"/>
          </p:cNvSpPr>
          <p:nvPr>
            <p:ph idx="1"/>
          </p:nvPr>
        </p:nvSpPr>
        <p:spPr/>
        <p:txBody>
          <a:bodyPr>
            <a:normAutofit fontScale="92500" lnSpcReduction="10000"/>
          </a:bodyPr>
          <a:lstStyle/>
          <a:p>
            <a:r>
              <a:rPr lang="en-NZ" dirty="0" smtClean="0"/>
              <a:t>HTML documents should not describe how to visually present content</a:t>
            </a:r>
          </a:p>
          <a:p>
            <a:pPr lvl="1"/>
            <a:r>
              <a:rPr lang="en-US" dirty="0" smtClean="0"/>
              <a:t>Inline Styling is bad</a:t>
            </a:r>
          </a:p>
          <a:p>
            <a:pPr lvl="1"/>
            <a:endParaRPr lang="en-US" dirty="0" smtClean="0"/>
          </a:p>
          <a:p>
            <a:pPr lvl="1"/>
            <a:r>
              <a:rPr lang="en-NZ" dirty="0" smtClean="0"/>
              <a:t>Presentational tags are bad</a:t>
            </a:r>
            <a:endParaRPr lang="en-US" dirty="0"/>
          </a:p>
          <a:p>
            <a:pPr lvl="1"/>
            <a:endParaRPr lang="en-NZ" dirty="0" smtClean="0"/>
          </a:p>
          <a:p>
            <a:r>
              <a:rPr lang="en-NZ" dirty="0" smtClean="0"/>
              <a:t>HTML documents should describe its contents structural semantics or meaning</a:t>
            </a:r>
          </a:p>
          <a:p>
            <a:r>
              <a:rPr lang="en-NZ" dirty="0" smtClean="0"/>
              <a:t>Eliminating presentation oriented </a:t>
            </a:r>
            <a:r>
              <a:rPr lang="en-NZ" dirty="0" err="1" smtClean="0"/>
              <a:t>markup</a:t>
            </a:r>
            <a:r>
              <a:rPr lang="en-NZ" dirty="0" smtClean="0"/>
              <a:t> and writing semantic HTML </a:t>
            </a:r>
            <a:r>
              <a:rPr lang="en-NZ" dirty="0" err="1" smtClean="0"/>
              <a:t>markup</a:t>
            </a:r>
            <a:r>
              <a:rPr lang="en-NZ" dirty="0" smtClean="0"/>
              <a:t> has several advantages:</a:t>
            </a:r>
          </a:p>
          <a:p>
            <a:pPr lvl="1"/>
            <a:r>
              <a:rPr lang="en-NZ" dirty="0" smtClean="0"/>
              <a:t>Maintainability</a:t>
            </a:r>
          </a:p>
          <a:p>
            <a:pPr lvl="1"/>
            <a:r>
              <a:rPr lang="en-NZ" dirty="0" smtClean="0"/>
              <a:t>Speed</a:t>
            </a:r>
          </a:p>
          <a:p>
            <a:pPr lvl="1"/>
            <a:r>
              <a:rPr lang="en-NZ" dirty="0" smtClean="0"/>
              <a:t>Accessibility</a:t>
            </a:r>
          </a:p>
          <a:p>
            <a:pPr lvl="1"/>
            <a:r>
              <a:rPr lang="en-NZ" dirty="0" smtClean="0"/>
              <a:t>Search engine optimization</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0189"/>
          <a:stretch/>
        </p:blipFill>
        <p:spPr bwMode="auto">
          <a:xfrm>
            <a:off x="4473813" y="2147841"/>
            <a:ext cx="4650059" cy="478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71896"/>
            <a:ext cx="4094918" cy="49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7903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Structure of HTML documents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828800"/>
            <a:ext cx="80010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4" name="Ink 13"/>
              <p14:cNvContentPartPr/>
              <p14:nvPr/>
            </p14:nvContentPartPr>
            <p14:xfrm>
              <a:off x="5577480" y="2965680"/>
              <a:ext cx="137880" cy="6480"/>
            </p14:xfrm>
          </p:contentPart>
        </mc:Choice>
        <mc:Fallback xmlns="">
          <p:pic>
            <p:nvPicPr>
              <p:cNvPr id="14" name="Ink 13"/>
              <p:cNvPicPr/>
              <p:nvPr/>
            </p:nvPicPr>
            <p:blipFill>
              <a:blip r:embed="rId4"/>
              <a:stretch>
                <a:fillRect/>
              </a:stretch>
            </p:blipFill>
            <p:spPr>
              <a:xfrm>
                <a:off x="5558400" y="2927520"/>
                <a:ext cx="1760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p14:cNvContentPartPr/>
              <p14:nvPr/>
            </p14:nvContentPartPr>
            <p14:xfrm>
              <a:off x="6858000" y="3584880"/>
              <a:ext cx="1326240" cy="54000"/>
            </p14:xfrm>
          </p:contentPart>
        </mc:Choice>
        <mc:Fallback xmlns="">
          <p:pic>
            <p:nvPicPr>
              <p:cNvPr id="12" name="Ink 11"/>
              <p:cNvPicPr/>
              <p:nvPr/>
            </p:nvPicPr>
            <p:blipFill>
              <a:blip r:embed="rId6"/>
              <a:stretch>
                <a:fillRect/>
              </a:stretch>
            </p:blipFill>
            <p:spPr>
              <a:xfrm>
                <a:off x="6838920" y="3546720"/>
                <a:ext cx="13644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p14:cNvContentPartPr/>
              <p14:nvPr/>
            </p14:nvContentPartPr>
            <p14:xfrm>
              <a:off x="4160520" y="2514600"/>
              <a:ext cx="4132080" cy="1378080"/>
            </p14:xfrm>
          </p:contentPart>
        </mc:Choice>
        <mc:Fallback xmlns="">
          <p:pic>
            <p:nvPicPr>
              <p:cNvPr id="18" name="Ink 17"/>
              <p:cNvPicPr/>
              <p:nvPr/>
            </p:nvPicPr>
            <p:blipFill>
              <a:blip r:embed="rId8"/>
              <a:stretch>
                <a:fillRect/>
              </a:stretch>
            </p:blipFill>
            <p:spPr>
              <a:xfrm>
                <a:off x="4122360" y="2476440"/>
                <a:ext cx="4208400" cy="1454400"/>
              </a:xfrm>
              <a:prstGeom prst="rect">
                <a:avLst/>
              </a:prstGeom>
            </p:spPr>
          </p:pic>
        </mc:Fallback>
      </mc:AlternateContent>
      <p:sp>
        <p:nvSpPr>
          <p:cNvPr id="22" name="Rectangle 21"/>
          <p:cNvSpPr/>
          <p:nvPr/>
        </p:nvSpPr>
        <p:spPr>
          <a:xfrm>
            <a:off x="6718800" y="3581400"/>
            <a:ext cx="1663200" cy="146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67120" y="1836420"/>
            <a:ext cx="1663200" cy="146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0660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2613</TotalTime>
  <Words>740</Words>
  <Application>Microsoft Office PowerPoint</Application>
  <PresentationFormat>On-screen Show (4:3)</PresentationFormat>
  <Paragraphs>117</Paragraphs>
  <Slides>38</Slides>
  <Notes>9</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Clarity</vt:lpstr>
      <vt:lpstr>Introduction to Client-Side Development - html</vt:lpstr>
      <vt:lpstr>Client-Side Core</vt:lpstr>
      <vt:lpstr>Cross Browser Issues</vt:lpstr>
      <vt:lpstr>Where did HTML come from?</vt:lpstr>
      <vt:lpstr>HTML syntax</vt:lpstr>
      <vt:lpstr>HTML document outline</vt:lpstr>
      <vt:lpstr>HTML nesting of elements</vt:lpstr>
      <vt:lpstr>Semantic markup</vt:lpstr>
      <vt:lpstr>Structure of HTML documents</vt:lpstr>
      <vt:lpstr>Headings paragraphs and divisions</vt:lpstr>
      <vt:lpstr>Anchor tags and URL Relative Referencing</vt:lpstr>
      <vt:lpstr>Site directory tree</vt:lpstr>
      <vt:lpstr>Lists</vt:lpstr>
      <vt:lpstr>Block level elements</vt:lpstr>
      <vt:lpstr>In-line elements</vt:lpstr>
      <vt:lpstr>In-line text elements</vt:lpstr>
      <vt:lpstr>Character entities</vt:lpstr>
      <vt:lpstr>HTML5 semantic structure elements</vt:lpstr>
      <vt:lpstr>HTML 5</vt:lpstr>
      <vt:lpstr>HTML5 semantic structure elements</vt:lpstr>
      <vt:lpstr>HTML5 semantic structure elements</vt:lpstr>
      <vt:lpstr>Figures and figure captions</vt:lpstr>
      <vt:lpstr>HTML tables</vt:lpstr>
      <vt:lpstr>Forms</vt:lpstr>
      <vt:lpstr>How forms work</vt:lpstr>
      <vt:lpstr>Form related HTML elements</vt:lpstr>
      <vt:lpstr>Query string data and its connection to the form elements</vt:lpstr>
      <vt:lpstr>URL encoding</vt:lpstr>
      <vt:lpstr>GET versus POST</vt:lpstr>
      <vt:lpstr>GET versus POST</vt:lpstr>
      <vt:lpstr>Text input controls</vt:lpstr>
      <vt:lpstr>&lt;datalist&gt; element</vt:lpstr>
      <vt:lpstr>&lt;select&gt; element</vt:lpstr>
      <vt:lpstr>Button elements</vt:lpstr>
      <vt:lpstr>Number and range input controls</vt:lpstr>
      <vt:lpstr>Color input control</vt:lpstr>
      <vt:lpstr>Date and time controls</vt:lpstr>
      <vt:lpstr>Practical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Client-Side</dc:title>
  <dc:creator>Patricia Haden</dc:creator>
  <cp:lastModifiedBy>Default-User</cp:lastModifiedBy>
  <cp:revision>145</cp:revision>
  <dcterms:created xsi:type="dcterms:W3CDTF">2006-08-16T00:00:00Z</dcterms:created>
  <dcterms:modified xsi:type="dcterms:W3CDTF">2016-02-18T20:45:45Z</dcterms:modified>
</cp:coreProperties>
</file>