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74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6" r:id="rId16"/>
    <p:sldId id="305" r:id="rId17"/>
    <p:sldId id="289" r:id="rId18"/>
    <p:sldId id="290" r:id="rId19"/>
    <p:sldId id="291" r:id="rId20"/>
    <p:sldId id="292" r:id="rId21"/>
    <p:sldId id="293" r:id="rId22"/>
    <p:sldId id="306" r:id="rId23"/>
    <p:sldId id="307" r:id="rId24"/>
    <p:sldId id="308" r:id="rId25"/>
    <p:sldId id="309" r:id="rId26"/>
    <p:sldId id="294" r:id="rId27"/>
    <p:sldId id="310" r:id="rId28"/>
    <p:sldId id="295" r:id="rId29"/>
    <p:sldId id="315" r:id="rId30"/>
    <p:sldId id="316" r:id="rId31"/>
    <p:sldId id="311" r:id="rId32"/>
    <p:sldId id="312" r:id="rId33"/>
    <p:sldId id="313" r:id="rId34"/>
    <p:sldId id="299" r:id="rId35"/>
    <p:sldId id="317" r:id="rId36"/>
    <p:sldId id="300" r:id="rId37"/>
    <p:sldId id="318" r:id="rId38"/>
    <p:sldId id="320" r:id="rId39"/>
    <p:sldId id="319" r:id="rId40"/>
    <p:sldId id="321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301" r:id="rId49"/>
    <p:sldId id="272" r:id="rId50"/>
    <p:sldId id="304" r:id="rId51"/>
    <p:sldId id="303" r:id="rId52"/>
    <p:sldId id="27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551" autoAdjust="0"/>
  </p:normalViewPr>
  <p:slideViewPr>
    <p:cSldViewPr>
      <p:cViewPr varScale="1">
        <p:scale>
          <a:sx n="55" d="100"/>
          <a:sy n="55" d="100"/>
        </p:scale>
        <p:origin x="-3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7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8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9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Easier and perfect.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6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8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5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3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ayerstyles.org/builder.html" TargetMode="External"/><Relationship Id="rId2" Type="http://schemas.openxmlformats.org/officeDocument/2006/relationships/hyperlink" Target="http://css3generato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weave.com/" TargetMode="External"/><Relationship Id="rId5" Type="http://schemas.openxmlformats.org/officeDocument/2006/relationships/hyperlink" Target="http://csslint.net/" TargetMode="External"/><Relationship Id="rId4" Type="http://schemas.openxmlformats.org/officeDocument/2006/relationships/hyperlink" Target="http://www.colorzilla.com/gradient-editor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liveweave.com/E4KvwZ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800" dirty="0" smtClean="0"/>
              <a:t>Introduction to Client-Side Development -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</a:t>
            </a:r>
          </a:p>
        </p:txBody>
      </p:sp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Location of the styles: embedded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133600"/>
          </a:xfrm>
        </p:spPr>
        <p:txBody>
          <a:bodyPr>
            <a:normAutofit/>
          </a:bodyPr>
          <a:lstStyle/>
          <a:p>
            <a:r>
              <a:rPr lang="en-NZ" dirty="0" smtClean="0"/>
              <a:t>Place within the </a:t>
            </a:r>
            <a:r>
              <a:rPr lang="en-NZ" dirty="0"/>
              <a:t>&lt;</a:t>
            </a:r>
            <a:r>
              <a:rPr lang="en-NZ" dirty="0" smtClean="0"/>
              <a:t>style&gt; element inside the &lt;head&gt; element of an HTML document</a:t>
            </a:r>
          </a:p>
          <a:p>
            <a:r>
              <a:rPr lang="en-NZ" dirty="0" smtClean="0"/>
              <a:t>Better than in-line styles but still discouraged</a:t>
            </a:r>
          </a:p>
          <a:p>
            <a:r>
              <a:rPr lang="en-NZ" dirty="0" smtClean="0"/>
              <a:t>More difficult to consistently style multiple documents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9802" b="11667"/>
          <a:stretch/>
        </p:blipFill>
        <p:spPr bwMode="auto">
          <a:xfrm>
            <a:off x="1219200" y="3215640"/>
            <a:ext cx="697230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28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Location of the styles: 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31242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Style rules placed within a external text file with the .</a:t>
            </a:r>
            <a:r>
              <a:rPr lang="en-NZ" dirty="0" err="1" smtClean="0"/>
              <a:t>css</a:t>
            </a:r>
            <a:r>
              <a:rPr lang="en-NZ" dirty="0" smtClean="0"/>
              <a:t> extension</a:t>
            </a:r>
          </a:p>
          <a:p>
            <a:r>
              <a:rPr lang="en-NZ" dirty="0" smtClean="0"/>
              <a:t>Provides the best maintainability</a:t>
            </a:r>
          </a:p>
          <a:p>
            <a:r>
              <a:rPr lang="en-NZ" dirty="0" smtClean="0"/>
              <a:t>When changes are made to an external style sheet, all HTML documents that reference that style sheet will automatically use the updated version</a:t>
            </a:r>
          </a:p>
          <a:p>
            <a:r>
              <a:rPr lang="en-NZ" dirty="0" smtClean="0"/>
              <a:t>The browser is able to cache the external style sheet</a:t>
            </a:r>
          </a:p>
          <a:p>
            <a:pPr lvl="1"/>
            <a:r>
              <a:rPr lang="en-NZ" dirty="0" smtClean="0"/>
              <a:t>Can improve the performance of the site as well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" y="4733256"/>
            <a:ext cx="9045742" cy="185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49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Element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752600" cy="4876800"/>
          </a:xfrm>
        </p:spPr>
        <p:txBody>
          <a:bodyPr/>
          <a:lstStyle/>
          <a:p>
            <a:r>
              <a:rPr lang="en-NZ" dirty="0" smtClean="0"/>
              <a:t>select all instances of a given HTML element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372" y="1501140"/>
            <a:ext cx="717162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67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752600" cy="4876800"/>
          </a:xfrm>
        </p:spPr>
        <p:txBody>
          <a:bodyPr/>
          <a:lstStyle/>
          <a:p>
            <a:r>
              <a:rPr lang="en-NZ" dirty="0" smtClean="0"/>
              <a:t>Allows to simultaneously target different HTML elements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7391400" cy="55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22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752600" cy="4876800"/>
          </a:xfrm>
        </p:spPr>
        <p:txBody>
          <a:bodyPr/>
          <a:lstStyle/>
          <a:p>
            <a:r>
              <a:rPr lang="en-NZ" dirty="0" smtClean="0"/>
              <a:t>Allows the target a specific element by its id attribute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599"/>
            <a:ext cx="6629400" cy="540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22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1981200" cy="4876800"/>
          </a:xfrm>
        </p:spPr>
        <p:txBody>
          <a:bodyPr/>
          <a:lstStyle/>
          <a:p>
            <a:r>
              <a:rPr lang="en-NZ" dirty="0" smtClean="0"/>
              <a:t>Provide a way to select HTML elements either by the presence of an element attribute or by the value of an attribute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533400"/>
            <a:ext cx="656189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362200" cy="1371600"/>
          </a:xfrm>
        </p:spPr>
        <p:txBody>
          <a:bodyPr/>
          <a:lstStyle/>
          <a:p>
            <a:r>
              <a:rPr lang="en-NZ" dirty="0" smtClean="0"/>
              <a:t>Attribute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Attribute selectors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98723"/>
            <a:ext cx="9119943" cy="535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48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pseudo-element selector </a:t>
            </a:r>
            <a:r>
              <a:rPr lang="en-US" sz="2800" dirty="0"/>
              <a:t>is a way to select something that does not exist </a:t>
            </a:r>
            <a:r>
              <a:rPr lang="en-US" sz="2800" dirty="0" smtClean="0"/>
              <a:t>explicitly as </a:t>
            </a:r>
            <a:r>
              <a:rPr lang="en-US" sz="2800" dirty="0"/>
              <a:t>an element in the HTML document tree but which is still a recognizable </a:t>
            </a:r>
            <a:r>
              <a:rPr lang="en-US" sz="2800" dirty="0" smtClean="0"/>
              <a:t>selectable object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instance, you can select the first line or first letter of any </a:t>
            </a:r>
            <a:r>
              <a:rPr lang="en-US" sz="2400" dirty="0" smtClean="0"/>
              <a:t>HTML element </a:t>
            </a:r>
            <a:r>
              <a:rPr lang="en-US" sz="2400" dirty="0"/>
              <a:t>using a pseudo-element selector. </a:t>
            </a:r>
            <a:endParaRPr lang="en-US" sz="2400" dirty="0" smtClean="0"/>
          </a:p>
          <a:p>
            <a:r>
              <a:rPr lang="en-US" sz="2800" dirty="0" smtClean="0"/>
              <a:t>A </a:t>
            </a:r>
            <a:r>
              <a:rPr lang="en-US" sz="2800" b="1" dirty="0"/>
              <a:t>pseudo-class selector </a:t>
            </a:r>
            <a:r>
              <a:rPr lang="en-US" sz="2800" dirty="0"/>
              <a:t>does apply to </a:t>
            </a:r>
            <a:r>
              <a:rPr lang="en-US" sz="2800" dirty="0" smtClean="0"/>
              <a:t>an HTML </a:t>
            </a:r>
            <a:r>
              <a:rPr lang="en-US" sz="2800" dirty="0"/>
              <a:t>element, but targets either a particular state or, in CSS3, a variety of </a:t>
            </a:r>
            <a:r>
              <a:rPr lang="en-US" sz="2800" dirty="0" smtClean="0"/>
              <a:t>family relationships</a:t>
            </a:r>
            <a:r>
              <a:rPr lang="en-US" sz="28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1371600"/>
          </a:xfrm>
        </p:spPr>
        <p:txBody>
          <a:bodyPr>
            <a:normAutofit/>
          </a:bodyPr>
          <a:lstStyle/>
          <a:p>
            <a:r>
              <a:rPr lang="en-US" b="1" dirty="0"/>
              <a:t>Pseudo-Element and Pseudo-Class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Pseudo-Element and Pseudo-Class Selectors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90674"/>
            <a:ext cx="879791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64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" y="533400"/>
            <a:ext cx="2286000" cy="365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Pseudo-Element and Pseudo-Class Selectors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"/>
            <a:ext cx="6722096" cy="685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– 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CSS is a W3C standard for describing the appearance of HTML elements</a:t>
            </a:r>
          </a:p>
          <a:p>
            <a:r>
              <a:rPr lang="en-NZ" dirty="0"/>
              <a:t>The principal mechanism for web authors to modify the visual presentation of webpages</a:t>
            </a:r>
            <a:endParaRPr lang="en-NZ" dirty="0" smtClean="0"/>
          </a:p>
          <a:p>
            <a:r>
              <a:rPr lang="en-NZ" dirty="0"/>
              <a:t>With CSS, we can assign font properties, </a:t>
            </a:r>
            <a:r>
              <a:rPr lang="en-NZ" dirty="0" err="1"/>
              <a:t>colors</a:t>
            </a:r>
            <a:r>
              <a:rPr lang="en-NZ" dirty="0"/>
              <a:t>, sizes, borders, background images and position elements on the page</a:t>
            </a:r>
          </a:p>
          <a:p>
            <a:r>
              <a:rPr lang="en-NZ" dirty="0" smtClean="0"/>
              <a:t>CSS tasks such as layout and positioning can be quite complicated</a:t>
            </a:r>
          </a:p>
          <a:p>
            <a:r>
              <a:rPr lang="en-NZ" dirty="0" smtClean="0"/>
              <a:t>CSS can be added</a:t>
            </a:r>
          </a:p>
          <a:p>
            <a:pPr lvl="1"/>
            <a:r>
              <a:rPr lang="en-NZ" dirty="0" smtClean="0"/>
              <a:t>Directly to any HTML element ( discouraged)</a:t>
            </a:r>
          </a:p>
          <a:p>
            <a:pPr lvl="1"/>
            <a:r>
              <a:rPr lang="en-NZ" dirty="0" smtClean="0"/>
              <a:t>Within the head element</a:t>
            </a:r>
          </a:p>
          <a:p>
            <a:pPr lvl="1"/>
            <a:r>
              <a:rPr lang="en-NZ" dirty="0" smtClean="0"/>
              <a:t>In a separate text file containing only CSS ( preferred)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7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Contextual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876800"/>
          </a:xfrm>
        </p:spPr>
        <p:txBody>
          <a:bodyPr/>
          <a:lstStyle/>
          <a:p>
            <a:r>
              <a:rPr lang="en-NZ" dirty="0" smtClean="0"/>
              <a:t>Allows you to select elements based on their ancestors, descendants or siblings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38400"/>
            <a:ext cx="904177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9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Cascade: How Styles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r>
              <a:rPr lang="en-US" b="1" dirty="0"/>
              <a:t>Inheritance </a:t>
            </a:r>
            <a:r>
              <a:rPr lang="en-US" dirty="0" smtClean="0"/>
              <a:t>Many </a:t>
            </a:r>
            <a:r>
              <a:rPr lang="en-US" dirty="0"/>
              <a:t>(but not all) CSS </a:t>
            </a:r>
            <a:r>
              <a:rPr lang="en-US" dirty="0" smtClean="0"/>
              <a:t>properties affect </a:t>
            </a:r>
            <a:r>
              <a:rPr lang="en-US" dirty="0"/>
              <a:t>not only themselves but their descendants as well. </a:t>
            </a:r>
            <a:endParaRPr lang="en-US" dirty="0" smtClean="0"/>
          </a:p>
          <a:p>
            <a:pPr lvl="1"/>
            <a:r>
              <a:rPr lang="en-US" dirty="0" smtClean="0"/>
              <a:t>Font</a:t>
            </a:r>
            <a:r>
              <a:rPr lang="en-US" dirty="0"/>
              <a:t>, color, list, </a:t>
            </a:r>
            <a:r>
              <a:rPr lang="en-US" dirty="0" smtClean="0"/>
              <a:t>and text </a:t>
            </a:r>
            <a:r>
              <a:rPr lang="en-US" dirty="0"/>
              <a:t>properties </a:t>
            </a:r>
            <a:r>
              <a:rPr lang="en-US" dirty="0" smtClean="0"/>
              <a:t>are </a:t>
            </a:r>
            <a:r>
              <a:rPr lang="en-US" dirty="0"/>
              <a:t>inheritable; </a:t>
            </a:r>
            <a:endParaRPr lang="en-US" dirty="0" smtClean="0"/>
          </a:p>
          <a:p>
            <a:pPr lvl="1"/>
            <a:r>
              <a:rPr lang="en-US" dirty="0" smtClean="0"/>
              <a:t>layout</a:t>
            </a:r>
            <a:r>
              <a:rPr lang="en-US" dirty="0"/>
              <a:t>, sizing, border, background</a:t>
            </a:r>
            <a:r>
              <a:rPr lang="en-US" dirty="0" smtClean="0"/>
              <a:t>, and </a:t>
            </a:r>
            <a:r>
              <a:rPr lang="en-US" dirty="0"/>
              <a:t>spacing properties are not.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00798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7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Contextual selectors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/>
          <a:stretch/>
        </p:blipFill>
        <p:spPr bwMode="auto">
          <a:xfrm>
            <a:off x="216877" y="1371600"/>
            <a:ext cx="8727831" cy="302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01285"/>
            <a:ext cx="7333760" cy="243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0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Contextual selectors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4231"/>
            <a:ext cx="8607664" cy="552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Cascade: How Styles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Autofit/>
          </a:bodyPr>
          <a:lstStyle/>
          <a:p>
            <a:r>
              <a:rPr lang="en-US" b="1" dirty="0" smtClean="0"/>
              <a:t>Inheritance: </a:t>
            </a:r>
            <a:r>
              <a:rPr lang="en-US" dirty="0" smtClean="0"/>
              <a:t>many but not all CSS properties affect not only themselves but their descendants as well</a:t>
            </a:r>
          </a:p>
          <a:p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0" y="2514600"/>
            <a:ext cx="769912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8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Cascade: How Styles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Autofit/>
          </a:bodyPr>
          <a:lstStyle/>
          <a:p>
            <a:r>
              <a:rPr lang="en-US" b="1" dirty="0" smtClean="0"/>
              <a:t>Inheritance: </a:t>
            </a:r>
            <a:r>
              <a:rPr lang="en-US" dirty="0" smtClean="0"/>
              <a:t>many but not all CSS properties affect not only themselves but their descendants as well</a:t>
            </a:r>
          </a:p>
          <a:p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49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1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Cascade: How Styles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Autofit/>
          </a:bodyPr>
          <a:lstStyle/>
          <a:p>
            <a:r>
              <a:rPr lang="en-US" b="1" dirty="0" smtClean="0"/>
              <a:t>specificity</a:t>
            </a:r>
            <a:r>
              <a:rPr lang="en-US" dirty="0" smtClean="0"/>
              <a:t> refers to how the browser determines which style rule takes precedence when more than one style rule could be applied to the same element</a:t>
            </a:r>
          </a:p>
          <a:p>
            <a:r>
              <a:rPr lang="en-NZ" dirty="0" smtClean="0"/>
              <a:t>The browser assigns a weight to each style rule</a:t>
            </a:r>
          </a:p>
          <a:p>
            <a:r>
              <a:rPr lang="en-NZ" dirty="0" smtClean="0"/>
              <a:t>When several rules apply, the one with the greatest weight takes precedence</a:t>
            </a:r>
          </a:p>
          <a:p>
            <a:r>
              <a:rPr lang="en-NZ" dirty="0" smtClean="0"/>
              <a:t>The more specific the selector, the more it takes precedence</a:t>
            </a:r>
          </a:p>
          <a:p>
            <a:r>
              <a:rPr lang="en-US" dirty="0"/>
              <a:t>class selectors take precedence over element </a:t>
            </a:r>
            <a:r>
              <a:rPr lang="en-US" dirty="0" smtClean="0"/>
              <a:t>selectors</a:t>
            </a:r>
            <a:endParaRPr lang="en-US" dirty="0"/>
          </a:p>
          <a:p>
            <a:r>
              <a:rPr lang="en-US" dirty="0" smtClean="0"/>
              <a:t>id </a:t>
            </a:r>
            <a:r>
              <a:rPr lang="en-US" dirty="0"/>
              <a:t>selectors take precedence over class selectors</a:t>
            </a:r>
          </a:p>
        </p:txBody>
      </p:sp>
    </p:spTree>
    <p:extLst>
      <p:ext uri="{BB962C8B-B14F-4D97-AF65-F5344CB8AC3E}">
        <p14:creationId xmlns:p14="http://schemas.microsoft.com/office/powerpoint/2010/main" val="17404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57600" cy="2895600"/>
          </a:xfrm>
        </p:spPr>
        <p:txBody>
          <a:bodyPr/>
          <a:lstStyle/>
          <a:p>
            <a:r>
              <a:rPr lang="en-NZ" dirty="0" smtClean="0"/>
              <a:t>Specificity algorithm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90550"/>
            <a:ext cx="421005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240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Cascade: How Styles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r>
              <a:rPr lang="en-US" b="1" dirty="0" smtClean="0"/>
              <a:t>Location: </a:t>
            </a:r>
            <a:r>
              <a:rPr lang="en-US" dirty="0" smtClean="0"/>
              <a:t>when rules have the same specificity, the latest are given more weight</a:t>
            </a:r>
          </a:p>
          <a:p>
            <a:pPr lvl="1"/>
            <a:r>
              <a:rPr lang="en-NZ" dirty="0" smtClean="0"/>
              <a:t>An in-line style will override one defined in an external style sheet or an embedded </a:t>
            </a:r>
            <a:r>
              <a:rPr lang="en-NZ" dirty="0" err="1" smtClean="0"/>
              <a:t>stylesheet</a:t>
            </a:r>
            <a:endParaRPr lang="en-NZ" dirty="0" smtClean="0"/>
          </a:p>
          <a:p>
            <a:pPr lvl="1"/>
            <a:r>
              <a:rPr lang="en-NZ" dirty="0" smtClean="0"/>
              <a:t>When the same style properties is defined multiple times within a single declaration block, the last one will take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NZ" dirty="0" smtClean="0"/>
              <a:t>In CSS, all HTML elements exist within an element box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229600" cy="464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17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Benefits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Improved control over formatting</a:t>
            </a:r>
          </a:p>
          <a:p>
            <a:pPr lvl="1"/>
            <a:r>
              <a:rPr lang="en-NZ" dirty="0" smtClean="0"/>
              <a:t>Degree of control over formatting is significantly better than what is provided in HTML</a:t>
            </a:r>
          </a:p>
          <a:p>
            <a:r>
              <a:rPr lang="en-NZ" dirty="0" smtClean="0"/>
              <a:t>Improved site maintainability</a:t>
            </a:r>
          </a:p>
          <a:p>
            <a:pPr lvl="1"/>
            <a:r>
              <a:rPr lang="en-NZ" dirty="0" smtClean="0"/>
              <a:t>All formatting can be centralized into one (or a small handful) CSS file/s</a:t>
            </a:r>
          </a:p>
          <a:p>
            <a:r>
              <a:rPr lang="en-NZ" dirty="0" smtClean="0"/>
              <a:t>Improved accessibility	</a:t>
            </a:r>
          </a:p>
          <a:p>
            <a:pPr lvl="1"/>
            <a:r>
              <a:rPr lang="en-NZ" dirty="0" smtClean="0"/>
              <a:t>By keeping presentation out of the HTML, screen readers and other accessibility tools work better, thereby providing a significantly enriched experience for those reliant on accessibility tools</a:t>
            </a:r>
          </a:p>
          <a:p>
            <a:r>
              <a:rPr lang="en-NZ" dirty="0" smtClean="0"/>
              <a:t>Improved page download speed</a:t>
            </a:r>
          </a:p>
          <a:p>
            <a:r>
              <a:rPr lang="en-NZ" dirty="0" smtClean="0"/>
              <a:t>Improved output flexibility</a:t>
            </a:r>
          </a:p>
          <a:p>
            <a:pPr lvl="1"/>
            <a:r>
              <a:rPr lang="en-NZ" dirty="0" smtClean="0"/>
              <a:t>CSS can be easily used to adapt a page for different output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30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3" y="609600"/>
            <a:ext cx="8955577" cy="58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845819"/>
            <a:ext cx="4038600" cy="990600"/>
          </a:xfrm>
        </p:spPr>
        <p:txBody>
          <a:bodyPr/>
          <a:lstStyle/>
          <a:p>
            <a:r>
              <a:rPr lang="en-NZ" dirty="0" smtClean="0"/>
              <a:t>The 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3352800" cy="1295400"/>
          </a:xfrm>
        </p:spPr>
        <p:txBody>
          <a:bodyPr/>
          <a:lstStyle/>
          <a:p>
            <a:r>
              <a:rPr lang="en-NZ" dirty="0"/>
              <a:t>B</a:t>
            </a:r>
            <a:r>
              <a:rPr lang="en-NZ" dirty="0" smtClean="0"/>
              <a:t>ackground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62" y="176213"/>
            <a:ext cx="6438900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95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971800" cy="3581400"/>
          </a:xfrm>
        </p:spPr>
        <p:txBody>
          <a:bodyPr/>
          <a:lstStyle/>
          <a:p>
            <a:r>
              <a:rPr lang="en-NZ" dirty="0" smtClean="0"/>
              <a:t>Borders, margins and padding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8971"/>
            <a:ext cx="4953000" cy="63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025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Collapsing vertical margins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7108"/>
            <a:ext cx="874706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973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text styling – font properties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58200" cy="53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04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font family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9722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482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text styling – font sizes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28800"/>
            <a:ext cx="883149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141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Different font families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39097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355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828800" cy="2362200"/>
          </a:xfrm>
        </p:spPr>
        <p:txBody>
          <a:bodyPr/>
          <a:lstStyle/>
          <a:p>
            <a:r>
              <a:rPr lang="en-NZ" dirty="0" smtClean="0"/>
              <a:t>Font size issues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4" y="621323"/>
            <a:ext cx="684249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7225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Solution: use rem units!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57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@font-face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@font-face rule, </a:t>
            </a:r>
            <a:r>
              <a:rPr lang="en-US" dirty="0" smtClean="0"/>
              <a:t>you do </a:t>
            </a:r>
            <a:r>
              <a:rPr lang="en-US" dirty="0"/>
              <a:t>no longer </a:t>
            </a:r>
            <a:r>
              <a:rPr lang="en-US" dirty="0" smtClean="0"/>
              <a:t>need to </a:t>
            </a:r>
            <a:r>
              <a:rPr lang="en-US" dirty="0"/>
              <a:t>use one of the "web-safe" </a:t>
            </a:r>
            <a:r>
              <a:rPr lang="en-US" dirty="0" smtClean="0"/>
              <a:t>fonts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8" y="2819400"/>
            <a:ext cx="888319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NZ" dirty="0" smtClean="0"/>
              <a:t>A CSS document consist of one or more style rules</a:t>
            </a:r>
          </a:p>
          <a:p>
            <a:r>
              <a:rPr lang="en-NZ" dirty="0" smtClean="0"/>
              <a:t>A rule consist of a selector that identifies the HTML element or elements that will be affected</a:t>
            </a:r>
          </a:p>
          <a:p>
            <a:pPr lvl="1"/>
            <a:r>
              <a:rPr lang="en-NZ" dirty="0" smtClean="0"/>
              <a:t>Selectors are a pattern that is used by the browser to select the HTML elements that will receive the style</a:t>
            </a:r>
          </a:p>
          <a:p>
            <a:r>
              <a:rPr lang="en-NZ" dirty="0" smtClean="0"/>
              <a:t>The selector is followed by a series of property: value pairs ( a declaration)</a:t>
            </a:r>
          </a:p>
          <a:p>
            <a:pPr lvl="1"/>
            <a:r>
              <a:rPr lang="en-NZ" dirty="0" smtClean="0"/>
              <a:t>Property names are predefined by CSS </a:t>
            </a:r>
          </a:p>
          <a:p>
            <a:pPr lvl="1"/>
            <a:r>
              <a:rPr lang="en-NZ" dirty="0" smtClean="0"/>
              <a:t>Properties are assigned values</a:t>
            </a:r>
          </a:p>
          <a:p>
            <a:pPr lvl="1"/>
            <a:r>
              <a:rPr lang="en-NZ" dirty="0" smtClean="0"/>
              <a:t>Units are dependent upon the property</a:t>
            </a:r>
          </a:p>
          <a:p>
            <a:pPr lvl="2"/>
            <a:r>
              <a:rPr lang="en-NZ" dirty="0" smtClean="0"/>
              <a:t>Predefined list of keywords</a:t>
            </a:r>
          </a:p>
          <a:p>
            <a:pPr lvl="2"/>
            <a:r>
              <a:rPr lang="en-NZ" dirty="0" smtClean="0"/>
              <a:t>Length measurements</a:t>
            </a:r>
          </a:p>
          <a:p>
            <a:pPr lvl="2"/>
            <a:r>
              <a:rPr lang="en-NZ" dirty="0" smtClean="0"/>
              <a:t>Percentages</a:t>
            </a:r>
          </a:p>
          <a:p>
            <a:pPr lvl="2"/>
            <a:r>
              <a:rPr lang="en-NZ" dirty="0" smtClean="0"/>
              <a:t>…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www.referencedesigner.com/tutorials/css/images/css-synta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10613" r="19716" b="4090"/>
          <a:stretch/>
        </p:blipFill>
        <p:spPr bwMode="auto">
          <a:xfrm>
            <a:off x="5638800" y="4038600"/>
            <a:ext cx="332148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8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905000" cy="2057400"/>
          </a:xfrm>
        </p:spPr>
        <p:txBody>
          <a:bodyPr/>
          <a:lstStyle/>
          <a:p>
            <a:r>
              <a:rPr lang="en-NZ" dirty="0" smtClean="0"/>
              <a:t>Text properties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723"/>
            <a:ext cx="5715000" cy="688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383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Some new things in 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Rounded corners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4038600" cy="401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9"/>
            <a:ext cx="3981450" cy="409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8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Rounded Corners – Old Style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24150"/>
            <a:ext cx="593703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02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Rounded Corners – Old Style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61397"/>
            <a:ext cx="4267200" cy="491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7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Rounded Corners – 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Border-radius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1720"/>
            <a:ext cx="3914775" cy="115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83051"/>
            <a:ext cx="4724400" cy="290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90586"/>
            <a:ext cx="2819400" cy="288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" y="6324600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Box Shadow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443287" cy="3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72257"/>
            <a:ext cx="7180912" cy="138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22098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err="1"/>
              <a:t>Args</a:t>
            </a:r>
            <a:r>
              <a:rPr lang="en-NZ" sz="2400" dirty="0"/>
              <a:t> are: horizontal offset, vertical offset, width (blur), colour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3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Text Shadow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92924"/>
            <a:ext cx="3657600" cy="37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9449"/>
            <a:ext cx="6576863" cy="95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47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Columns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sz="2800" dirty="0"/>
              <a:t>Multi-column text used to involve </a:t>
            </a:r>
            <a:r>
              <a:rPr lang="en-NZ" sz="2800" dirty="0" err="1"/>
              <a:t>divs</a:t>
            </a:r>
            <a:r>
              <a:rPr lang="en-NZ" sz="2800" dirty="0"/>
              <a:t> and floating and all sorts of nonsense.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sz="2800" dirty="0"/>
              <a:t>Now it’s just </a:t>
            </a:r>
            <a:r>
              <a:rPr lang="en-NZ" sz="2800" dirty="0" smtClean="0"/>
              <a:t>a CSS line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sz="2800" dirty="0" smtClean="0"/>
              <a:t>Note </a:t>
            </a:r>
            <a:r>
              <a:rPr lang="en-NZ" sz="2800" dirty="0"/>
              <a:t>the vendor prefix: Some CSS3 features are so new that they are implemented differently in the different browsers and need a </a:t>
            </a:r>
            <a:r>
              <a:rPr lang="en-NZ" sz="2800" dirty="0" err="1"/>
              <a:t>brower</a:t>
            </a:r>
            <a:r>
              <a:rPr lang="en-NZ" sz="2800" dirty="0"/>
              <a:t>-specific “vendor prefix”. </a:t>
            </a:r>
            <a:endParaRPr lang="en-NZ" sz="28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NZ" sz="2800" dirty="0"/>
              <a:t>-</a:t>
            </a:r>
            <a:r>
              <a:rPr lang="en-NZ" sz="2800" dirty="0" err="1" smtClean="0"/>
              <a:t>moz</a:t>
            </a:r>
            <a:r>
              <a:rPr lang="en-NZ" sz="2800" dirty="0" smtClean="0"/>
              <a:t>- prefix is for </a:t>
            </a:r>
            <a:r>
              <a:rPr lang="en-NZ" sz="2800" dirty="0" err="1" smtClean="0"/>
              <a:t>mozilla</a:t>
            </a:r>
            <a:endParaRPr lang="en-NZ" sz="28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NZ" sz="2800" dirty="0" smtClean="0"/>
              <a:t>-</a:t>
            </a:r>
            <a:r>
              <a:rPr lang="en-NZ" sz="2800" dirty="0" err="1" smtClean="0"/>
              <a:t>webkit</a:t>
            </a:r>
            <a:r>
              <a:rPr lang="en-NZ" sz="2800" dirty="0" smtClean="0"/>
              <a:t>- for </a:t>
            </a:r>
            <a:r>
              <a:rPr lang="en-NZ" sz="2800" dirty="0" smtClean="0"/>
              <a:t>Chrome and Safari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800" dirty="0"/>
              <a:t>-</a:t>
            </a:r>
            <a:r>
              <a:rPr lang="en-US" sz="2800" dirty="0" smtClean="0"/>
              <a:t>o- for Opera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800" dirty="0"/>
              <a:t>-</a:t>
            </a:r>
            <a:r>
              <a:rPr lang="en-US" sz="2800" dirty="0" err="1" smtClean="0"/>
              <a:t>ms</a:t>
            </a:r>
            <a:r>
              <a:rPr lang="en-US" sz="2800" dirty="0" smtClean="0"/>
              <a:t>- for Microsoft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9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Columns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42870"/>
            <a:ext cx="6317166" cy="237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7939668" cy="141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0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Columns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38325"/>
            <a:ext cx="77533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1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533400"/>
            <a:ext cx="2514600" cy="2895600"/>
          </a:xfrm>
        </p:spPr>
        <p:txBody>
          <a:bodyPr/>
          <a:lstStyle/>
          <a:p>
            <a:r>
              <a:rPr lang="en-NZ" dirty="0" smtClean="0"/>
              <a:t>Common CSS properties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3400"/>
            <a:ext cx="6934200" cy="613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929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Some 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Css3 generator</a:t>
            </a:r>
            <a:endParaRPr lang="en-US" dirty="0" smtClean="0"/>
          </a:p>
          <a:p>
            <a:r>
              <a:rPr lang="en-US" dirty="0">
                <a:hlinkClick r:id="rId3"/>
              </a:rPr>
              <a:t>http://layerstyles.org/builder.html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http://www.colorzilla.com/gradient-editor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Csslint.net</a:t>
            </a:r>
            <a:r>
              <a:rPr lang="en-US" dirty="0" smtClean="0"/>
              <a:t> </a:t>
            </a:r>
            <a:r>
              <a:rPr lang="en-US" dirty="0" smtClean="0"/>
              <a:t>for CSS </a:t>
            </a:r>
            <a:r>
              <a:rPr lang="en-US" dirty="0"/>
              <a:t>error </a:t>
            </a:r>
            <a:r>
              <a:rPr lang="en-US" dirty="0" smtClean="0"/>
              <a:t>detection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/>
              <a:t>Particularly useful: </a:t>
            </a:r>
            <a:endParaRPr lang="en-NZ" dirty="0" smtClean="0"/>
          </a:p>
          <a:p>
            <a:pPr lvl="1"/>
            <a:r>
              <a:rPr lang="en-NZ" dirty="0" smtClean="0">
                <a:hlinkClick r:id="rId6"/>
              </a:rPr>
              <a:t>http</a:t>
            </a:r>
            <a:r>
              <a:rPr lang="en-NZ" dirty="0">
                <a:hlinkClick r:id="rId6"/>
              </a:rPr>
              <a:t>://liveweave.com</a:t>
            </a:r>
            <a:r>
              <a:rPr lang="en-NZ" dirty="0" smtClean="0">
                <a:hlinkClick r:id="rId6"/>
              </a:rPr>
              <a:t>/</a:t>
            </a:r>
            <a:endParaRPr lang="en-NZ" dirty="0" smtClean="0"/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200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CSS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Provided:</a:t>
            </a:r>
            <a:endParaRPr lang="en-NZ" sz="2800" dirty="0" smtClean="0"/>
          </a:p>
          <a:p>
            <a:pPr lvl="1"/>
            <a:r>
              <a:rPr lang="en-NZ" sz="2400" dirty="0" smtClean="0"/>
              <a:t>HTML</a:t>
            </a:r>
          </a:p>
          <a:p>
            <a:pPr lvl="1"/>
            <a:r>
              <a:rPr lang="en-NZ" sz="2400" dirty="0" smtClean="0"/>
              <a:t>Image </a:t>
            </a:r>
            <a:r>
              <a:rPr lang="en-NZ" sz="2400" dirty="0" smtClean="0"/>
              <a:t>files if needed</a:t>
            </a:r>
            <a:endParaRPr lang="en-NZ" sz="2400" dirty="0" smtClean="0"/>
          </a:p>
          <a:p>
            <a:pPr lvl="1"/>
            <a:r>
              <a:rPr lang="en-NZ" sz="2400" dirty="0" smtClean="0"/>
              <a:t>Image captures of the outputs</a:t>
            </a:r>
            <a:endParaRPr lang="en-NZ" sz="2400" dirty="0" smtClean="0"/>
          </a:p>
          <a:p>
            <a:r>
              <a:rPr lang="en-NZ" sz="2800" dirty="0" smtClean="0"/>
              <a:t>You add the CSS.</a:t>
            </a:r>
          </a:p>
          <a:p>
            <a:r>
              <a:rPr lang="en-NZ" sz="2800" b="1" dirty="0" smtClean="0"/>
              <a:t>Do not touch the HTML body except to add class and id attributes.</a:t>
            </a:r>
          </a:p>
        </p:txBody>
      </p:sp>
    </p:spTree>
    <p:extLst>
      <p:ext uri="{BB962C8B-B14F-4D97-AF65-F5344CB8AC3E}">
        <p14:creationId xmlns:p14="http://schemas.microsoft.com/office/powerpoint/2010/main" val="3585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26" y="914400"/>
            <a:ext cx="713232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6324600" cy="1219200"/>
          </a:xfrm>
        </p:spPr>
        <p:txBody>
          <a:bodyPr/>
          <a:lstStyle/>
          <a:p>
            <a:r>
              <a:rPr lang="en-NZ" dirty="0" smtClean="0"/>
              <a:t>Common CSS properties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762000"/>
            <a:ext cx="214421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18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Color</a:t>
            </a:r>
            <a:r>
              <a:rPr lang="en-NZ" dirty="0" smtClean="0"/>
              <a:t> values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15825" cy="168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3" y="3124200"/>
            <a:ext cx="861582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80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914"/>
            <a:ext cx="9108125" cy="349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" y="3392152"/>
            <a:ext cx="9075479" cy="354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447800" cy="990600"/>
          </a:xfrm>
        </p:spPr>
        <p:txBody>
          <a:bodyPr/>
          <a:lstStyle/>
          <a:p>
            <a:r>
              <a:rPr lang="en-NZ" dirty="0"/>
              <a:t>U</a:t>
            </a:r>
            <a:r>
              <a:rPr lang="en-NZ" dirty="0" smtClean="0"/>
              <a:t>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5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Location of the styles: in-line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r>
              <a:rPr lang="en-NZ" dirty="0" smtClean="0"/>
              <a:t>Place within an HTML element via the style attribute</a:t>
            </a:r>
          </a:p>
          <a:p>
            <a:r>
              <a:rPr lang="en-NZ" dirty="0" smtClean="0"/>
              <a:t>An in-line style only affects the element it is defined within</a:t>
            </a:r>
          </a:p>
          <a:p>
            <a:r>
              <a:rPr lang="en-NZ" dirty="0" smtClean="0"/>
              <a:t>It overrides any other style definition</a:t>
            </a:r>
          </a:p>
          <a:p>
            <a:r>
              <a:rPr lang="en-NZ" dirty="0" smtClean="0"/>
              <a:t>Using in-line styles is generally discouraged</a:t>
            </a:r>
          </a:p>
          <a:p>
            <a:pPr lvl="1"/>
            <a:r>
              <a:rPr lang="en-NZ" dirty="0" smtClean="0"/>
              <a:t>Increases band consumption</a:t>
            </a:r>
          </a:p>
          <a:p>
            <a:pPr lvl="1"/>
            <a:r>
              <a:rPr lang="en-NZ" dirty="0" smtClean="0"/>
              <a:t>Decreases maintainability</a:t>
            </a:r>
          </a:p>
          <a:p>
            <a:pPr lvl="2"/>
            <a:r>
              <a:rPr lang="en-NZ" dirty="0" smtClean="0"/>
              <a:t>Presentation and content are intermixed</a:t>
            </a:r>
          </a:p>
          <a:p>
            <a:pPr lvl="2"/>
            <a:r>
              <a:rPr lang="en-NZ" dirty="0" smtClean="0"/>
              <a:t>It can be challenging to make consistent in-line style changes across multiple files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5105400"/>
            <a:ext cx="871793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97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3531</TotalTime>
  <Words>1077</Words>
  <Application>Microsoft Office PowerPoint</Application>
  <PresentationFormat>On-screen Show (4:3)</PresentationFormat>
  <Paragraphs>170</Paragraphs>
  <Slides>52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Clarity</vt:lpstr>
      <vt:lpstr>Introduction to Client-Side Development - CSS</vt:lpstr>
      <vt:lpstr>CSS – cascading style sheets</vt:lpstr>
      <vt:lpstr>Benefits of CSS</vt:lpstr>
      <vt:lpstr>CSS syntax</vt:lpstr>
      <vt:lpstr>Common CSS properties</vt:lpstr>
      <vt:lpstr>Common CSS properties</vt:lpstr>
      <vt:lpstr>Color values</vt:lpstr>
      <vt:lpstr>Units</vt:lpstr>
      <vt:lpstr>Location of the styles: in-line</vt:lpstr>
      <vt:lpstr>Location of the styles: embedded</vt:lpstr>
      <vt:lpstr>Location of the styles: external style sheet</vt:lpstr>
      <vt:lpstr>Element selectors</vt:lpstr>
      <vt:lpstr>Class selectors</vt:lpstr>
      <vt:lpstr>Id selectors</vt:lpstr>
      <vt:lpstr>Attribute selectors</vt:lpstr>
      <vt:lpstr>Attribute selectors</vt:lpstr>
      <vt:lpstr>Pseudo-Element and Pseudo-Class Selectors</vt:lpstr>
      <vt:lpstr>Pseudo-Element and Pseudo-Class Selectors</vt:lpstr>
      <vt:lpstr>Pseudo-Element and Pseudo-Class Selectors</vt:lpstr>
      <vt:lpstr>Contextual selectors</vt:lpstr>
      <vt:lpstr>The Cascade: How Styles Interact</vt:lpstr>
      <vt:lpstr>Contextual selectors</vt:lpstr>
      <vt:lpstr>Contextual selectors</vt:lpstr>
      <vt:lpstr>The Cascade: How Styles Interact</vt:lpstr>
      <vt:lpstr>The Cascade: How Styles Interact</vt:lpstr>
      <vt:lpstr>The Cascade: How Styles Interact</vt:lpstr>
      <vt:lpstr>Specificity algorithm</vt:lpstr>
      <vt:lpstr>The Cascade: How Styles Interact</vt:lpstr>
      <vt:lpstr>The box model</vt:lpstr>
      <vt:lpstr>The box model</vt:lpstr>
      <vt:lpstr>Background</vt:lpstr>
      <vt:lpstr>Borders, margins and padding</vt:lpstr>
      <vt:lpstr>Collapsing vertical margins</vt:lpstr>
      <vt:lpstr>CSS text styling – font properties</vt:lpstr>
      <vt:lpstr>Specifying the font family</vt:lpstr>
      <vt:lpstr>CSS text styling – font sizes</vt:lpstr>
      <vt:lpstr>Different font families</vt:lpstr>
      <vt:lpstr>Font size issues</vt:lpstr>
      <vt:lpstr>@font-face</vt:lpstr>
      <vt:lpstr>Text properties</vt:lpstr>
      <vt:lpstr>Some new things in CSS3</vt:lpstr>
      <vt:lpstr>Rounded Corners – Old Style</vt:lpstr>
      <vt:lpstr>Rounded Corners – Old Style</vt:lpstr>
      <vt:lpstr>Rounded Corners – CSS3</vt:lpstr>
      <vt:lpstr>Box Shadow</vt:lpstr>
      <vt:lpstr>Text Shadow</vt:lpstr>
      <vt:lpstr>Columns</vt:lpstr>
      <vt:lpstr>Columns</vt:lpstr>
      <vt:lpstr>Columns</vt:lpstr>
      <vt:lpstr>Some useful resources</vt:lpstr>
      <vt:lpstr>Demo</vt:lpstr>
      <vt:lpstr>Practical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156</cp:revision>
  <dcterms:created xsi:type="dcterms:W3CDTF">2006-08-16T00:00:00Z</dcterms:created>
  <dcterms:modified xsi:type="dcterms:W3CDTF">2016-02-22T03:13:46Z</dcterms:modified>
</cp:coreProperties>
</file>