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97" r:id="rId3"/>
    <p:sldId id="298" r:id="rId4"/>
    <p:sldId id="299" r:id="rId5"/>
    <p:sldId id="276" r:id="rId6"/>
    <p:sldId id="291" r:id="rId7"/>
    <p:sldId id="278" r:id="rId8"/>
    <p:sldId id="277" r:id="rId9"/>
    <p:sldId id="295" r:id="rId10"/>
    <p:sldId id="279" r:id="rId11"/>
    <p:sldId id="280" r:id="rId12"/>
    <p:sldId id="281" r:id="rId13"/>
    <p:sldId id="282" r:id="rId14"/>
    <p:sldId id="283" r:id="rId15"/>
    <p:sldId id="300" r:id="rId16"/>
    <p:sldId id="284" r:id="rId17"/>
    <p:sldId id="285" r:id="rId18"/>
    <p:sldId id="286" r:id="rId19"/>
    <p:sldId id="287" r:id="rId20"/>
    <p:sldId id="288" r:id="rId21"/>
    <p:sldId id="289" r:id="rId22"/>
    <p:sldId id="290" r:id="rId23"/>
    <p:sldId id="301" r:id="rId24"/>
    <p:sldId id="302" r:id="rId25"/>
    <p:sldId id="296" r:id="rId26"/>
    <p:sldId id="29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14" autoAdjust="0"/>
  </p:normalViewPr>
  <p:slideViewPr>
    <p:cSldViewPr>
      <p:cViewPr varScale="1">
        <p:scale>
          <a:sx n="52" d="100"/>
          <a:sy n="52" d="100"/>
        </p:scale>
        <p:origin x="192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DD4DE8-0F8D-4E62-9BE7-E7882D51230C}" type="datetimeFigureOut">
              <a:rPr lang="en-NZ" smtClean="0"/>
              <a:t>25/02/2016</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B17B4A-DAC2-4327-8AA1-9850416C93C5}" type="slidenum">
              <a:rPr lang="en-NZ" smtClean="0"/>
              <a:t>‹#›</a:t>
            </a:fld>
            <a:endParaRPr lang="en-NZ"/>
          </a:p>
        </p:txBody>
      </p:sp>
    </p:spTree>
    <p:extLst>
      <p:ext uri="{BB962C8B-B14F-4D97-AF65-F5344CB8AC3E}">
        <p14:creationId xmlns:p14="http://schemas.microsoft.com/office/powerpoint/2010/main" val="886857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5CB17B4A-DAC2-4327-8AA1-9850416C93C5}" type="slidenum">
              <a:rPr lang="en-NZ" smtClean="0"/>
              <a:t>1</a:t>
            </a:fld>
            <a:endParaRPr lang="en-NZ"/>
          </a:p>
        </p:txBody>
      </p:sp>
    </p:spTree>
    <p:extLst>
      <p:ext uri="{BB962C8B-B14F-4D97-AF65-F5344CB8AC3E}">
        <p14:creationId xmlns:p14="http://schemas.microsoft.com/office/powerpoint/2010/main" val="3057863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3</a:t>
            </a:fld>
            <a:endParaRPr lang="en-US"/>
          </a:p>
        </p:txBody>
      </p:sp>
    </p:spTree>
    <p:extLst>
      <p:ext uri="{BB962C8B-B14F-4D97-AF65-F5344CB8AC3E}">
        <p14:creationId xmlns:p14="http://schemas.microsoft.com/office/powerpoint/2010/main" val="385570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4</a:t>
            </a:fld>
            <a:endParaRPr lang="en-US"/>
          </a:p>
        </p:txBody>
      </p:sp>
    </p:spTree>
    <p:extLst>
      <p:ext uri="{BB962C8B-B14F-4D97-AF65-F5344CB8AC3E}">
        <p14:creationId xmlns:p14="http://schemas.microsoft.com/office/powerpoint/2010/main" val="3855700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B17B4A-DAC2-4327-8AA1-9850416C93C5}" type="slidenum">
              <a:rPr lang="en-NZ" smtClean="0"/>
              <a:t>9</a:t>
            </a:fld>
            <a:endParaRPr lang="en-NZ"/>
          </a:p>
        </p:txBody>
      </p:sp>
    </p:spTree>
    <p:extLst>
      <p:ext uri="{BB962C8B-B14F-4D97-AF65-F5344CB8AC3E}">
        <p14:creationId xmlns:p14="http://schemas.microsoft.com/office/powerpoint/2010/main" val="3368609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B17B4A-DAC2-4327-8AA1-9850416C93C5}" type="slidenum">
              <a:rPr lang="en-NZ" smtClean="0"/>
              <a:t>25</a:t>
            </a:fld>
            <a:endParaRPr lang="en-NZ"/>
          </a:p>
        </p:txBody>
      </p:sp>
    </p:spTree>
    <p:extLst>
      <p:ext uri="{BB962C8B-B14F-4D97-AF65-F5344CB8AC3E}">
        <p14:creationId xmlns:p14="http://schemas.microsoft.com/office/powerpoint/2010/main" val="290196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82880" indent="-182880">
              <a:buFont typeface="Wingdings" panose="05000000000000000000" pitchFamily="2" charset="2"/>
              <a:buChar char="Ø"/>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25-Feb-16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25-Feb-16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25-Feb-16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25-Feb-16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25-Feb-16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liveweave.com/VdckMG"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liveweave.com/VdckM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holar.google.com.au/citations?user=SfDzdgEAAAAJ&amp;hl=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CSS Layout</a:t>
            </a:r>
            <a:endParaRPr lang="en-NZ" dirty="0"/>
          </a:p>
        </p:txBody>
      </p:sp>
      <p:sp>
        <p:nvSpPr>
          <p:cNvPr id="3" name="Subtitle 2"/>
          <p:cNvSpPr>
            <a:spLocks noGrp="1"/>
          </p:cNvSpPr>
          <p:nvPr>
            <p:ph type="subTitle" idx="1"/>
          </p:nvPr>
        </p:nvSpPr>
        <p:spPr/>
        <p:txBody>
          <a:bodyPr/>
          <a:lstStyle/>
          <a:p>
            <a:r>
              <a:rPr lang="en-NZ" dirty="0" smtClean="0"/>
              <a:t>IN712 Web 3</a:t>
            </a:r>
          </a:p>
        </p:txBody>
      </p:sp>
    </p:spTree>
    <p:extLst>
      <p:ext uri="{BB962C8B-B14F-4D97-AF65-F5344CB8AC3E}">
        <p14:creationId xmlns:p14="http://schemas.microsoft.com/office/powerpoint/2010/main" val="1071949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Positioning elements</a:t>
            </a:r>
            <a:endParaRPr lang="en-US" dirty="0"/>
          </a:p>
        </p:txBody>
      </p:sp>
      <p:sp>
        <p:nvSpPr>
          <p:cNvPr id="3" name="Content Placeholder 2"/>
          <p:cNvSpPr>
            <a:spLocks noGrp="1"/>
          </p:cNvSpPr>
          <p:nvPr>
            <p:ph idx="1"/>
          </p:nvPr>
        </p:nvSpPr>
        <p:spPr/>
        <p:txBody>
          <a:bodyPr/>
          <a:lstStyle/>
          <a:p>
            <a:r>
              <a:rPr lang="en-NZ" dirty="0" smtClean="0"/>
              <a:t>It is possible to move an item from its regular position in the normal flow</a:t>
            </a:r>
          </a:p>
          <a:p>
            <a:r>
              <a:rPr lang="en-NZ" dirty="0" smtClean="0"/>
              <a:t>It is possible to position an item so it is always visible in a fixed position while the rest of the content scrolls</a:t>
            </a:r>
          </a:p>
          <a:p>
            <a:r>
              <a:rPr lang="en-NZ" dirty="0" smtClean="0"/>
              <a:t>It is even possible to move an item outside of the browser viewport so it is not visible</a:t>
            </a:r>
          </a:p>
          <a:p>
            <a:r>
              <a:rPr lang="en-NZ" dirty="0" smtClean="0"/>
              <a:t>The position property of CSS is used to specify the type of positioning</a:t>
            </a:r>
          </a:p>
          <a:p>
            <a:endParaRPr lang="en-US" dirty="0"/>
          </a:p>
        </p:txBody>
      </p:sp>
    </p:spTree>
    <p:extLst>
      <p:ext uri="{BB962C8B-B14F-4D97-AF65-F5344CB8AC3E}">
        <p14:creationId xmlns:p14="http://schemas.microsoft.com/office/powerpoint/2010/main" val="3798641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428" y="457200"/>
            <a:ext cx="7255572"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0" y="762000"/>
            <a:ext cx="2057400" cy="1981200"/>
          </a:xfrm>
        </p:spPr>
        <p:txBody>
          <a:bodyPr>
            <a:normAutofit/>
          </a:bodyPr>
          <a:lstStyle/>
          <a:p>
            <a:r>
              <a:rPr lang="en-NZ" sz="3200" dirty="0" smtClean="0"/>
              <a:t>Static and Relative positioning</a:t>
            </a:r>
            <a:endParaRPr lang="en-US" sz="3200" dirty="0"/>
          </a:p>
        </p:txBody>
      </p:sp>
      <p:sp>
        <p:nvSpPr>
          <p:cNvPr id="3" name="TextBox 2"/>
          <p:cNvSpPr txBox="1"/>
          <p:nvPr/>
        </p:nvSpPr>
        <p:spPr>
          <a:xfrm>
            <a:off x="134587" y="6489865"/>
            <a:ext cx="9220200" cy="369332"/>
          </a:xfrm>
          <a:prstGeom prst="rect">
            <a:avLst/>
          </a:prstGeom>
          <a:noFill/>
        </p:spPr>
        <p:txBody>
          <a:bodyPr wrap="square" rtlCol="0">
            <a:spAutoFit/>
          </a:bodyPr>
          <a:lstStyle/>
          <a:p>
            <a:r>
              <a:rPr lang="en-NZ" dirty="0" smtClean="0"/>
              <a:t>In relative positioning the element is offset with respect to its default positioning</a:t>
            </a:r>
            <a:endParaRPr lang="en-US" dirty="0"/>
          </a:p>
        </p:txBody>
      </p:sp>
    </p:spTree>
    <p:extLst>
      <p:ext uri="{BB962C8B-B14F-4D97-AF65-F5344CB8AC3E}">
        <p14:creationId xmlns:p14="http://schemas.microsoft.com/office/powerpoint/2010/main" val="288677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968" y="353398"/>
            <a:ext cx="7280031"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0" y="762000"/>
            <a:ext cx="2057400" cy="1981200"/>
          </a:xfrm>
        </p:spPr>
        <p:txBody>
          <a:bodyPr>
            <a:normAutofit/>
          </a:bodyPr>
          <a:lstStyle/>
          <a:p>
            <a:r>
              <a:rPr lang="en-NZ" sz="3200" dirty="0" smtClean="0"/>
              <a:t>Absolute positioning</a:t>
            </a:r>
            <a:endParaRPr lang="en-US" sz="3200" dirty="0"/>
          </a:p>
        </p:txBody>
      </p:sp>
      <p:sp>
        <p:nvSpPr>
          <p:cNvPr id="4" name="TextBox 3"/>
          <p:cNvSpPr txBox="1"/>
          <p:nvPr/>
        </p:nvSpPr>
        <p:spPr>
          <a:xfrm>
            <a:off x="-17813" y="6513723"/>
            <a:ext cx="9619013" cy="338554"/>
          </a:xfrm>
          <a:prstGeom prst="rect">
            <a:avLst/>
          </a:prstGeom>
          <a:noFill/>
        </p:spPr>
        <p:txBody>
          <a:bodyPr wrap="square" rtlCol="0">
            <a:spAutoFit/>
          </a:bodyPr>
          <a:lstStyle/>
          <a:p>
            <a:r>
              <a:rPr lang="en-NZ" sz="1600" dirty="0" smtClean="0"/>
              <a:t>In absolute positioning the element is offset with respect to its 1</a:t>
            </a:r>
            <a:r>
              <a:rPr lang="en-NZ" sz="1600" baseline="30000" dirty="0" smtClean="0"/>
              <a:t>st</a:t>
            </a:r>
            <a:r>
              <a:rPr lang="en-NZ" sz="1600" dirty="0" smtClean="0"/>
              <a:t> container element which is not static</a:t>
            </a:r>
            <a:endParaRPr lang="en-US" sz="1600" dirty="0"/>
          </a:p>
        </p:txBody>
      </p:sp>
    </p:spTree>
    <p:extLst>
      <p:ext uri="{BB962C8B-B14F-4D97-AF65-F5344CB8AC3E}">
        <p14:creationId xmlns:p14="http://schemas.microsoft.com/office/powerpoint/2010/main" val="3719083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2057400" cy="1981200"/>
          </a:xfrm>
        </p:spPr>
        <p:txBody>
          <a:bodyPr>
            <a:normAutofit/>
          </a:bodyPr>
          <a:lstStyle/>
          <a:p>
            <a:r>
              <a:rPr lang="en-NZ" sz="3200" dirty="0" smtClean="0"/>
              <a:t>Fixed positioning</a:t>
            </a:r>
            <a:endParaRPr lang="en-US" sz="3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09600"/>
            <a:ext cx="7010400" cy="5733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7041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Z-index</a:t>
            </a:r>
            <a:endParaRPr lang="en-US" dirty="0"/>
          </a:p>
        </p:txBody>
      </p:sp>
      <p:sp>
        <p:nvSpPr>
          <p:cNvPr id="3" name="Content Placeholder 2"/>
          <p:cNvSpPr>
            <a:spLocks noGrp="1"/>
          </p:cNvSpPr>
          <p:nvPr>
            <p:ph idx="1"/>
          </p:nvPr>
        </p:nvSpPr>
        <p:spPr>
          <a:xfrm>
            <a:off x="457200" y="1600200"/>
            <a:ext cx="8229600" cy="2133600"/>
          </a:xfrm>
        </p:spPr>
        <p:txBody>
          <a:bodyPr/>
          <a:lstStyle/>
          <a:p>
            <a:r>
              <a:rPr lang="en-NZ" dirty="0" smtClean="0"/>
              <a:t>It’s positioned element has a stacking order defined by the z-index property</a:t>
            </a:r>
          </a:p>
          <a:p>
            <a:r>
              <a:rPr lang="en-NZ" dirty="0" smtClean="0"/>
              <a:t>Items closest to the viewer ( and thus on the top) have a larger z index</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7387814"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985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Positioning Demo</a:t>
            </a:r>
            <a:endParaRPr lang="en-US" dirty="0"/>
          </a:p>
        </p:txBody>
      </p:sp>
      <p:sp>
        <p:nvSpPr>
          <p:cNvPr id="3" name="Rectangle 2"/>
          <p:cNvSpPr/>
          <p:nvPr/>
        </p:nvSpPr>
        <p:spPr>
          <a:xfrm>
            <a:off x="2960020" y="3244334"/>
            <a:ext cx="3223959" cy="369332"/>
          </a:xfrm>
          <a:prstGeom prst="rect">
            <a:avLst/>
          </a:prstGeom>
        </p:spPr>
        <p:txBody>
          <a:bodyPr wrap="none">
            <a:spAutoFit/>
          </a:bodyPr>
          <a:lstStyle/>
          <a:p>
            <a:r>
              <a:rPr lang="en-US" dirty="0">
                <a:hlinkClick r:id="rId2"/>
              </a:rPr>
              <a:t>http://liveweave.com/VdckMG</a:t>
            </a:r>
            <a:endParaRPr lang="en-US" dirty="0"/>
          </a:p>
        </p:txBody>
      </p:sp>
    </p:spTree>
    <p:extLst>
      <p:ext uri="{BB962C8B-B14F-4D97-AF65-F5344CB8AC3E}">
        <p14:creationId xmlns:p14="http://schemas.microsoft.com/office/powerpoint/2010/main" val="240086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Floating elements</a:t>
            </a:r>
            <a:endParaRPr lang="en-US" dirty="0"/>
          </a:p>
        </p:txBody>
      </p:sp>
      <p:sp>
        <p:nvSpPr>
          <p:cNvPr id="3" name="Content Placeholder 2"/>
          <p:cNvSpPr>
            <a:spLocks noGrp="1"/>
          </p:cNvSpPr>
          <p:nvPr>
            <p:ph idx="1"/>
          </p:nvPr>
        </p:nvSpPr>
        <p:spPr/>
        <p:txBody>
          <a:bodyPr>
            <a:normAutofit/>
          </a:bodyPr>
          <a:lstStyle/>
          <a:p>
            <a:r>
              <a:rPr lang="en-NZ" dirty="0" smtClean="0"/>
              <a:t>An element can be displaced from its default position in the normal flow via their CSS float property</a:t>
            </a:r>
          </a:p>
          <a:p>
            <a:r>
              <a:rPr lang="en-NZ" dirty="0" smtClean="0"/>
              <a:t>An element can be floated to the left or to the right of its container block</a:t>
            </a:r>
          </a:p>
          <a:p>
            <a:r>
              <a:rPr lang="en-NZ" dirty="0" smtClean="0"/>
              <a:t>When an item is floated, it is moved all the way to the far left or far right of its containing block</a:t>
            </a:r>
          </a:p>
          <a:p>
            <a:r>
              <a:rPr lang="en-NZ" dirty="0" smtClean="0"/>
              <a:t>The rest of the content is re-flowed around the floated element</a:t>
            </a:r>
          </a:p>
          <a:p>
            <a:r>
              <a:rPr lang="en-NZ" dirty="0" smtClean="0">
                <a:solidFill>
                  <a:srgbClr val="FF0000"/>
                </a:solidFill>
              </a:rPr>
              <a:t>A floated block level element must have a width specified</a:t>
            </a:r>
          </a:p>
          <a:p>
            <a:r>
              <a:rPr lang="en-NZ" dirty="0" smtClean="0"/>
              <a:t>Otherwise it will implicitly filled the entire with of the containing block with no room available to flow content around the floated item</a:t>
            </a:r>
            <a:endParaRPr lang="en-US" dirty="0"/>
          </a:p>
        </p:txBody>
      </p:sp>
    </p:spTree>
    <p:extLst>
      <p:ext uri="{BB962C8B-B14F-4D97-AF65-F5344CB8AC3E}">
        <p14:creationId xmlns:p14="http://schemas.microsoft.com/office/powerpoint/2010/main" val="1808069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7700"/>
            <a:ext cx="2262972" cy="2781300"/>
          </a:xfrm>
        </p:spPr>
        <p:txBody>
          <a:bodyPr/>
          <a:lstStyle/>
          <a:p>
            <a:r>
              <a:rPr lang="en-NZ" dirty="0" smtClean="0"/>
              <a:t>Floating elements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801" y="381000"/>
            <a:ext cx="3288009"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514600"/>
            <a:ext cx="3299628" cy="2137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724400"/>
            <a:ext cx="3288008" cy="2126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8524" y="381000"/>
            <a:ext cx="3369276" cy="6376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1371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11" y="1143000"/>
            <a:ext cx="2895600" cy="2209800"/>
          </a:xfrm>
        </p:spPr>
        <p:txBody>
          <a:bodyPr/>
          <a:lstStyle/>
          <a:p>
            <a:r>
              <a:rPr lang="en-NZ" dirty="0" smtClean="0"/>
              <a:t>Floating elements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0" y="1905000"/>
            <a:ext cx="6651802"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52400"/>
            <a:ext cx="35814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9922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11" y="1143000"/>
            <a:ext cx="2895600" cy="2209800"/>
          </a:xfrm>
        </p:spPr>
        <p:txBody>
          <a:bodyPr>
            <a:normAutofit/>
          </a:bodyPr>
          <a:lstStyle/>
          <a:p>
            <a:r>
              <a:rPr lang="en-NZ" dirty="0" smtClean="0"/>
              <a:t>Problems with multiple floats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305" y="609600"/>
            <a:ext cx="6252495"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860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Inspecting CSS using developer tools within modern browsers</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53540"/>
            <a:ext cx="7010400" cy="5141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3888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6705600" cy="1247775"/>
          </a:xfrm>
        </p:spPr>
        <p:txBody>
          <a:bodyPr>
            <a:normAutofit/>
          </a:bodyPr>
          <a:lstStyle/>
          <a:p>
            <a:r>
              <a:rPr lang="en-NZ" dirty="0" smtClean="0"/>
              <a:t>Using the clear property</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7860"/>
            <a:ext cx="8609401" cy="5025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3613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2438400" cy="3124200"/>
          </a:xfrm>
        </p:spPr>
        <p:txBody>
          <a:bodyPr>
            <a:normAutofit/>
          </a:bodyPr>
          <a:lstStyle/>
          <a:p>
            <a:r>
              <a:rPr lang="en-NZ" dirty="0" smtClean="0"/>
              <a:t>Using the display property</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81000"/>
            <a:ext cx="6445456"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2688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2667000" cy="3124200"/>
          </a:xfrm>
        </p:spPr>
        <p:txBody>
          <a:bodyPr>
            <a:normAutofit/>
          </a:bodyPr>
          <a:lstStyle/>
          <a:p>
            <a:r>
              <a:rPr lang="en-NZ" dirty="0" smtClean="0"/>
              <a:t>Comparing display to visibility</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533400"/>
            <a:ext cx="4953000" cy="6050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6355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Column Layouts - Floats</a:t>
            </a:r>
            <a:endParaRPr lang="en-US" dirty="0"/>
          </a:p>
        </p:txBody>
      </p:sp>
      <p:pic>
        <p:nvPicPr>
          <p:cNvPr id="5" name="Picture 4"/>
          <p:cNvPicPr>
            <a:picLocks noChangeAspect="1"/>
          </p:cNvPicPr>
          <p:nvPr/>
        </p:nvPicPr>
        <p:blipFill>
          <a:blip r:embed="rId2"/>
          <a:stretch>
            <a:fillRect/>
          </a:stretch>
        </p:blipFill>
        <p:spPr>
          <a:xfrm>
            <a:off x="685800" y="1551991"/>
            <a:ext cx="7162800" cy="5026655"/>
          </a:xfrm>
          <a:prstGeom prst="rect">
            <a:avLst/>
          </a:prstGeom>
        </p:spPr>
      </p:pic>
    </p:spTree>
    <p:extLst>
      <p:ext uri="{BB962C8B-B14F-4D97-AF65-F5344CB8AC3E}">
        <p14:creationId xmlns:p14="http://schemas.microsoft.com/office/powerpoint/2010/main" val="5156677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Column Layouts – Absolute Positioning</a:t>
            </a:r>
            <a:endParaRPr lang="en-US" dirty="0"/>
          </a:p>
        </p:txBody>
      </p:sp>
      <p:pic>
        <p:nvPicPr>
          <p:cNvPr id="3" name="Picture 2"/>
          <p:cNvPicPr>
            <a:picLocks noChangeAspect="1"/>
          </p:cNvPicPr>
          <p:nvPr/>
        </p:nvPicPr>
        <p:blipFill>
          <a:blip r:embed="rId2"/>
          <a:stretch>
            <a:fillRect/>
          </a:stretch>
        </p:blipFill>
        <p:spPr>
          <a:xfrm>
            <a:off x="990600" y="1600200"/>
            <a:ext cx="7239000" cy="5084692"/>
          </a:xfrm>
          <a:prstGeom prst="rect">
            <a:avLst/>
          </a:prstGeom>
        </p:spPr>
      </p:pic>
    </p:spTree>
    <p:extLst>
      <p:ext uri="{BB962C8B-B14F-4D97-AF65-F5344CB8AC3E}">
        <p14:creationId xmlns:p14="http://schemas.microsoft.com/office/powerpoint/2010/main" val="2583364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CSS </a:t>
            </a:r>
            <a:r>
              <a:rPr lang="en-NZ" dirty="0" err="1" smtClean="0"/>
              <a:t>preprocessors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CSS</a:t>
            </a:r>
            <a:r>
              <a:rPr lang="en-US" dirty="0"/>
              <a:t>, as a language has its own feature set, which at times might not be enough to create a clean and reusable chunk of rules. </a:t>
            </a:r>
            <a:endParaRPr lang="en-US" dirty="0" smtClean="0"/>
          </a:p>
          <a:p>
            <a:pPr lvl="1"/>
            <a:r>
              <a:rPr lang="en-US" dirty="0" smtClean="0"/>
              <a:t>Not </a:t>
            </a:r>
            <a:r>
              <a:rPr lang="en-US" dirty="0"/>
              <a:t>being able to reuse a collection of rules in multiple </a:t>
            </a:r>
            <a:r>
              <a:rPr lang="en-US" dirty="0" smtClean="0"/>
              <a:t>selectors</a:t>
            </a:r>
          </a:p>
          <a:p>
            <a:pPr lvl="1"/>
            <a:r>
              <a:rPr lang="en-US" dirty="0" smtClean="0"/>
              <a:t>unavailability </a:t>
            </a:r>
            <a:r>
              <a:rPr lang="en-US" dirty="0"/>
              <a:t>of variables which may lead to ambiguous pieces of data across the </a:t>
            </a:r>
            <a:r>
              <a:rPr lang="en-US" dirty="0" err="1"/>
              <a:t>stylesheet</a:t>
            </a:r>
            <a:r>
              <a:rPr lang="en-US" dirty="0"/>
              <a:t>. </a:t>
            </a:r>
            <a:endParaRPr lang="en-US" dirty="0" smtClean="0"/>
          </a:p>
          <a:p>
            <a:r>
              <a:rPr lang="en-US" dirty="0" smtClean="0"/>
              <a:t>To </a:t>
            </a:r>
            <a:r>
              <a:rPr lang="en-US" dirty="0"/>
              <a:t>overcome most of these limitations, the concept of a preprocessor was born </a:t>
            </a:r>
            <a:endParaRPr lang="en-US" dirty="0" smtClean="0"/>
          </a:p>
          <a:p>
            <a:endParaRPr lang="en-US" dirty="0"/>
          </a:p>
          <a:p>
            <a:r>
              <a:rPr lang="en-US" dirty="0" smtClean="0"/>
              <a:t>Preprocessors offer </a:t>
            </a:r>
            <a:r>
              <a:rPr lang="en-US" dirty="0"/>
              <a:t>an advanced way of writing CSS, which extends the basic functionalities. This advanced code is later compiled as normal CSS code using respective compilers (which depends on what preprocessor you are using), which the browser will understand</a:t>
            </a:r>
            <a:r>
              <a:rPr lang="en-US" dirty="0" smtClean="0"/>
              <a:t>.</a:t>
            </a:r>
          </a:p>
          <a:p>
            <a:r>
              <a:rPr lang="en-NZ" dirty="0" smtClean="0"/>
              <a:t>CSS </a:t>
            </a:r>
            <a:r>
              <a:rPr lang="en-NZ" dirty="0" err="1" smtClean="0"/>
              <a:t>preprocessors</a:t>
            </a:r>
            <a:r>
              <a:rPr lang="en-NZ" dirty="0" smtClean="0"/>
              <a:t>:</a:t>
            </a:r>
            <a:endParaRPr lang="en-US" dirty="0" smtClean="0"/>
          </a:p>
          <a:p>
            <a:pPr lvl="1"/>
            <a:r>
              <a:rPr lang="en-US" dirty="0" smtClean="0"/>
              <a:t>Less</a:t>
            </a:r>
          </a:p>
          <a:p>
            <a:pPr lvl="1"/>
            <a:r>
              <a:rPr lang="en-US" dirty="0" smtClean="0"/>
              <a:t>Sass</a:t>
            </a:r>
          </a:p>
          <a:p>
            <a:pPr lvl="1"/>
            <a:r>
              <a:rPr lang="en-US" dirty="0" smtClean="0"/>
              <a:t>Turbine</a:t>
            </a:r>
          </a:p>
          <a:p>
            <a:pPr lvl="1"/>
            <a:r>
              <a:rPr lang="en-US" dirty="0" smtClean="0"/>
              <a:t>switch CSS</a:t>
            </a:r>
          </a:p>
          <a:p>
            <a:pPr lvl="1"/>
            <a:r>
              <a:rPr lang="en-US" dirty="0" err="1" smtClean="0"/>
              <a:t>Pcss</a:t>
            </a:r>
            <a:r>
              <a:rPr lang="en-US" dirty="0"/>
              <a:t/>
            </a:r>
            <a:br>
              <a:rPr lang="en-US" dirty="0"/>
            </a:br>
            <a:endParaRPr lang="en-US" dirty="0"/>
          </a:p>
        </p:txBody>
      </p:sp>
      <p:pic>
        <p:nvPicPr>
          <p:cNvPr id="1026" name="Picture 2" descr="http://1stwdcdn-31d9.kxcdn.com/wp-content/uploads/2012/05/preprocess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4819650"/>
            <a:ext cx="66675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7478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a:t>
            </a:r>
            <a:endParaRPr lang="en-US" dirty="0"/>
          </a:p>
        </p:txBody>
      </p:sp>
      <p:sp>
        <p:nvSpPr>
          <p:cNvPr id="4" name="TextBox 3"/>
          <p:cNvSpPr txBox="1"/>
          <p:nvPr/>
        </p:nvSpPr>
        <p:spPr>
          <a:xfrm>
            <a:off x="1905000" y="2667000"/>
            <a:ext cx="4191000" cy="369332"/>
          </a:xfrm>
          <a:prstGeom prst="rect">
            <a:avLst/>
          </a:prstGeom>
          <a:noFill/>
        </p:spPr>
        <p:txBody>
          <a:bodyPr wrap="square" rtlCol="0">
            <a:spAutoFit/>
          </a:bodyPr>
          <a:lstStyle/>
          <a:p>
            <a:r>
              <a:rPr lang="en-US" dirty="0">
                <a:hlinkClick r:id="rId2"/>
              </a:rPr>
              <a:t>http://liveweave.com/VdckMG</a:t>
            </a:r>
            <a:endParaRPr lang="en-US" dirty="0"/>
          </a:p>
        </p:txBody>
      </p:sp>
    </p:spTree>
    <p:extLst>
      <p:ext uri="{BB962C8B-B14F-4D97-AF65-F5344CB8AC3E}">
        <p14:creationId xmlns:p14="http://schemas.microsoft.com/office/powerpoint/2010/main" val="322213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DevTools</a:t>
            </a:r>
            <a:r>
              <a:rPr lang="en-NZ" dirty="0" smtClean="0"/>
              <a:t> in Chrome</a:t>
            </a:r>
            <a:endParaRPr lang="en-US" dirty="0"/>
          </a:p>
        </p:txBody>
      </p:sp>
      <p:sp>
        <p:nvSpPr>
          <p:cNvPr id="31746" name="AutoShape 2" descr="https://developer.chrome.com/devtools/images/devtools-window.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AU"/>
          </a:p>
        </p:txBody>
      </p:sp>
      <p:pic>
        <p:nvPicPr>
          <p:cNvPr id="31748" name="Picture 4" descr="https://developer.chrome.com/devtools/images/devtools-window.png"/>
          <p:cNvPicPr>
            <a:picLocks noChangeAspect="1" noChangeArrowheads="1"/>
          </p:cNvPicPr>
          <p:nvPr/>
        </p:nvPicPr>
        <p:blipFill>
          <a:blip r:embed="rId3" cstate="print"/>
          <a:srcRect/>
          <a:stretch>
            <a:fillRect/>
          </a:stretch>
        </p:blipFill>
        <p:spPr bwMode="auto">
          <a:xfrm>
            <a:off x="228600" y="1828801"/>
            <a:ext cx="8685102" cy="3124200"/>
          </a:xfrm>
          <a:prstGeom prst="rect">
            <a:avLst/>
          </a:prstGeom>
          <a:noFill/>
        </p:spPr>
      </p:pic>
      <p:sp>
        <p:nvSpPr>
          <p:cNvPr id="3" name="TextBox 2"/>
          <p:cNvSpPr txBox="1"/>
          <p:nvPr/>
        </p:nvSpPr>
        <p:spPr>
          <a:xfrm>
            <a:off x="1295400" y="5453390"/>
            <a:ext cx="4495800" cy="523220"/>
          </a:xfrm>
          <a:prstGeom prst="rect">
            <a:avLst/>
          </a:prstGeom>
          <a:noFill/>
        </p:spPr>
        <p:txBody>
          <a:bodyPr wrap="square" rtlCol="0">
            <a:spAutoFit/>
          </a:bodyPr>
          <a:lstStyle/>
          <a:p>
            <a:r>
              <a:rPr lang="en-NZ" sz="2800" dirty="0" err="1" smtClean="0"/>
              <a:t>Ctrl+Shift+i</a:t>
            </a:r>
            <a:endParaRPr lang="en-US" sz="2800" dirty="0"/>
          </a:p>
        </p:txBody>
      </p:sp>
      <p:sp>
        <p:nvSpPr>
          <p:cNvPr id="6" name="TextBox 5"/>
          <p:cNvSpPr txBox="1"/>
          <p:nvPr/>
        </p:nvSpPr>
        <p:spPr>
          <a:xfrm>
            <a:off x="1295400" y="6204289"/>
            <a:ext cx="7086600" cy="523220"/>
          </a:xfrm>
          <a:prstGeom prst="rect">
            <a:avLst/>
          </a:prstGeom>
          <a:noFill/>
        </p:spPr>
        <p:txBody>
          <a:bodyPr wrap="square" rtlCol="0">
            <a:spAutoFit/>
          </a:bodyPr>
          <a:lstStyle/>
          <a:p>
            <a:r>
              <a:rPr lang="en-NZ" sz="2800" dirty="0" err="1" smtClean="0"/>
              <a:t>Ctrl+Shift+j</a:t>
            </a:r>
            <a:r>
              <a:rPr lang="en-NZ" sz="2800" dirty="0" smtClean="0"/>
              <a:t>: focus on the console</a:t>
            </a:r>
            <a:endParaRPr lang="en-US" sz="2800" dirty="0"/>
          </a:p>
        </p:txBody>
      </p:sp>
    </p:spTree>
    <p:extLst>
      <p:ext uri="{BB962C8B-B14F-4D97-AF65-F5344CB8AC3E}">
        <p14:creationId xmlns:p14="http://schemas.microsoft.com/office/powerpoint/2010/main" val="1748580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DevTools</a:t>
            </a:r>
            <a:r>
              <a:rPr lang="en-NZ" dirty="0" smtClean="0"/>
              <a:t> in Chrome</a:t>
            </a:r>
            <a:endParaRPr lang="en-US" dirty="0"/>
          </a:p>
        </p:txBody>
      </p:sp>
      <p:sp>
        <p:nvSpPr>
          <p:cNvPr id="31746" name="AutoShape 2" descr="https://developer.chrome.com/devtools/images/devtools-window.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AU"/>
          </a:p>
        </p:txBody>
      </p:sp>
      <p:sp>
        <p:nvSpPr>
          <p:cNvPr id="6" name="Content Placeholder 2"/>
          <p:cNvSpPr>
            <a:spLocks noGrp="1"/>
          </p:cNvSpPr>
          <p:nvPr>
            <p:ph idx="1"/>
          </p:nvPr>
        </p:nvSpPr>
        <p:spPr>
          <a:xfrm>
            <a:off x="457200" y="1600200"/>
            <a:ext cx="8229600" cy="5257800"/>
          </a:xfrm>
        </p:spPr>
        <p:txBody>
          <a:bodyPr>
            <a:normAutofit fontScale="92500" lnSpcReduction="10000"/>
          </a:bodyPr>
          <a:lstStyle/>
          <a:p>
            <a:pPr marL="171450" indent="-171450">
              <a:buFont typeface="Arial" pitchFamily="34" charset="0"/>
              <a:buChar char="•"/>
            </a:pPr>
            <a:r>
              <a:rPr lang="en-NZ" dirty="0"/>
              <a:t>Provides lots of extremely useful debugging support for HTML, CSS and </a:t>
            </a:r>
            <a:r>
              <a:rPr lang="en-NZ" dirty="0" smtClean="0"/>
              <a:t>JavaScript</a:t>
            </a:r>
          </a:p>
          <a:p>
            <a:pPr marL="171450" indent="-171450">
              <a:buFont typeface="Arial" pitchFamily="34" charset="0"/>
              <a:buChar char="•"/>
            </a:pPr>
            <a:endParaRPr lang="en-NZ" dirty="0"/>
          </a:p>
          <a:p>
            <a:pPr marL="171450" indent="-171450">
              <a:buFont typeface="Arial" pitchFamily="34" charset="0"/>
              <a:buChar char="•"/>
            </a:pPr>
            <a:r>
              <a:rPr lang="en-NZ" dirty="0"/>
              <a:t>HTML, CSS and JavaScript have been traditionally very difficult to debug because you don’t really see them, you only see what the browser renders from </a:t>
            </a:r>
            <a:r>
              <a:rPr lang="en-NZ" dirty="0" smtClean="0"/>
              <a:t>them</a:t>
            </a:r>
          </a:p>
          <a:p>
            <a:pPr marL="171450" indent="-171450">
              <a:buFont typeface="Arial" pitchFamily="34" charset="0"/>
              <a:buChar char="•"/>
            </a:pPr>
            <a:endParaRPr lang="en-NZ" dirty="0"/>
          </a:p>
          <a:p>
            <a:pPr marL="171450" indent="-171450">
              <a:buFont typeface="Arial" pitchFamily="34" charset="0"/>
              <a:buChar char="•"/>
            </a:pPr>
            <a:r>
              <a:rPr lang="en-NZ" dirty="0"/>
              <a:t>We will see it with JavaScript working like a runtime debugger, but it is also very useful for CSS, even though there isn’t any runtime per </a:t>
            </a:r>
            <a:r>
              <a:rPr lang="en-NZ" dirty="0" smtClean="0"/>
              <a:t>se</a:t>
            </a:r>
          </a:p>
          <a:p>
            <a:pPr marL="171450" indent="-171450">
              <a:buFont typeface="Arial" pitchFamily="34" charset="0"/>
              <a:buChar char="•"/>
            </a:pPr>
            <a:endParaRPr lang="en-NZ" dirty="0"/>
          </a:p>
          <a:p>
            <a:pPr marL="171450" indent="-171450">
              <a:buFont typeface="Arial" pitchFamily="34" charset="0"/>
              <a:buChar char="•"/>
            </a:pPr>
            <a:r>
              <a:rPr lang="en-NZ" dirty="0"/>
              <a:t>Built directly into </a:t>
            </a:r>
            <a:r>
              <a:rPr lang="en-NZ" dirty="0" smtClean="0"/>
              <a:t>Chrome</a:t>
            </a:r>
          </a:p>
          <a:p>
            <a:pPr marL="171450" indent="-171450">
              <a:buFont typeface="Arial" pitchFamily="34" charset="0"/>
              <a:buChar char="•"/>
            </a:pPr>
            <a:endParaRPr lang="en-NZ" dirty="0"/>
          </a:p>
          <a:p>
            <a:pPr marL="171450" indent="-171450">
              <a:buFont typeface="Arial" pitchFamily="34" charset="0"/>
              <a:buChar char="•"/>
            </a:pPr>
            <a:r>
              <a:rPr lang="en-NZ" dirty="0" smtClean="0">
                <a:hlinkClick r:id="rId3"/>
              </a:rPr>
              <a:t>Demo</a:t>
            </a:r>
            <a:endParaRPr lang="en-NZ" dirty="0"/>
          </a:p>
        </p:txBody>
      </p:sp>
    </p:spTree>
    <p:extLst>
      <p:ext uri="{BB962C8B-B14F-4D97-AF65-F5344CB8AC3E}">
        <p14:creationId xmlns:p14="http://schemas.microsoft.com/office/powerpoint/2010/main" val="1936064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Elements Layout</a:t>
            </a:r>
            <a:endParaRPr lang="en-US" dirty="0"/>
          </a:p>
        </p:txBody>
      </p:sp>
      <p:sp>
        <p:nvSpPr>
          <p:cNvPr id="3" name="Content Placeholder 2"/>
          <p:cNvSpPr>
            <a:spLocks noGrp="1"/>
          </p:cNvSpPr>
          <p:nvPr>
            <p:ph idx="1"/>
          </p:nvPr>
        </p:nvSpPr>
        <p:spPr>
          <a:xfrm>
            <a:off x="457200" y="1600200"/>
            <a:ext cx="7772400" cy="4876800"/>
          </a:xfrm>
        </p:spPr>
        <p:txBody>
          <a:bodyPr>
            <a:normAutofit/>
          </a:bodyPr>
          <a:lstStyle/>
          <a:p>
            <a:r>
              <a:rPr lang="en-NZ" dirty="0" smtClean="0"/>
              <a:t>HTML elements can be classified according to their default layout (normal flow) into:</a:t>
            </a:r>
          </a:p>
          <a:p>
            <a:pPr lvl="1"/>
            <a:r>
              <a:rPr lang="en-NZ" dirty="0" smtClean="0"/>
              <a:t>Block level elements</a:t>
            </a:r>
          </a:p>
          <a:p>
            <a:pPr lvl="2"/>
            <a:r>
              <a:rPr lang="en-NZ" dirty="0" smtClean="0"/>
              <a:t>each element is contained in its own line</a:t>
            </a:r>
          </a:p>
          <a:p>
            <a:pPr lvl="2"/>
            <a:r>
              <a:rPr lang="en-US" dirty="0"/>
              <a:t>begin with a line </a:t>
            </a:r>
            <a:r>
              <a:rPr lang="en-US" dirty="0" smtClean="0"/>
              <a:t>break</a:t>
            </a:r>
          </a:p>
          <a:p>
            <a:pPr lvl="2"/>
            <a:r>
              <a:rPr lang="en-NZ" dirty="0" smtClean="0"/>
              <a:t>Use the normal CSS box model</a:t>
            </a:r>
            <a:endParaRPr lang="en-US" dirty="0" smtClean="0"/>
          </a:p>
          <a:p>
            <a:pPr lvl="2"/>
            <a:r>
              <a:rPr lang="en-US" dirty="0"/>
              <a:t>&lt;p&gt;, &lt;div&gt;, &lt;h2&gt;, &lt;</a:t>
            </a:r>
            <a:r>
              <a:rPr lang="en-US" dirty="0" err="1"/>
              <a:t>ul</a:t>
            </a:r>
            <a:r>
              <a:rPr lang="en-US" dirty="0"/>
              <a:t>&gt;, and &lt;table</a:t>
            </a:r>
            <a:r>
              <a:rPr lang="en-US" dirty="0" smtClean="0"/>
              <a:t>&gt;</a:t>
            </a:r>
          </a:p>
          <a:p>
            <a:pPr lvl="1"/>
            <a:r>
              <a:rPr lang="en-NZ" dirty="0" smtClean="0"/>
              <a:t>In-line elements</a:t>
            </a:r>
          </a:p>
          <a:p>
            <a:pPr lvl="2"/>
            <a:r>
              <a:rPr lang="en-NZ" dirty="0" smtClean="0"/>
              <a:t>Do not form their own blocks</a:t>
            </a:r>
          </a:p>
          <a:p>
            <a:pPr lvl="2"/>
            <a:r>
              <a:rPr lang="en-NZ" dirty="0" smtClean="0"/>
              <a:t>Instead are displayed within lines</a:t>
            </a:r>
          </a:p>
          <a:p>
            <a:pPr lvl="2"/>
            <a:r>
              <a:rPr lang="en-NZ" dirty="0"/>
              <a:t>Normal text, &lt;</a:t>
            </a:r>
            <a:r>
              <a:rPr lang="en-NZ" dirty="0" err="1"/>
              <a:t>em</a:t>
            </a:r>
            <a:r>
              <a:rPr lang="en-NZ" dirty="0" smtClean="0"/>
              <a:t>&gt;,&lt;</a:t>
            </a:r>
            <a:r>
              <a:rPr lang="en-NZ" dirty="0"/>
              <a:t>a&gt;, &lt;</a:t>
            </a:r>
            <a:r>
              <a:rPr lang="en-NZ" dirty="0" err="1"/>
              <a:t>img</a:t>
            </a:r>
            <a:r>
              <a:rPr lang="en-NZ" dirty="0"/>
              <a:t>&gt;, and &lt;span</a:t>
            </a:r>
            <a:r>
              <a:rPr lang="en-NZ" dirty="0" smtClean="0"/>
              <a:t>&gt;</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705233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Block Elements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41960"/>
            <a:ext cx="4357416"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8598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6800"/>
            <a:ext cx="2362200" cy="990600"/>
          </a:xfrm>
        </p:spPr>
        <p:txBody>
          <a:bodyPr>
            <a:normAutofit fontScale="90000"/>
          </a:bodyPr>
          <a:lstStyle/>
          <a:p>
            <a:r>
              <a:rPr lang="en-NZ" dirty="0" smtClean="0"/>
              <a:t>In-line elements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120" y="380998"/>
            <a:ext cx="7025640" cy="6361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290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4267200" cy="3505200"/>
          </a:xfrm>
        </p:spPr>
        <p:txBody>
          <a:bodyPr>
            <a:normAutofit/>
          </a:bodyPr>
          <a:lstStyle/>
          <a:p>
            <a:r>
              <a:rPr lang="en-NZ" dirty="0" smtClean="0"/>
              <a:t>Block and in-line elements together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5240"/>
            <a:ext cx="4267200" cy="6833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373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566" t="37052" r="57514" b="37412"/>
          <a:stretch/>
        </p:blipFill>
        <p:spPr bwMode="auto">
          <a:xfrm>
            <a:off x="1981200" y="2514600"/>
            <a:ext cx="5210722"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p:cNvSpPr>
            <a:spLocks noGrp="1"/>
          </p:cNvSpPr>
          <p:nvPr>
            <p:ph idx="1"/>
          </p:nvPr>
        </p:nvSpPr>
        <p:spPr>
          <a:xfrm>
            <a:off x="457200" y="1600200"/>
            <a:ext cx="8229600" cy="4876800"/>
          </a:xfrm>
        </p:spPr>
        <p:txBody>
          <a:bodyPr/>
          <a:lstStyle/>
          <a:p>
            <a:r>
              <a:rPr lang="en-NZ" dirty="0" smtClean="0"/>
              <a:t>It is possible to change whether an element is block-level or in line via the CSS display property.</a:t>
            </a:r>
          </a:p>
          <a:p>
            <a:endParaRPr lang="en-NZ" dirty="0" smtClean="0"/>
          </a:p>
          <a:p>
            <a:endParaRPr lang="en-NZ" dirty="0"/>
          </a:p>
          <a:p>
            <a:endParaRPr lang="en-NZ" dirty="0"/>
          </a:p>
          <a:p>
            <a:r>
              <a:rPr lang="en-NZ" dirty="0" smtClean="0"/>
              <a:t>These two rules will make all &lt;span&gt; elements behave like block level elements all &lt;li&gt; elements behave like in line elements (that is, each list item will be displayed on the same line)</a:t>
            </a:r>
          </a:p>
        </p:txBody>
      </p:sp>
      <p:sp>
        <p:nvSpPr>
          <p:cNvPr id="2" name="Title 1"/>
          <p:cNvSpPr>
            <a:spLocks noGrp="1"/>
          </p:cNvSpPr>
          <p:nvPr>
            <p:ph type="title"/>
          </p:nvPr>
        </p:nvSpPr>
        <p:spPr/>
        <p:txBody>
          <a:bodyPr/>
          <a:lstStyle/>
          <a:p>
            <a:r>
              <a:rPr lang="en-NZ" smtClean="0"/>
              <a:t>Changing the flow</a:t>
            </a:r>
            <a:endParaRPr lang="en-US"/>
          </a:p>
        </p:txBody>
      </p:sp>
    </p:spTree>
    <p:extLst>
      <p:ext uri="{BB962C8B-B14F-4D97-AF65-F5344CB8AC3E}">
        <p14:creationId xmlns:p14="http://schemas.microsoft.com/office/powerpoint/2010/main" val="1056230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950</TotalTime>
  <Words>668</Words>
  <Application>Microsoft Office PowerPoint</Application>
  <PresentationFormat>On-screen Show (4:3)</PresentationFormat>
  <Paragraphs>86</Paragraphs>
  <Slides>26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Clarity</vt:lpstr>
      <vt:lpstr>CSS Layout</vt:lpstr>
      <vt:lpstr>Inspecting CSS using developer tools within modern browsers</vt:lpstr>
      <vt:lpstr>DevTools in Chrome</vt:lpstr>
      <vt:lpstr>DevTools in Chrome</vt:lpstr>
      <vt:lpstr>Elements Layout</vt:lpstr>
      <vt:lpstr>Block Elements</vt:lpstr>
      <vt:lpstr>In-line elements</vt:lpstr>
      <vt:lpstr>Block and in-line elements together</vt:lpstr>
      <vt:lpstr>Changing the flow</vt:lpstr>
      <vt:lpstr>Positioning elements</vt:lpstr>
      <vt:lpstr>Static and Relative positioning</vt:lpstr>
      <vt:lpstr>Absolute positioning</vt:lpstr>
      <vt:lpstr>Fixed positioning</vt:lpstr>
      <vt:lpstr>Z-index</vt:lpstr>
      <vt:lpstr>Positioning Demo</vt:lpstr>
      <vt:lpstr>Floating elements</vt:lpstr>
      <vt:lpstr>Floating elements</vt:lpstr>
      <vt:lpstr>Floating elements</vt:lpstr>
      <vt:lpstr>Problems with multiple floats</vt:lpstr>
      <vt:lpstr>Using the clear property</vt:lpstr>
      <vt:lpstr>Using the display property</vt:lpstr>
      <vt:lpstr>Comparing display to visibility</vt:lpstr>
      <vt:lpstr>Creating Column Layouts - Floats</vt:lpstr>
      <vt:lpstr>Creating Column Layouts – Absolute Positioning</vt:lpstr>
      <vt:lpstr>CSS preprocessors</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In-Browser Animation</dc:title>
  <dc:creator>Patricia</dc:creator>
  <cp:lastModifiedBy>David Rozado</cp:lastModifiedBy>
  <cp:revision>134</cp:revision>
  <dcterms:created xsi:type="dcterms:W3CDTF">2006-08-16T00:00:00Z</dcterms:created>
  <dcterms:modified xsi:type="dcterms:W3CDTF">2016-02-25T09:17:23Z</dcterms:modified>
</cp:coreProperties>
</file>